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theme/themeOverride1.xml" ContentType="application/vnd.openxmlformats-officedocument.themeOverr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theme/themeOverride2.xml" ContentType="application/vnd.openxmlformats-officedocument.themeOverr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theme/themeOverride3.xml" ContentType="application/vnd.openxmlformats-officedocument.themeOverride+xml"/>
  <Override PartName="/ppt/notesSlides/notesSlide44.xml" ContentType="application/vnd.openxmlformats-officedocument.presentationml.notesSlide+xml"/>
  <Override PartName="/ppt/theme/themeOverride4.xml" ContentType="application/vnd.openxmlformats-officedocument.themeOverride+xml"/>
  <Override PartName="/ppt/notesSlides/notesSlide45.xml" ContentType="application/vnd.openxmlformats-officedocument.presentationml.notesSlide+xml"/>
  <Override PartName="/ppt/theme/themeOverride5.xml" ContentType="application/vnd.openxmlformats-officedocument.themeOverride+xml"/>
  <Override PartName="/ppt/notesSlides/notesSlide46.xml" ContentType="application/vnd.openxmlformats-officedocument.presentationml.notesSl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8" r:id="rId1"/>
    <p:sldMasterId id="2147483703" r:id="rId2"/>
    <p:sldMasterId id="2147483708" r:id="rId3"/>
  </p:sldMasterIdLst>
  <p:notesMasterIdLst>
    <p:notesMasterId r:id="rId107"/>
  </p:notesMasterIdLst>
  <p:handoutMasterIdLst>
    <p:handoutMasterId r:id="rId108"/>
  </p:handoutMasterIdLst>
  <p:sldIdLst>
    <p:sldId id="270" r:id="rId4"/>
    <p:sldId id="314" r:id="rId5"/>
    <p:sldId id="315" r:id="rId6"/>
    <p:sldId id="316" r:id="rId7"/>
    <p:sldId id="417" r:id="rId8"/>
    <p:sldId id="317" r:id="rId9"/>
    <p:sldId id="416" r:id="rId10"/>
    <p:sldId id="420" r:id="rId11"/>
    <p:sldId id="418" r:id="rId12"/>
    <p:sldId id="415" r:id="rId13"/>
    <p:sldId id="421" r:id="rId14"/>
    <p:sldId id="419" r:id="rId15"/>
    <p:sldId id="337" r:id="rId16"/>
    <p:sldId id="339" r:id="rId17"/>
    <p:sldId id="335" r:id="rId18"/>
    <p:sldId id="445" r:id="rId19"/>
    <p:sldId id="341" r:id="rId20"/>
    <p:sldId id="343" r:id="rId21"/>
    <p:sldId id="345" r:id="rId22"/>
    <p:sldId id="346" r:id="rId23"/>
    <p:sldId id="347" r:id="rId24"/>
    <p:sldId id="349" r:id="rId25"/>
    <p:sldId id="350" r:id="rId26"/>
    <p:sldId id="357" r:id="rId27"/>
    <p:sldId id="351" r:id="rId28"/>
    <p:sldId id="352" r:id="rId29"/>
    <p:sldId id="348" r:id="rId30"/>
    <p:sldId id="376" r:id="rId31"/>
    <p:sldId id="336" r:id="rId32"/>
    <p:sldId id="344" r:id="rId33"/>
    <p:sldId id="431" r:id="rId34"/>
    <p:sldId id="436" r:id="rId35"/>
    <p:sldId id="433" r:id="rId36"/>
    <p:sldId id="435" r:id="rId37"/>
    <p:sldId id="437" r:id="rId38"/>
    <p:sldId id="432" r:id="rId39"/>
    <p:sldId id="355" r:id="rId40"/>
    <p:sldId id="353" r:id="rId41"/>
    <p:sldId id="444" r:id="rId42"/>
    <p:sldId id="377" r:id="rId43"/>
    <p:sldId id="434" r:id="rId44"/>
    <p:sldId id="468" r:id="rId45"/>
    <p:sldId id="422" r:id="rId46"/>
    <p:sldId id="424" r:id="rId47"/>
    <p:sldId id="425" r:id="rId48"/>
    <p:sldId id="426" r:id="rId49"/>
    <p:sldId id="427" r:id="rId50"/>
    <p:sldId id="428" r:id="rId51"/>
    <p:sldId id="429" r:id="rId52"/>
    <p:sldId id="430" r:id="rId53"/>
    <p:sldId id="358" r:id="rId54"/>
    <p:sldId id="359" r:id="rId55"/>
    <p:sldId id="360" r:id="rId56"/>
    <p:sldId id="414" r:id="rId57"/>
    <p:sldId id="438" r:id="rId58"/>
    <p:sldId id="363" r:id="rId59"/>
    <p:sldId id="367" r:id="rId60"/>
    <p:sldId id="446" r:id="rId61"/>
    <p:sldId id="447" r:id="rId62"/>
    <p:sldId id="455" r:id="rId63"/>
    <p:sldId id="458" r:id="rId64"/>
    <p:sldId id="448" r:id="rId65"/>
    <p:sldId id="456" r:id="rId66"/>
    <p:sldId id="457" r:id="rId67"/>
    <p:sldId id="459" r:id="rId68"/>
    <p:sldId id="449" r:id="rId69"/>
    <p:sldId id="400" r:id="rId70"/>
    <p:sldId id="466" r:id="rId71"/>
    <p:sldId id="467" r:id="rId72"/>
    <p:sldId id="460" r:id="rId73"/>
    <p:sldId id="461" r:id="rId74"/>
    <p:sldId id="462" r:id="rId75"/>
    <p:sldId id="463" r:id="rId76"/>
    <p:sldId id="464" r:id="rId77"/>
    <p:sldId id="465" r:id="rId78"/>
    <p:sldId id="403" r:id="rId79"/>
    <p:sldId id="361" r:id="rId80"/>
    <p:sldId id="372" r:id="rId81"/>
    <p:sldId id="373" r:id="rId82"/>
    <p:sldId id="374" r:id="rId83"/>
    <p:sldId id="375" r:id="rId84"/>
    <p:sldId id="382" r:id="rId85"/>
    <p:sldId id="388" r:id="rId86"/>
    <p:sldId id="386" r:id="rId87"/>
    <p:sldId id="387" r:id="rId88"/>
    <p:sldId id="398" r:id="rId89"/>
    <p:sldId id="389" r:id="rId90"/>
    <p:sldId id="390" r:id="rId91"/>
    <p:sldId id="391" r:id="rId92"/>
    <p:sldId id="392" r:id="rId93"/>
    <p:sldId id="393" r:id="rId94"/>
    <p:sldId id="394" r:id="rId95"/>
    <p:sldId id="395" r:id="rId96"/>
    <p:sldId id="399" r:id="rId97"/>
    <p:sldId id="407" r:id="rId98"/>
    <p:sldId id="413" r:id="rId99"/>
    <p:sldId id="410" r:id="rId100"/>
    <p:sldId id="404" r:id="rId101"/>
    <p:sldId id="396" r:id="rId102"/>
    <p:sldId id="397" r:id="rId103"/>
    <p:sldId id="340" r:id="rId104"/>
    <p:sldId id="381" r:id="rId105"/>
    <p:sldId id="342" r:id="rId106"/>
  </p:sldIdLst>
  <p:sldSz cx="9144000" cy="5143500" type="screen16x9"/>
  <p:notesSz cx="7099300" cy="10234613"/>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15:clr>
            <a:srgbClr val="A4A3A4"/>
          </p15:clr>
        </p15:guide>
        <p15:guide id="2" pos="5556">
          <p15:clr>
            <a:srgbClr val="A4A3A4"/>
          </p15:clr>
        </p15:guide>
      </p15:sldGuideLst>
    </p:ext>
    <p:ext uri="{2D200454-40CA-4A62-9FC3-DE9A4176ACB9}">
      <p15:notesGuideLst xmlns:p15="http://schemas.microsoft.com/office/powerpoint/2012/main" xmlns="">
        <p15:guide id="1" orient="horz" pos="3223">
          <p15:clr>
            <a:srgbClr val="A4A3A4"/>
          </p15:clr>
        </p15:guide>
        <p15:guide id="2" pos="2236">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995388" initials="9" lastIdx="1" clrIdx="0"/>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frameSlides="1"/>
  <p:clrMru>
    <a:srgbClr val="000000"/>
    <a:srgbClr val="DC7D32"/>
    <a:srgbClr val="E8527C"/>
    <a:srgbClr val="F0F050"/>
    <a:srgbClr val="D4D700"/>
    <a:srgbClr val="00925B"/>
    <a:srgbClr val="EFEEED"/>
    <a:srgbClr val="9C9E9F"/>
    <a:srgbClr val="646567"/>
    <a:srgbClr val="00975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Style léger 3 - Accentuation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3B4B98B0-60AC-42C2-AFA5-B58CD77FA1E5}" styleName="Style léger 1 - Accentuation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3296810-A885-4BE3-A3E7-6D5BEEA58F35}" styleName="Style moyen 2 - Accentuation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765" autoAdjust="0"/>
    <p:restoredTop sz="83072" autoAdjust="0"/>
  </p:normalViewPr>
  <p:slideViewPr>
    <p:cSldViewPr>
      <p:cViewPr>
        <p:scale>
          <a:sx n="75" d="100"/>
          <a:sy n="75" d="100"/>
        </p:scale>
        <p:origin x="-942" y="-168"/>
      </p:cViewPr>
      <p:guideLst>
        <p:guide orient="horz"/>
        <p:guide pos="5556"/>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80" d="100"/>
          <a:sy n="80" d="100"/>
        </p:scale>
        <p:origin x="-3918" y="-84"/>
      </p:cViewPr>
      <p:guideLst>
        <p:guide orient="horz" pos="3223"/>
        <p:guide pos="2236"/>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slide" Target="slides/slide86.xml"/><Relationship Id="rId112"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07" Type="http://schemas.openxmlformats.org/officeDocument/2006/relationships/notesMaster" Target="notesMasters/notesMaster1.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slide" Target="slides/slide63.xml"/><Relationship Id="rId74" Type="http://schemas.openxmlformats.org/officeDocument/2006/relationships/slide" Target="slides/slide71.xml"/><Relationship Id="rId79" Type="http://schemas.openxmlformats.org/officeDocument/2006/relationships/slide" Target="slides/slide76.xml"/><Relationship Id="rId87" Type="http://schemas.openxmlformats.org/officeDocument/2006/relationships/slide" Target="slides/slide84.xml"/><Relationship Id="rId102" Type="http://schemas.openxmlformats.org/officeDocument/2006/relationships/slide" Target="slides/slide99.xml"/><Relationship Id="rId110" Type="http://schemas.openxmlformats.org/officeDocument/2006/relationships/presProps" Target="presProps.xml"/><Relationship Id="rId5" Type="http://schemas.openxmlformats.org/officeDocument/2006/relationships/slide" Target="slides/slide2.xml"/><Relationship Id="rId61" Type="http://schemas.openxmlformats.org/officeDocument/2006/relationships/slide" Target="slides/slide58.xml"/><Relationship Id="rId82" Type="http://schemas.openxmlformats.org/officeDocument/2006/relationships/slide" Target="slides/slide79.xml"/><Relationship Id="rId90" Type="http://schemas.openxmlformats.org/officeDocument/2006/relationships/slide" Target="slides/slide87.xml"/><Relationship Id="rId95" Type="http://schemas.openxmlformats.org/officeDocument/2006/relationships/slide" Target="slides/slide92.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slide" Target="slides/slide102.xml"/><Relationship Id="rId113" Type="http://schemas.openxmlformats.org/officeDocument/2006/relationships/tableStyles" Target="tableStyles.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80" Type="http://schemas.openxmlformats.org/officeDocument/2006/relationships/slide" Target="slides/slide77.xml"/><Relationship Id="rId85" Type="http://schemas.openxmlformats.org/officeDocument/2006/relationships/slide" Target="slides/slide82.xml"/><Relationship Id="rId93" Type="http://schemas.openxmlformats.org/officeDocument/2006/relationships/slide" Target="slides/slide90.xml"/><Relationship Id="rId98" Type="http://schemas.openxmlformats.org/officeDocument/2006/relationships/slide" Target="slides/slide9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103" Type="http://schemas.openxmlformats.org/officeDocument/2006/relationships/slide" Target="slides/slide100.xml"/><Relationship Id="rId108" Type="http://schemas.openxmlformats.org/officeDocument/2006/relationships/handoutMaster" Target="handoutMasters/handoutMaster1.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slide" Target="slides/slide80.xml"/><Relationship Id="rId88" Type="http://schemas.openxmlformats.org/officeDocument/2006/relationships/slide" Target="slides/slide85.xml"/><Relationship Id="rId91" Type="http://schemas.openxmlformats.org/officeDocument/2006/relationships/slide" Target="slides/slide88.xml"/><Relationship Id="rId96" Type="http://schemas.openxmlformats.org/officeDocument/2006/relationships/slide" Target="slides/slide93.xml"/><Relationship Id="rId11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6" Type="http://schemas.openxmlformats.org/officeDocument/2006/relationships/slide" Target="slides/slide103.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slide" Target="slides/slide83.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commentAuthors" Target="commentAuthors.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slide" Target="slides/slide101.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9F9D1EF-5C20-4F21-BE60-E227FE862744}" type="doc">
      <dgm:prSet loTypeId="urn:microsoft.com/office/officeart/2005/8/layout/cycle2" loCatId="cycle" qsTypeId="urn:microsoft.com/office/officeart/2005/8/quickstyle/simple1" qsCatId="simple" csTypeId="urn:microsoft.com/office/officeart/2005/8/colors/colorful4" csCatId="colorful" phldr="1"/>
      <dgm:spPr/>
      <dgm:t>
        <a:bodyPr/>
        <a:lstStyle/>
        <a:p>
          <a:endParaRPr lang="fr-FR"/>
        </a:p>
      </dgm:t>
    </dgm:pt>
    <dgm:pt modelId="{19ABC187-FC3A-4492-899B-10CE4F82E877}">
      <dgm:prSet phldrT="[Texte]"/>
      <dgm:spPr/>
      <dgm:t>
        <a:bodyPr/>
        <a:lstStyle/>
        <a:p>
          <a:r>
            <a:rPr lang="fr-FR" dirty="0" smtClean="0"/>
            <a:t>Technique</a:t>
          </a:r>
          <a:endParaRPr lang="fr-FR" dirty="0"/>
        </a:p>
      </dgm:t>
    </dgm:pt>
    <dgm:pt modelId="{2BEC21BE-B3DA-45E4-9B94-234945543672}" type="parTrans" cxnId="{7F760C14-F025-4131-ACCE-D5580C854882}">
      <dgm:prSet/>
      <dgm:spPr/>
      <dgm:t>
        <a:bodyPr/>
        <a:lstStyle/>
        <a:p>
          <a:endParaRPr lang="fr-FR"/>
        </a:p>
      </dgm:t>
    </dgm:pt>
    <dgm:pt modelId="{FDEDD6DB-7042-4153-8AF7-D77877513740}" type="sibTrans" cxnId="{7F760C14-F025-4131-ACCE-D5580C854882}">
      <dgm:prSet/>
      <dgm:spPr/>
      <dgm:t>
        <a:bodyPr/>
        <a:lstStyle/>
        <a:p>
          <a:endParaRPr lang="fr-FR"/>
        </a:p>
      </dgm:t>
    </dgm:pt>
    <dgm:pt modelId="{4DABCA52-7FDE-4ABB-92FA-DA30CCF4662F}">
      <dgm:prSet phldrT="[Texte]"/>
      <dgm:spPr/>
      <dgm:t>
        <a:bodyPr/>
        <a:lstStyle/>
        <a:p>
          <a:r>
            <a:rPr lang="fr-FR" dirty="0" smtClean="0"/>
            <a:t>Organisation</a:t>
          </a:r>
        </a:p>
        <a:p>
          <a:r>
            <a:rPr lang="fr-FR" dirty="0" err="1" smtClean="0"/>
            <a:t>Process</a:t>
          </a:r>
          <a:endParaRPr lang="fr-FR" dirty="0"/>
        </a:p>
      </dgm:t>
    </dgm:pt>
    <dgm:pt modelId="{00436427-01B7-4F8F-86BB-F0A437C5FDE2}" type="parTrans" cxnId="{F91D8DA5-5893-4CEA-97E0-B12DDE9138A5}">
      <dgm:prSet/>
      <dgm:spPr/>
      <dgm:t>
        <a:bodyPr/>
        <a:lstStyle/>
        <a:p>
          <a:endParaRPr lang="fr-FR"/>
        </a:p>
      </dgm:t>
    </dgm:pt>
    <dgm:pt modelId="{6427AF0D-08C8-43D7-B3ED-E3CFD1A69E94}" type="sibTrans" cxnId="{F91D8DA5-5893-4CEA-97E0-B12DDE9138A5}">
      <dgm:prSet/>
      <dgm:spPr/>
      <dgm:t>
        <a:bodyPr/>
        <a:lstStyle/>
        <a:p>
          <a:endParaRPr lang="fr-FR"/>
        </a:p>
      </dgm:t>
    </dgm:pt>
    <dgm:pt modelId="{A7938BC0-BA6F-40F5-BDF6-2132C7212DD5}">
      <dgm:prSet phldrT="[Texte]"/>
      <dgm:spPr/>
      <dgm:t>
        <a:bodyPr/>
        <a:lstStyle/>
        <a:p>
          <a:r>
            <a:rPr lang="fr-FR" dirty="0" smtClean="0"/>
            <a:t>AGILE</a:t>
          </a:r>
        </a:p>
        <a:p>
          <a:r>
            <a:rPr lang="fr-FR" dirty="0" smtClean="0"/>
            <a:t>DEV/OPS</a:t>
          </a:r>
          <a:endParaRPr lang="fr-FR" dirty="0"/>
        </a:p>
      </dgm:t>
    </dgm:pt>
    <dgm:pt modelId="{C8A60439-A911-4371-A53A-6045AA0622B1}" type="parTrans" cxnId="{DFF39ADB-D7A6-4D44-9817-63720DE92756}">
      <dgm:prSet/>
      <dgm:spPr/>
      <dgm:t>
        <a:bodyPr/>
        <a:lstStyle/>
        <a:p>
          <a:endParaRPr lang="fr-FR"/>
        </a:p>
      </dgm:t>
    </dgm:pt>
    <dgm:pt modelId="{DD0CDC09-6A4A-41F3-89EF-DFC7702B57C6}" type="sibTrans" cxnId="{DFF39ADB-D7A6-4D44-9817-63720DE92756}">
      <dgm:prSet/>
      <dgm:spPr/>
      <dgm:t>
        <a:bodyPr/>
        <a:lstStyle/>
        <a:p>
          <a:endParaRPr lang="fr-FR"/>
        </a:p>
      </dgm:t>
    </dgm:pt>
    <dgm:pt modelId="{783376CC-2C27-4E21-B70B-7AB2A525CE27}">
      <dgm:prSet phldrT="[Texte]"/>
      <dgm:spPr/>
      <dgm:t>
        <a:bodyPr/>
        <a:lstStyle/>
        <a:p>
          <a:r>
            <a:rPr lang="fr-FR" dirty="0" smtClean="0"/>
            <a:t>Cycle de vie</a:t>
          </a:r>
          <a:br>
            <a:rPr lang="fr-FR" dirty="0" smtClean="0"/>
          </a:br>
          <a:r>
            <a:rPr lang="fr-FR" dirty="0" smtClean="0"/>
            <a:t>Production</a:t>
          </a:r>
          <a:endParaRPr lang="fr-FR" dirty="0"/>
        </a:p>
      </dgm:t>
    </dgm:pt>
    <dgm:pt modelId="{105538CF-3F83-4E6B-B2A7-9D9450DC6C6B}" type="parTrans" cxnId="{828C6A21-3E48-4B8E-B53E-0C743702F54A}">
      <dgm:prSet/>
      <dgm:spPr/>
      <dgm:t>
        <a:bodyPr/>
        <a:lstStyle/>
        <a:p>
          <a:endParaRPr lang="fr-FR"/>
        </a:p>
      </dgm:t>
    </dgm:pt>
    <dgm:pt modelId="{60BE7B6F-7BCA-47AF-B912-586A2B0AF2BC}" type="sibTrans" cxnId="{828C6A21-3E48-4B8E-B53E-0C743702F54A}">
      <dgm:prSet/>
      <dgm:spPr/>
      <dgm:t>
        <a:bodyPr/>
        <a:lstStyle/>
        <a:p>
          <a:endParaRPr lang="fr-FR"/>
        </a:p>
      </dgm:t>
    </dgm:pt>
    <dgm:pt modelId="{56C47D4C-4656-4626-916E-CF1984DF0857}" type="pres">
      <dgm:prSet presAssocID="{A9F9D1EF-5C20-4F21-BE60-E227FE862744}" presName="cycle" presStyleCnt="0">
        <dgm:presLayoutVars>
          <dgm:dir/>
          <dgm:resizeHandles val="exact"/>
        </dgm:presLayoutVars>
      </dgm:prSet>
      <dgm:spPr/>
      <dgm:t>
        <a:bodyPr/>
        <a:lstStyle/>
        <a:p>
          <a:endParaRPr lang="fr-FR"/>
        </a:p>
      </dgm:t>
    </dgm:pt>
    <dgm:pt modelId="{524936D1-5D26-4E83-8585-4B7B1A68746F}" type="pres">
      <dgm:prSet presAssocID="{19ABC187-FC3A-4492-899B-10CE4F82E877}" presName="node" presStyleLbl="node1" presStyleIdx="0" presStyleCnt="4">
        <dgm:presLayoutVars>
          <dgm:bulletEnabled val="1"/>
        </dgm:presLayoutVars>
      </dgm:prSet>
      <dgm:spPr/>
      <dgm:t>
        <a:bodyPr/>
        <a:lstStyle/>
        <a:p>
          <a:endParaRPr lang="fr-FR"/>
        </a:p>
      </dgm:t>
    </dgm:pt>
    <dgm:pt modelId="{3DEC3FEB-74D3-4400-A73E-B0B24825F9C9}" type="pres">
      <dgm:prSet presAssocID="{FDEDD6DB-7042-4153-8AF7-D77877513740}" presName="sibTrans" presStyleLbl="sibTrans2D1" presStyleIdx="0" presStyleCnt="4"/>
      <dgm:spPr/>
      <dgm:t>
        <a:bodyPr/>
        <a:lstStyle/>
        <a:p>
          <a:endParaRPr lang="fr-FR"/>
        </a:p>
      </dgm:t>
    </dgm:pt>
    <dgm:pt modelId="{FB65E81A-9421-45F2-A768-7C892FCE23BD}" type="pres">
      <dgm:prSet presAssocID="{FDEDD6DB-7042-4153-8AF7-D77877513740}" presName="connectorText" presStyleLbl="sibTrans2D1" presStyleIdx="0" presStyleCnt="4"/>
      <dgm:spPr/>
      <dgm:t>
        <a:bodyPr/>
        <a:lstStyle/>
        <a:p>
          <a:endParaRPr lang="fr-FR"/>
        </a:p>
      </dgm:t>
    </dgm:pt>
    <dgm:pt modelId="{D10C87EB-BB01-4CE1-BE08-2018B8561706}" type="pres">
      <dgm:prSet presAssocID="{4DABCA52-7FDE-4ABB-92FA-DA30CCF4662F}" presName="node" presStyleLbl="node1" presStyleIdx="1" presStyleCnt="4">
        <dgm:presLayoutVars>
          <dgm:bulletEnabled val="1"/>
        </dgm:presLayoutVars>
      </dgm:prSet>
      <dgm:spPr/>
      <dgm:t>
        <a:bodyPr/>
        <a:lstStyle/>
        <a:p>
          <a:endParaRPr lang="fr-FR"/>
        </a:p>
      </dgm:t>
    </dgm:pt>
    <dgm:pt modelId="{5E91A960-01CE-4E92-8B87-39C0557A7021}" type="pres">
      <dgm:prSet presAssocID="{6427AF0D-08C8-43D7-B3ED-E3CFD1A69E94}" presName="sibTrans" presStyleLbl="sibTrans2D1" presStyleIdx="1" presStyleCnt="4"/>
      <dgm:spPr/>
      <dgm:t>
        <a:bodyPr/>
        <a:lstStyle/>
        <a:p>
          <a:endParaRPr lang="fr-FR"/>
        </a:p>
      </dgm:t>
    </dgm:pt>
    <dgm:pt modelId="{7BFA91E1-EE97-4F84-BF5A-950313821E28}" type="pres">
      <dgm:prSet presAssocID="{6427AF0D-08C8-43D7-B3ED-E3CFD1A69E94}" presName="connectorText" presStyleLbl="sibTrans2D1" presStyleIdx="1" presStyleCnt="4"/>
      <dgm:spPr/>
      <dgm:t>
        <a:bodyPr/>
        <a:lstStyle/>
        <a:p>
          <a:endParaRPr lang="fr-FR"/>
        </a:p>
      </dgm:t>
    </dgm:pt>
    <dgm:pt modelId="{8B0518FD-B248-43F6-B8DB-08717904BA04}" type="pres">
      <dgm:prSet presAssocID="{A7938BC0-BA6F-40F5-BDF6-2132C7212DD5}" presName="node" presStyleLbl="node1" presStyleIdx="2" presStyleCnt="4">
        <dgm:presLayoutVars>
          <dgm:bulletEnabled val="1"/>
        </dgm:presLayoutVars>
      </dgm:prSet>
      <dgm:spPr/>
      <dgm:t>
        <a:bodyPr/>
        <a:lstStyle/>
        <a:p>
          <a:endParaRPr lang="fr-FR"/>
        </a:p>
      </dgm:t>
    </dgm:pt>
    <dgm:pt modelId="{B815EE10-A8C4-490D-8DF4-709FDDDD601F}" type="pres">
      <dgm:prSet presAssocID="{DD0CDC09-6A4A-41F3-89EF-DFC7702B57C6}" presName="sibTrans" presStyleLbl="sibTrans2D1" presStyleIdx="2" presStyleCnt="4"/>
      <dgm:spPr/>
      <dgm:t>
        <a:bodyPr/>
        <a:lstStyle/>
        <a:p>
          <a:endParaRPr lang="fr-FR"/>
        </a:p>
      </dgm:t>
    </dgm:pt>
    <dgm:pt modelId="{A1C566BA-D551-4CED-B132-E55E2544604C}" type="pres">
      <dgm:prSet presAssocID="{DD0CDC09-6A4A-41F3-89EF-DFC7702B57C6}" presName="connectorText" presStyleLbl="sibTrans2D1" presStyleIdx="2" presStyleCnt="4"/>
      <dgm:spPr/>
      <dgm:t>
        <a:bodyPr/>
        <a:lstStyle/>
        <a:p>
          <a:endParaRPr lang="fr-FR"/>
        </a:p>
      </dgm:t>
    </dgm:pt>
    <dgm:pt modelId="{EAE656D0-03BB-4594-874D-E6C516B97E59}" type="pres">
      <dgm:prSet presAssocID="{783376CC-2C27-4E21-B70B-7AB2A525CE27}" presName="node" presStyleLbl="node1" presStyleIdx="3" presStyleCnt="4">
        <dgm:presLayoutVars>
          <dgm:bulletEnabled val="1"/>
        </dgm:presLayoutVars>
      </dgm:prSet>
      <dgm:spPr/>
      <dgm:t>
        <a:bodyPr/>
        <a:lstStyle/>
        <a:p>
          <a:endParaRPr lang="fr-FR"/>
        </a:p>
      </dgm:t>
    </dgm:pt>
    <dgm:pt modelId="{E754915F-483D-4D5B-9B24-E1E07CB88625}" type="pres">
      <dgm:prSet presAssocID="{60BE7B6F-7BCA-47AF-B912-586A2B0AF2BC}" presName="sibTrans" presStyleLbl="sibTrans2D1" presStyleIdx="3" presStyleCnt="4"/>
      <dgm:spPr/>
      <dgm:t>
        <a:bodyPr/>
        <a:lstStyle/>
        <a:p>
          <a:endParaRPr lang="fr-FR"/>
        </a:p>
      </dgm:t>
    </dgm:pt>
    <dgm:pt modelId="{A9D58E78-B90F-443F-99E8-D94CF47D1777}" type="pres">
      <dgm:prSet presAssocID="{60BE7B6F-7BCA-47AF-B912-586A2B0AF2BC}" presName="connectorText" presStyleLbl="sibTrans2D1" presStyleIdx="3" presStyleCnt="4"/>
      <dgm:spPr/>
      <dgm:t>
        <a:bodyPr/>
        <a:lstStyle/>
        <a:p>
          <a:endParaRPr lang="fr-FR"/>
        </a:p>
      </dgm:t>
    </dgm:pt>
  </dgm:ptLst>
  <dgm:cxnLst>
    <dgm:cxn modelId="{DFF39ADB-D7A6-4D44-9817-63720DE92756}" srcId="{A9F9D1EF-5C20-4F21-BE60-E227FE862744}" destId="{A7938BC0-BA6F-40F5-BDF6-2132C7212DD5}" srcOrd="2" destOrd="0" parTransId="{C8A60439-A911-4371-A53A-6045AA0622B1}" sibTransId="{DD0CDC09-6A4A-41F3-89EF-DFC7702B57C6}"/>
    <dgm:cxn modelId="{7F760C14-F025-4131-ACCE-D5580C854882}" srcId="{A9F9D1EF-5C20-4F21-BE60-E227FE862744}" destId="{19ABC187-FC3A-4492-899B-10CE4F82E877}" srcOrd="0" destOrd="0" parTransId="{2BEC21BE-B3DA-45E4-9B94-234945543672}" sibTransId="{FDEDD6DB-7042-4153-8AF7-D77877513740}"/>
    <dgm:cxn modelId="{4A2A4DF7-89D6-413D-913D-31F31E285410}" type="presOf" srcId="{6427AF0D-08C8-43D7-B3ED-E3CFD1A69E94}" destId="{5E91A960-01CE-4E92-8B87-39C0557A7021}" srcOrd="0" destOrd="0" presId="urn:microsoft.com/office/officeart/2005/8/layout/cycle2"/>
    <dgm:cxn modelId="{89A6385D-D746-4ADE-AB8F-AFF0D36E941C}" type="presOf" srcId="{60BE7B6F-7BCA-47AF-B912-586A2B0AF2BC}" destId="{A9D58E78-B90F-443F-99E8-D94CF47D1777}" srcOrd="1" destOrd="0" presId="urn:microsoft.com/office/officeart/2005/8/layout/cycle2"/>
    <dgm:cxn modelId="{14EE1B91-BE2C-40E7-936D-3D2C7022709A}" type="presOf" srcId="{DD0CDC09-6A4A-41F3-89EF-DFC7702B57C6}" destId="{A1C566BA-D551-4CED-B132-E55E2544604C}" srcOrd="1" destOrd="0" presId="urn:microsoft.com/office/officeart/2005/8/layout/cycle2"/>
    <dgm:cxn modelId="{7F47AB19-1D9C-497D-95E7-FB2FF5D69C8B}" type="presOf" srcId="{60BE7B6F-7BCA-47AF-B912-586A2B0AF2BC}" destId="{E754915F-483D-4D5B-9B24-E1E07CB88625}" srcOrd="0" destOrd="0" presId="urn:microsoft.com/office/officeart/2005/8/layout/cycle2"/>
    <dgm:cxn modelId="{F91D8DA5-5893-4CEA-97E0-B12DDE9138A5}" srcId="{A9F9D1EF-5C20-4F21-BE60-E227FE862744}" destId="{4DABCA52-7FDE-4ABB-92FA-DA30CCF4662F}" srcOrd="1" destOrd="0" parTransId="{00436427-01B7-4F8F-86BB-F0A437C5FDE2}" sibTransId="{6427AF0D-08C8-43D7-B3ED-E3CFD1A69E94}"/>
    <dgm:cxn modelId="{828C6A21-3E48-4B8E-B53E-0C743702F54A}" srcId="{A9F9D1EF-5C20-4F21-BE60-E227FE862744}" destId="{783376CC-2C27-4E21-B70B-7AB2A525CE27}" srcOrd="3" destOrd="0" parTransId="{105538CF-3F83-4E6B-B2A7-9D9450DC6C6B}" sibTransId="{60BE7B6F-7BCA-47AF-B912-586A2B0AF2BC}"/>
    <dgm:cxn modelId="{F176BDBB-DEEF-4315-9173-5D840B78B9D3}" type="presOf" srcId="{FDEDD6DB-7042-4153-8AF7-D77877513740}" destId="{3DEC3FEB-74D3-4400-A73E-B0B24825F9C9}" srcOrd="0" destOrd="0" presId="urn:microsoft.com/office/officeart/2005/8/layout/cycle2"/>
    <dgm:cxn modelId="{0DC604A9-50EB-49ED-A302-13866C9062C6}" type="presOf" srcId="{6427AF0D-08C8-43D7-B3ED-E3CFD1A69E94}" destId="{7BFA91E1-EE97-4F84-BF5A-950313821E28}" srcOrd="1" destOrd="0" presId="urn:microsoft.com/office/officeart/2005/8/layout/cycle2"/>
    <dgm:cxn modelId="{8E1901AA-4D53-4E05-8C20-90F522DDDCFD}" type="presOf" srcId="{A7938BC0-BA6F-40F5-BDF6-2132C7212DD5}" destId="{8B0518FD-B248-43F6-B8DB-08717904BA04}" srcOrd="0" destOrd="0" presId="urn:microsoft.com/office/officeart/2005/8/layout/cycle2"/>
    <dgm:cxn modelId="{7287F377-3C0A-4F2C-98EC-49026BAEF3CA}" type="presOf" srcId="{783376CC-2C27-4E21-B70B-7AB2A525CE27}" destId="{EAE656D0-03BB-4594-874D-E6C516B97E59}" srcOrd="0" destOrd="0" presId="urn:microsoft.com/office/officeart/2005/8/layout/cycle2"/>
    <dgm:cxn modelId="{CF9B6F04-F83C-4468-BC8C-92742A1CC6A9}" type="presOf" srcId="{19ABC187-FC3A-4492-899B-10CE4F82E877}" destId="{524936D1-5D26-4E83-8585-4B7B1A68746F}" srcOrd="0" destOrd="0" presId="urn:microsoft.com/office/officeart/2005/8/layout/cycle2"/>
    <dgm:cxn modelId="{94F3E467-809B-47D5-8C99-6FF09EE805CA}" type="presOf" srcId="{A9F9D1EF-5C20-4F21-BE60-E227FE862744}" destId="{56C47D4C-4656-4626-916E-CF1984DF0857}" srcOrd="0" destOrd="0" presId="urn:microsoft.com/office/officeart/2005/8/layout/cycle2"/>
    <dgm:cxn modelId="{358A5F0F-472E-4369-865B-4712F00F2214}" type="presOf" srcId="{FDEDD6DB-7042-4153-8AF7-D77877513740}" destId="{FB65E81A-9421-45F2-A768-7C892FCE23BD}" srcOrd="1" destOrd="0" presId="urn:microsoft.com/office/officeart/2005/8/layout/cycle2"/>
    <dgm:cxn modelId="{FD08C7C2-0F5B-41D1-BE24-F6172AB79ADB}" type="presOf" srcId="{4DABCA52-7FDE-4ABB-92FA-DA30CCF4662F}" destId="{D10C87EB-BB01-4CE1-BE08-2018B8561706}" srcOrd="0" destOrd="0" presId="urn:microsoft.com/office/officeart/2005/8/layout/cycle2"/>
    <dgm:cxn modelId="{930ADA96-0187-46CF-A531-24BEB5A6815B}" type="presOf" srcId="{DD0CDC09-6A4A-41F3-89EF-DFC7702B57C6}" destId="{B815EE10-A8C4-490D-8DF4-709FDDDD601F}" srcOrd="0" destOrd="0" presId="urn:microsoft.com/office/officeart/2005/8/layout/cycle2"/>
    <dgm:cxn modelId="{2B03AD5F-374D-4919-993C-7E0E3CAA0F5D}" type="presParOf" srcId="{56C47D4C-4656-4626-916E-CF1984DF0857}" destId="{524936D1-5D26-4E83-8585-4B7B1A68746F}" srcOrd="0" destOrd="0" presId="urn:microsoft.com/office/officeart/2005/8/layout/cycle2"/>
    <dgm:cxn modelId="{46298E1E-945F-4016-B4EA-2A332A952536}" type="presParOf" srcId="{56C47D4C-4656-4626-916E-CF1984DF0857}" destId="{3DEC3FEB-74D3-4400-A73E-B0B24825F9C9}" srcOrd="1" destOrd="0" presId="urn:microsoft.com/office/officeart/2005/8/layout/cycle2"/>
    <dgm:cxn modelId="{AED6156A-921C-45FD-B667-7E9E57D3375A}" type="presParOf" srcId="{3DEC3FEB-74D3-4400-A73E-B0B24825F9C9}" destId="{FB65E81A-9421-45F2-A768-7C892FCE23BD}" srcOrd="0" destOrd="0" presId="urn:microsoft.com/office/officeart/2005/8/layout/cycle2"/>
    <dgm:cxn modelId="{57E6D328-CAE6-472A-9434-82F66E3F786B}" type="presParOf" srcId="{56C47D4C-4656-4626-916E-CF1984DF0857}" destId="{D10C87EB-BB01-4CE1-BE08-2018B8561706}" srcOrd="2" destOrd="0" presId="urn:microsoft.com/office/officeart/2005/8/layout/cycle2"/>
    <dgm:cxn modelId="{9BE525DB-B494-415A-BEC6-D025F5501A2B}" type="presParOf" srcId="{56C47D4C-4656-4626-916E-CF1984DF0857}" destId="{5E91A960-01CE-4E92-8B87-39C0557A7021}" srcOrd="3" destOrd="0" presId="urn:microsoft.com/office/officeart/2005/8/layout/cycle2"/>
    <dgm:cxn modelId="{25A75282-1932-4C0A-A5AA-7ED235098FE9}" type="presParOf" srcId="{5E91A960-01CE-4E92-8B87-39C0557A7021}" destId="{7BFA91E1-EE97-4F84-BF5A-950313821E28}" srcOrd="0" destOrd="0" presId="urn:microsoft.com/office/officeart/2005/8/layout/cycle2"/>
    <dgm:cxn modelId="{1465280A-40F0-488D-962C-4150417D4B4F}" type="presParOf" srcId="{56C47D4C-4656-4626-916E-CF1984DF0857}" destId="{8B0518FD-B248-43F6-B8DB-08717904BA04}" srcOrd="4" destOrd="0" presId="urn:microsoft.com/office/officeart/2005/8/layout/cycle2"/>
    <dgm:cxn modelId="{64D0197C-B4D7-4E10-96F9-13C10B98342C}" type="presParOf" srcId="{56C47D4C-4656-4626-916E-CF1984DF0857}" destId="{B815EE10-A8C4-490D-8DF4-709FDDDD601F}" srcOrd="5" destOrd="0" presId="urn:microsoft.com/office/officeart/2005/8/layout/cycle2"/>
    <dgm:cxn modelId="{B3C5EAEE-3FA3-42C9-BA63-9C7D8AED4E05}" type="presParOf" srcId="{B815EE10-A8C4-490D-8DF4-709FDDDD601F}" destId="{A1C566BA-D551-4CED-B132-E55E2544604C}" srcOrd="0" destOrd="0" presId="urn:microsoft.com/office/officeart/2005/8/layout/cycle2"/>
    <dgm:cxn modelId="{849E6C30-CECA-498C-9477-AD135F53ECB7}" type="presParOf" srcId="{56C47D4C-4656-4626-916E-CF1984DF0857}" destId="{EAE656D0-03BB-4594-874D-E6C516B97E59}" srcOrd="6" destOrd="0" presId="urn:microsoft.com/office/officeart/2005/8/layout/cycle2"/>
    <dgm:cxn modelId="{2F5732CE-E67F-4855-819F-A3832B116BC7}" type="presParOf" srcId="{56C47D4C-4656-4626-916E-CF1984DF0857}" destId="{E754915F-483D-4D5B-9B24-E1E07CB88625}" srcOrd="7" destOrd="0" presId="urn:microsoft.com/office/officeart/2005/8/layout/cycle2"/>
    <dgm:cxn modelId="{2B7D5B5D-2F86-477D-89D2-A2BD279021D9}" type="presParOf" srcId="{E754915F-483D-4D5B-9B24-E1E07CB88625}" destId="{A9D58E78-B90F-443F-99E8-D94CF47D1777}" srcOrd="0" destOrd="0" presId="urn:microsoft.com/office/officeart/2005/8/layout/cycle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720F7C9-D80E-4A7F-B0DA-9EAF0F9BC436}" type="doc">
      <dgm:prSet loTypeId="urn:microsoft.com/office/officeart/2005/8/layout/cycle2" loCatId="cycle" qsTypeId="urn:microsoft.com/office/officeart/2005/8/quickstyle/simple4" qsCatId="simple" csTypeId="urn:microsoft.com/office/officeart/2005/8/colors/colorful1" csCatId="colorful" phldr="1"/>
      <dgm:spPr/>
      <dgm:t>
        <a:bodyPr/>
        <a:lstStyle/>
        <a:p>
          <a:endParaRPr lang="fr-FR"/>
        </a:p>
      </dgm:t>
    </dgm:pt>
    <dgm:pt modelId="{7B3D3E6F-AAC9-47A0-94CE-0CABDB002534}">
      <dgm:prSet phldrT="[Texte]"/>
      <dgm:spPr>
        <a:solidFill>
          <a:srgbClr val="C00000"/>
        </a:solidFill>
      </dgm:spPr>
      <dgm:t>
        <a:bodyPr/>
        <a:lstStyle/>
        <a:p>
          <a:r>
            <a:rPr lang="fr-FR" b="1" dirty="0" err="1" smtClean="0"/>
            <a:t>Red</a:t>
          </a:r>
          <a:endParaRPr lang="fr-FR" b="1" dirty="0"/>
        </a:p>
      </dgm:t>
    </dgm:pt>
    <dgm:pt modelId="{D24CABB3-D7C8-4880-9731-BF7A84C38EE4}" type="parTrans" cxnId="{3DAC2912-DA15-4D9B-93B8-C62865D2A768}">
      <dgm:prSet/>
      <dgm:spPr/>
      <dgm:t>
        <a:bodyPr/>
        <a:lstStyle/>
        <a:p>
          <a:endParaRPr lang="fr-FR"/>
        </a:p>
      </dgm:t>
    </dgm:pt>
    <dgm:pt modelId="{1DECB8BA-0226-4D07-86BD-AD89537CEA19}" type="sibTrans" cxnId="{3DAC2912-DA15-4D9B-93B8-C62865D2A768}">
      <dgm:prSet/>
      <dgm:spPr>
        <a:solidFill>
          <a:srgbClr val="C00000"/>
        </a:solidFill>
      </dgm:spPr>
      <dgm:t>
        <a:bodyPr/>
        <a:lstStyle/>
        <a:p>
          <a:endParaRPr lang="fr-FR"/>
        </a:p>
      </dgm:t>
    </dgm:pt>
    <dgm:pt modelId="{FDE3A7FA-C78A-4BCD-A97C-66AACDE3136B}">
      <dgm:prSet phldrT="[Texte]"/>
      <dgm:spPr>
        <a:solidFill>
          <a:schemeClr val="accent1"/>
        </a:solidFill>
      </dgm:spPr>
      <dgm:t>
        <a:bodyPr/>
        <a:lstStyle/>
        <a:p>
          <a:r>
            <a:rPr lang="fr-FR" b="1" dirty="0" smtClean="0"/>
            <a:t>Green</a:t>
          </a:r>
          <a:endParaRPr lang="fr-FR" b="1" dirty="0"/>
        </a:p>
      </dgm:t>
    </dgm:pt>
    <dgm:pt modelId="{C5E57F9F-2259-4AD2-B248-2262FA58B3A1}" type="parTrans" cxnId="{79A90BB7-ADF9-4E0F-A760-426883EECA42}">
      <dgm:prSet/>
      <dgm:spPr/>
      <dgm:t>
        <a:bodyPr/>
        <a:lstStyle/>
        <a:p>
          <a:endParaRPr lang="fr-FR"/>
        </a:p>
      </dgm:t>
    </dgm:pt>
    <dgm:pt modelId="{74D0BEF3-774E-49EB-8CF4-8BB640873153}" type="sibTrans" cxnId="{79A90BB7-ADF9-4E0F-A760-426883EECA42}">
      <dgm:prSet/>
      <dgm:spPr>
        <a:solidFill>
          <a:schemeClr val="accent1"/>
        </a:solidFill>
      </dgm:spPr>
      <dgm:t>
        <a:bodyPr/>
        <a:lstStyle/>
        <a:p>
          <a:endParaRPr lang="fr-FR"/>
        </a:p>
      </dgm:t>
    </dgm:pt>
    <dgm:pt modelId="{83984476-84BF-4035-AE9A-2F669C1304A3}">
      <dgm:prSet phldrT="[Texte]"/>
      <dgm:spPr/>
      <dgm:t>
        <a:bodyPr/>
        <a:lstStyle/>
        <a:p>
          <a:r>
            <a:rPr lang="fr-FR" b="1" dirty="0" err="1" smtClean="0"/>
            <a:t>Refactor</a:t>
          </a:r>
          <a:endParaRPr lang="fr-FR" b="1" dirty="0"/>
        </a:p>
      </dgm:t>
    </dgm:pt>
    <dgm:pt modelId="{7867DD5D-805E-4EB5-9EBD-6777930AB9C2}" type="parTrans" cxnId="{1B1568BD-AF2B-42C5-9D5A-5EE52EA10F96}">
      <dgm:prSet/>
      <dgm:spPr/>
      <dgm:t>
        <a:bodyPr/>
        <a:lstStyle/>
        <a:p>
          <a:endParaRPr lang="fr-FR"/>
        </a:p>
      </dgm:t>
    </dgm:pt>
    <dgm:pt modelId="{789901CF-DF38-4081-905C-826ACC5DBF8A}" type="sibTrans" cxnId="{1B1568BD-AF2B-42C5-9D5A-5EE52EA10F96}">
      <dgm:prSet/>
      <dgm:spPr/>
      <dgm:t>
        <a:bodyPr/>
        <a:lstStyle/>
        <a:p>
          <a:endParaRPr lang="fr-FR"/>
        </a:p>
      </dgm:t>
    </dgm:pt>
    <dgm:pt modelId="{47244D1B-5F2F-4565-AC71-C1E6701092FE}" type="pres">
      <dgm:prSet presAssocID="{2720F7C9-D80E-4A7F-B0DA-9EAF0F9BC436}" presName="cycle" presStyleCnt="0">
        <dgm:presLayoutVars>
          <dgm:dir/>
          <dgm:resizeHandles val="exact"/>
        </dgm:presLayoutVars>
      </dgm:prSet>
      <dgm:spPr/>
      <dgm:t>
        <a:bodyPr/>
        <a:lstStyle/>
        <a:p>
          <a:endParaRPr lang="fr-FR"/>
        </a:p>
      </dgm:t>
    </dgm:pt>
    <dgm:pt modelId="{0D3AF527-BC0D-447C-BBE6-8ADDB7EBE843}" type="pres">
      <dgm:prSet presAssocID="{7B3D3E6F-AAC9-47A0-94CE-0CABDB002534}" presName="node" presStyleLbl="node1" presStyleIdx="0" presStyleCnt="3">
        <dgm:presLayoutVars>
          <dgm:bulletEnabled val="1"/>
        </dgm:presLayoutVars>
      </dgm:prSet>
      <dgm:spPr/>
      <dgm:t>
        <a:bodyPr/>
        <a:lstStyle/>
        <a:p>
          <a:endParaRPr lang="fr-FR"/>
        </a:p>
      </dgm:t>
    </dgm:pt>
    <dgm:pt modelId="{9F31F7D4-7106-479C-AC35-82FF9BCEA973}" type="pres">
      <dgm:prSet presAssocID="{1DECB8BA-0226-4D07-86BD-AD89537CEA19}" presName="sibTrans" presStyleLbl="sibTrans2D1" presStyleIdx="0" presStyleCnt="3"/>
      <dgm:spPr/>
      <dgm:t>
        <a:bodyPr/>
        <a:lstStyle/>
        <a:p>
          <a:endParaRPr lang="fr-FR"/>
        </a:p>
      </dgm:t>
    </dgm:pt>
    <dgm:pt modelId="{C7C2F10D-9F75-4D4F-B2F0-03AAE7E81D68}" type="pres">
      <dgm:prSet presAssocID="{1DECB8BA-0226-4D07-86BD-AD89537CEA19}" presName="connectorText" presStyleLbl="sibTrans2D1" presStyleIdx="0" presStyleCnt="3"/>
      <dgm:spPr/>
      <dgm:t>
        <a:bodyPr/>
        <a:lstStyle/>
        <a:p>
          <a:endParaRPr lang="fr-FR"/>
        </a:p>
      </dgm:t>
    </dgm:pt>
    <dgm:pt modelId="{DE3B9AB1-77E9-460B-BD14-DFDC621BA75E}" type="pres">
      <dgm:prSet presAssocID="{FDE3A7FA-C78A-4BCD-A97C-66AACDE3136B}" presName="node" presStyleLbl="node1" presStyleIdx="1" presStyleCnt="3">
        <dgm:presLayoutVars>
          <dgm:bulletEnabled val="1"/>
        </dgm:presLayoutVars>
      </dgm:prSet>
      <dgm:spPr/>
      <dgm:t>
        <a:bodyPr/>
        <a:lstStyle/>
        <a:p>
          <a:endParaRPr lang="fr-FR"/>
        </a:p>
      </dgm:t>
    </dgm:pt>
    <dgm:pt modelId="{EB6A8EA3-2541-4909-BDD7-339AA38C504C}" type="pres">
      <dgm:prSet presAssocID="{74D0BEF3-774E-49EB-8CF4-8BB640873153}" presName="sibTrans" presStyleLbl="sibTrans2D1" presStyleIdx="1" presStyleCnt="3"/>
      <dgm:spPr/>
      <dgm:t>
        <a:bodyPr/>
        <a:lstStyle/>
        <a:p>
          <a:endParaRPr lang="fr-FR"/>
        </a:p>
      </dgm:t>
    </dgm:pt>
    <dgm:pt modelId="{7684C90D-E51C-425F-8A8B-B51A387F28C5}" type="pres">
      <dgm:prSet presAssocID="{74D0BEF3-774E-49EB-8CF4-8BB640873153}" presName="connectorText" presStyleLbl="sibTrans2D1" presStyleIdx="1" presStyleCnt="3"/>
      <dgm:spPr/>
      <dgm:t>
        <a:bodyPr/>
        <a:lstStyle/>
        <a:p>
          <a:endParaRPr lang="fr-FR"/>
        </a:p>
      </dgm:t>
    </dgm:pt>
    <dgm:pt modelId="{4D9D3EEE-08F0-475C-8235-AEA69B5CD12F}" type="pres">
      <dgm:prSet presAssocID="{83984476-84BF-4035-AE9A-2F669C1304A3}" presName="node" presStyleLbl="node1" presStyleIdx="2" presStyleCnt="3">
        <dgm:presLayoutVars>
          <dgm:bulletEnabled val="1"/>
        </dgm:presLayoutVars>
      </dgm:prSet>
      <dgm:spPr/>
      <dgm:t>
        <a:bodyPr/>
        <a:lstStyle/>
        <a:p>
          <a:endParaRPr lang="fr-FR"/>
        </a:p>
      </dgm:t>
    </dgm:pt>
    <dgm:pt modelId="{9B5F47E4-05BA-466C-9B05-07FE7DBDD241}" type="pres">
      <dgm:prSet presAssocID="{789901CF-DF38-4081-905C-826ACC5DBF8A}" presName="sibTrans" presStyleLbl="sibTrans2D1" presStyleIdx="2" presStyleCnt="3"/>
      <dgm:spPr/>
      <dgm:t>
        <a:bodyPr/>
        <a:lstStyle/>
        <a:p>
          <a:endParaRPr lang="fr-FR"/>
        </a:p>
      </dgm:t>
    </dgm:pt>
    <dgm:pt modelId="{9C9399C2-485F-40E0-9E47-715B194E94DE}" type="pres">
      <dgm:prSet presAssocID="{789901CF-DF38-4081-905C-826ACC5DBF8A}" presName="connectorText" presStyleLbl="sibTrans2D1" presStyleIdx="2" presStyleCnt="3"/>
      <dgm:spPr/>
      <dgm:t>
        <a:bodyPr/>
        <a:lstStyle/>
        <a:p>
          <a:endParaRPr lang="fr-FR"/>
        </a:p>
      </dgm:t>
    </dgm:pt>
  </dgm:ptLst>
  <dgm:cxnLst>
    <dgm:cxn modelId="{2914903F-1913-4A64-BFC8-C3888B9ED817}" type="presOf" srcId="{789901CF-DF38-4081-905C-826ACC5DBF8A}" destId="{9B5F47E4-05BA-466C-9B05-07FE7DBDD241}" srcOrd="0" destOrd="0" presId="urn:microsoft.com/office/officeart/2005/8/layout/cycle2"/>
    <dgm:cxn modelId="{CB7BCCD4-DE31-4B01-AF01-04206B7AFF45}" type="presOf" srcId="{2720F7C9-D80E-4A7F-B0DA-9EAF0F9BC436}" destId="{47244D1B-5F2F-4565-AC71-C1E6701092FE}" srcOrd="0" destOrd="0" presId="urn:microsoft.com/office/officeart/2005/8/layout/cycle2"/>
    <dgm:cxn modelId="{1D24A525-A9EE-470F-B7EB-BD83D945641F}" type="presOf" srcId="{83984476-84BF-4035-AE9A-2F669C1304A3}" destId="{4D9D3EEE-08F0-475C-8235-AEA69B5CD12F}" srcOrd="0" destOrd="0" presId="urn:microsoft.com/office/officeart/2005/8/layout/cycle2"/>
    <dgm:cxn modelId="{3DAC2912-DA15-4D9B-93B8-C62865D2A768}" srcId="{2720F7C9-D80E-4A7F-B0DA-9EAF0F9BC436}" destId="{7B3D3E6F-AAC9-47A0-94CE-0CABDB002534}" srcOrd="0" destOrd="0" parTransId="{D24CABB3-D7C8-4880-9731-BF7A84C38EE4}" sibTransId="{1DECB8BA-0226-4D07-86BD-AD89537CEA19}"/>
    <dgm:cxn modelId="{7A652BEF-9758-4075-88EB-B2DF4CCFA598}" type="presOf" srcId="{74D0BEF3-774E-49EB-8CF4-8BB640873153}" destId="{7684C90D-E51C-425F-8A8B-B51A387F28C5}" srcOrd="1" destOrd="0" presId="urn:microsoft.com/office/officeart/2005/8/layout/cycle2"/>
    <dgm:cxn modelId="{5A164C18-D244-4A50-8705-C6E40A1050BD}" type="presOf" srcId="{74D0BEF3-774E-49EB-8CF4-8BB640873153}" destId="{EB6A8EA3-2541-4909-BDD7-339AA38C504C}" srcOrd="0" destOrd="0" presId="urn:microsoft.com/office/officeart/2005/8/layout/cycle2"/>
    <dgm:cxn modelId="{36339A78-E5B8-42DB-8BA5-2CFB184EFC8E}" type="presOf" srcId="{789901CF-DF38-4081-905C-826ACC5DBF8A}" destId="{9C9399C2-485F-40E0-9E47-715B194E94DE}" srcOrd="1" destOrd="0" presId="urn:microsoft.com/office/officeart/2005/8/layout/cycle2"/>
    <dgm:cxn modelId="{4C2970AB-39DA-422E-B7D8-3EE89DB205C0}" type="presOf" srcId="{1DECB8BA-0226-4D07-86BD-AD89537CEA19}" destId="{9F31F7D4-7106-479C-AC35-82FF9BCEA973}" srcOrd="0" destOrd="0" presId="urn:microsoft.com/office/officeart/2005/8/layout/cycle2"/>
    <dgm:cxn modelId="{B2C1BEEB-F3AA-4686-8F84-107156357D34}" type="presOf" srcId="{FDE3A7FA-C78A-4BCD-A97C-66AACDE3136B}" destId="{DE3B9AB1-77E9-460B-BD14-DFDC621BA75E}" srcOrd="0" destOrd="0" presId="urn:microsoft.com/office/officeart/2005/8/layout/cycle2"/>
    <dgm:cxn modelId="{1B1568BD-AF2B-42C5-9D5A-5EE52EA10F96}" srcId="{2720F7C9-D80E-4A7F-B0DA-9EAF0F9BC436}" destId="{83984476-84BF-4035-AE9A-2F669C1304A3}" srcOrd="2" destOrd="0" parTransId="{7867DD5D-805E-4EB5-9EBD-6777930AB9C2}" sibTransId="{789901CF-DF38-4081-905C-826ACC5DBF8A}"/>
    <dgm:cxn modelId="{EFDA0257-EA02-40AB-81AC-1E6DE49BEB00}" type="presOf" srcId="{1DECB8BA-0226-4D07-86BD-AD89537CEA19}" destId="{C7C2F10D-9F75-4D4F-B2F0-03AAE7E81D68}" srcOrd="1" destOrd="0" presId="urn:microsoft.com/office/officeart/2005/8/layout/cycle2"/>
    <dgm:cxn modelId="{79A90BB7-ADF9-4E0F-A760-426883EECA42}" srcId="{2720F7C9-D80E-4A7F-B0DA-9EAF0F9BC436}" destId="{FDE3A7FA-C78A-4BCD-A97C-66AACDE3136B}" srcOrd="1" destOrd="0" parTransId="{C5E57F9F-2259-4AD2-B248-2262FA58B3A1}" sibTransId="{74D0BEF3-774E-49EB-8CF4-8BB640873153}"/>
    <dgm:cxn modelId="{ACFE1C71-F92F-4A0D-9541-DEC4A756B6EF}" type="presOf" srcId="{7B3D3E6F-AAC9-47A0-94CE-0CABDB002534}" destId="{0D3AF527-BC0D-447C-BBE6-8ADDB7EBE843}" srcOrd="0" destOrd="0" presId="urn:microsoft.com/office/officeart/2005/8/layout/cycle2"/>
    <dgm:cxn modelId="{DC467AF4-404D-4F7A-A268-4C5B5266BAAE}" type="presParOf" srcId="{47244D1B-5F2F-4565-AC71-C1E6701092FE}" destId="{0D3AF527-BC0D-447C-BBE6-8ADDB7EBE843}" srcOrd="0" destOrd="0" presId="urn:microsoft.com/office/officeart/2005/8/layout/cycle2"/>
    <dgm:cxn modelId="{350DDE6A-6E8B-43DC-967B-05BECFE2B97A}" type="presParOf" srcId="{47244D1B-5F2F-4565-AC71-C1E6701092FE}" destId="{9F31F7D4-7106-479C-AC35-82FF9BCEA973}" srcOrd="1" destOrd="0" presId="urn:microsoft.com/office/officeart/2005/8/layout/cycle2"/>
    <dgm:cxn modelId="{65086791-188A-4D53-8BEF-BAF560F2BA05}" type="presParOf" srcId="{9F31F7D4-7106-479C-AC35-82FF9BCEA973}" destId="{C7C2F10D-9F75-4D4F-B2F0-03AAE7E81D68}" srcOrd="0" destOrd="0" presId="urn:microsoft.com/office/officeart/2005/8/layout/cycle2"/>
    <dgm:cxn modelId="{248FA349-95A4-468E-BF1C-A4254DD471B5}" type="presParOf" srcId="{47244D1B-5F2F-4565-AC71-C1E6701092FE}" destId="{DE3B9AB1-77E9-460B-BD14-DFDC621BA75E}" srcOrd="2" destOrd="0" presId="urn:microsoft.com/office/officeart/2005/8/layout/cycle2"/>
    <dgm:cxn modelId="{CF65DF93-DD51-452E-9C8D-3D443F391507}" type="presParOf" srcId="{47244D1B-5F2F-4565-AC71-C1E6701092FE}" destId="{EB6A8EA3-2541-4909-BDD7-339AA38C504C}" srcOrd="3" destOrd="0" presId="urn:microsoft.com/office/officeart/2005/8/layout/cycle2"/>
    <dgm:cxn modelId="{152787BE-E562-4A00-AE09-B85E9930E312}" type="presParOf" srcId="{EB6A8EA3-2541-4909-BDD7-339AA38C504C}" destId="{7684C90D-E51C-425F-8A8B-B51A387F28C5}" srcOrd="0" destOrd="0" presId="urn:microsoft.com/office/officeart/2005/8/layout/cycle2"/>
    <dgm:cxn modelId="{6A60FB75-02ED-46DB-9498-8635FCEA6C86}" type="presParOf" srcId="{47244D1B-5F2F-4565-AC71-C1E6701092FE}" destId="{4D9D3EEE-08F0-475C-8235-AEA69B5CD12F}" srcOrd="4" destOrd="0" presId="urn:microsoft.com/office/officeart/2005/8/layout/cycle2"/>
    <dgm:cxn modelId="{0AB767B0-F98D-4C80-9B88-CC823BAD190A}" type="presParOf" srcId="{47244D1B-5F2F-4565-AC71-C1E6701092FE}" destId="{9B5F47E4-05BA-466C-9B05-07FE7DBDD241}" srcOrd="5" destOrd="0" presId="urn:microsoft.com/office/officeart/2005/8/layout/cycle2"/>
    <dgm:cxn modelId="{EFF47618-BF8F-4B6C-89DC-69530ADB5515}" type="presParOf" srcId="{9B5F47E4-05BA-466C-9B05-07FE7DBDD241}" destId="{9C9399C2-485F-40E0-9E47-715B194E94DE}" srcOrd="0" destOrd="0" presId="urn:microsoft.com/office/officeart/2005/8/layout/cycle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4936D1-5D26-4E83-8585-4B7B1A68746F}">
      <dsp:nvSpPr>
        <dsp:cNvPr id="0" name=""/>
        <dsp:cNvSpPr/>
      </dsp:nvSpPr>
      <dsp:spPr>
        <a:xfrm>
          <a:off x="1324703" y="760"/>
          <a:ext cx="1147643" cy="1147643"/>
        </a:xfrm>
        <a:prstGeom prst="ellipse">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444500">
            <a:lnSpc>
              <a:spcPct val="90000"/>
            </a:lnSpc>
            <a:spcBef>
              <a:spcPct val="0"/>
            </a:spcBef>
            <a:spcAft>
              <a:spcPct val="35000"/>
            </a:spcAft>
          </a:pPr>
          <a:r>
            <a:rPr lang="fr-FR" sz="1000" kern="1200" dirty="0" smtClean="0"/>
            <a:t>Technique</a:t>
          </a:r>
          <a:endParaRPr lang="fr-FR" sz="1000" kern="1200" dirty="0"/>
        </a:p>
      </dsp:txBody>
      <dsp:txXfrm>
        <a:off x="1492771" y="168828"/>
        <a:ext cx="811507" cy="811507"/>
      </dsp:txXfrm>
    </dsp:sp>
    <dsp:sp modelId="{3DEC3FEB-74D3-4400-A73E-B0B24825F9C9}">
      <dsp:nvSpPr>
        <dsp:cNvPr id="0" name=""/>
        <dsp:cNvSpPr/>
      </dsp:nvSpPr>
      <dsp:spPr>
        <a:xfrm rot="2700000">
          <a:off x="2349317" y="984831"/>
          <a:ext cx="306243" cy="387329"/>
        </a:xfrm>
        <a:prstGeom prst="rightArrow">
          <a:avLst>
            <a:gd name="adj1" fmla="val 60000"/>
            <a:gd name="adj2" fmla="val 5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fr-FR" sz="800" kern="1200"/>
        </a:p>
      </dsp:txBody>
      <dsp:txXfrm>
        <a:off x="2362771" y="1029815"/>
        <a:ext cx="214370" cy="232397"/>
      </dsp:txXfrm>
    </dsp:sp>
    <dsp:sp modelId="{D10C87EB-BB01-4CE1-BE08-2018B8561706}">
      <dsp:nvSpPr>
        <dsp:cNvPr id="0" name=""/>
        <dsp:cNvSpPr/>
      </dsp:nvSpPr>
      <dsp:spPr>
        <a:xfrm>
          <a:off x="2544789" y="1220846"/>
          <a:ext cx="1147643" cy="1147643"/>
        </a:xfrm>
        <a:prstGeom prst="ellipse">
          <a:avLst/>
        </a:prstGeom>
        <a:solidFill>
          <a:schemeClr val="accent4">
            <a:hueOff val="-5293659"/>
            <a:satOff val="17727"/>
            <a:lumOff val="307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444500">
            <a:lnSpc>
              <a:spcPct val="90000"/>
            </a:lnSpc>
            <a:spcBef>
              <a:spcPct val="0"/>
            </a:spcBef>
            <a:spcAft>
              <a:spcPct val="35000"/>
            </a:spcAft>
          </a:pPr>
          <a:r>
            <a:rPr lang="fr-FR" sz="1000" kern="1200" dirty="0" smtClean="0"/>
            <a:t>Organisation</a:t>
          </a:r>
        </a:p>
        <a:p>
          <a:pPr lvl="0" algn="ctr" defTabSz="444500">
            <a:lnSpc>
              <a:spcPct val="90000"/>
            </a:lnSpc>
            <a:spcBef>
              <a:spcPct val="0"/>
            </a:spcBef>
            <a:spcAft>
              <a:spcPct val="35000"/>
            </a:spcAft>
          </a:pPr>
          <a:r>
            <a:rPr lang="fr-FR" sz="1000" kern="1200" dirty="0" err="1" smtClean="0"/>
            <a:t>Process</a:t>
          </a:r>
          <a:endParaRPr lang="fr-FR" sz="1000" kern="1200" dirty="0"/>
        </a:p>
      </dsp:txBody>
      <dsp:txXfrm>
        <a:off x="2712857" y="1388914"/>
        <a:ext cx="811507" cy="811507"/>
      </dsp:txXfrm>
    </dsp:sp>
    <dsp:sp modelId="{5E91A960-01CE-4E92-8B87-39C0557A7021}">
      <dsp:nvSpPr>
        <dsp:cNvPr id="0" name=""/>
        <dsp:cNvSpPr/>
      </dsp:nvSpPr>
      <dsp:spPr>
        <a:xfrm rot="8100000">
          <a:off x="2361575" y="2204918"/>
          <a:ext cx="306243" cy="387329"/>
        </a:xfrm>
        <a:prstGeom prst="rightArrow">
          <a:avLst>
            <a:gd name="adj1" fmla="val 60000"/>
            <a:gd name="adj2" fmla="val 50000"/>
          </a:avLst>
        </a:prstGeom>
        <a:solidFill>
          <a:schemeClr val="accent4">
            <a:hueOff val="-5293659"/>
            <a:satOff val="17727"/>
            <a:lumOff val="3072"/>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fr-FR" sz="800" kern="1200"/>
        </a:p>
      </dsp:txBody>
      <dsp:txXfrm rot="10800000">
        <a:off x="2439994" y="2249902"/>
        <a:ext cx="214370" cy="232397"/>
      </dsp:txXfrm>
    </dsp:sp>
    <dsp:sp modelId="{8B0518FD-B248-43F6-B8DB-08717904BA04}">
      <dsp:nvSpPr>
        <dsp:cNvPr id="0" name=""/>
        <dsp:cNvSpPr/>
      </dsp:nvSpPr>
      <dsp:spPr>
        <a:xfrm>
          <a:off x="1324703" y="2440932"/>
          <a:ext cx="1147643" cy="1147643"/>
        </a:xfrm>
        <a:prstGeom prst="ellipse">
          <a:avLst/>
        </a:prstGeom>
        <a:solidFill>
          <a:schemeClr val="accent4">
            <a:hueOff val="-10587318"/>
            <a:satOff val="35455"/>
            <a:lumOff val="614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444500">
            <a:lnSpc>
              <a:spcPct val="90000"/>
            </a:lnSpc>
            <a:spcBef>
              <a:spcPct val="0"/>
            </a:spcBef>
            <a:spcAft>
              <a:spcPct val="35000"/>
            </a:spcAft>
          </a:pPr>
          <a:r>
            <a:rPr lang="fr-FR" sz="1000" kern="1200" dirty="0" smtClean="0"/>
            <a:t>AGILE</a:t>
          </a:r>
        </a:p>
        <a:p>
          <a:pPr lvl="0" algn="ctr" defTabSz="444500">
            <a:lnSpc>
              <a:spcPct val="90000"/>
            </a:lnSpc>
            <a:spcBef>
              <a:spcPct val="0"/>
            </a:spcBef>
            <a:spcAft>
              <a:spcPct val="35000"/>
            </a:spcAft>
          </a:pPr>
          <a:r>
            <a:rPr lang="fr-FR" sz="1000" kern="1200" dirty="0" smtClean="0"/>
            <a:t>DEV/OPS</a:t>
          </a:r>
          <a:endParaRPr lang="fr-FR" sz="1000" kern="1200" dirty="0"/>
        </a:p>
      </dsp:txBody>
      <dsp:txXfrm>
        <a:off x="1492771" y="2609000"/>
        <a:ext cx="811507" cy="811507"/>
      </dsp:txXfrm>
    </dsp:sp>
    <dsp:sp modelId="{B815EE10-A8C4-490D-8DF4-709FDDDD601F}">
      <dsp:nvSpPr>
        <dsp:cNvPr id="0" name=""/>
        <dsp:cNvSpPr/>
      </dsp:nvSpPr>
      <dsp:spPr>
        <a:xfrm rot="13500000">
          <a:off x="1141489" y="2217175"/>
          <a:ext cx="306243" cy="387329"/>
        </a:xfrm>
        <a:prstGeom prst="rightArrow">
          <a:avLst>
            <a:gd name="adj1" fmla="val 60000"/>
            <a:gd name="adj2" fmla="val 50000"/>
          </a:avLst>
        </a:prstGeom>
        <a:solidFill>
          <a:schemeClr val="accent4">
            <a:hueOff val="-10587318"/>
            <a:satOff val="35455"/>
            <a:lumOff val="6143"/>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fr-FR" sz="800" kern="1200"/>
        </a:p>
      </dsp:txBody>
      <dsp:txXfrm rot="10800000">
        <a:off x="1219908" y="2327123"/>
        <a:ext cx="214370" cy="232397"/>
      </dsp:txXfrm>
    </dsp:sp>
    <dsp:sp modelId="{EAE656D0-03BB-4594-874D-E6C516B97E59}">
      <dsp:nvSpPr>
        <dsp:cNvPr id="0" name=""/>
        <dsp:cNvSpPr/>
      </dsp:nvSpPr>
      <dsp:spPr>
        <a:xfrm>
          <a:off x="104617" y="1220846"/>
          <a:ext cx="1147643" cy="1147643"/>
        </a:xfrm>
        <a:prstGeom prst="ellipse">
          <a:avLst/>
        </a:prstGeom>
        <a:solidFill>
          <a:schemeClr val="accent4">
            <a:hueOff val="-15880977"/>
            <a:satOff val="53182"/>
            <a:lumOff val="921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444500">
            <a:lnSpc>
              <a:spcPct val="90000"/>
            </a:lnSpc>
            <a:spcBef>
              <a:spcPct val="0"/>
            </a:spcBef>
            <a:spcAft>
              <a:spcPct val="35000"/>
            </a:spcAft>
          </a:pPr>
          <a:r>
            <a:rPr lang="fr-FR" sz="1000" kern="1200" dirty="0" smtClean="0"/>
            <a:t>Cycle de vie</a:t>
          </a:r>
          <a:br>
            <a:rPr lang="fr-FR" sz="1000" kern="1200" dirty="0" smtClean="0"/>
          </a:br>
          <a:r>
            <a:rPr lang="fr-FR" sz="1000" kern="1200" dirty="0" smtClean="0"/>
            <a:t>Production</a:t>
          </a:r>
          <a:endParaRPr lang="fr-FR" sz="1000" kern="1200" dirty="0"/>
        </a:p>
      </dsp:txBody>
      <dsp:txXfrm>
        <a:off x="272685" y="1388914"/>
        <a:ext cx="811507" cy="811507"/>
      </dsp:txXfrm>
    </dsp:sp>
    <dsp:sp modelId="{E754915F-483D-4D5B-9B24-E1E07CB88625}">
      <dsp:nvSpPr>
        <dsp:cNvPr id="0" name=""/>
        <dsp:cNvSpPr/>
      </dsp:nvSpPr>
      <dsp:spPr>
        <a:xfrm rot="18900000">
          <a:off x="1129231" y="997089"/>
          <a:ext cx="306243" cy="387329"/>
        </a:xfrm>
        <a:prstGeom prst="rightArrow">
          <a:avLst>
            <a:gd name="adj1" fmla="val 60000"/>
            <a:gd name="adj2" fmla="val 50000"/>
          </a:avLst>
        </a:prstGeom>
        <a:solidFill>
          <a:schemeClr val="accent4">
            <a:hueOff val="-15880977"/>
            <a:satOff val="53182"/>
            <a:lumOff val="9215"/>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fr-FR" sz="800" kern="1200"/>
        </a:p>
      </dsp:txBody>
      <dsp:txXfrm>
        <a:off x="1142685" y="1107037"/>
        <a:ext cx="214370" cy="23239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3AF527-BC0D-447C-BBE6-8ADDB7EBE843}">
      <dsp:nvSpPr>
        <dsp:cNvPr id="0" name=""/>
        <dsp:cNvSpPr/>
      </dsp:nvSpPr>
      <dsp:spPr>
        <a:xfrm>
          <a:off x="1586399" y="560"/>
          <a:ext cx="883313" cy="883313"/>
        </a:xfrm>
        <a:prstGeom prst="ellipse">
          <a:avLst/>
        </a:prstGeom>
        <a:solidFill>
          <a:srgbClr val="C00000"/>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970" tIns="13970" rIns="13970" bIns="13970" numCol="1" spcCol="1270" anchor="ctr" anchorCtr="0">
          <a:noAutofit/>
        </a:bodyPr>
        <a:lstStyle/>
        <a:p>
          <a:pPr lvl="0" algn="ctr" defTabSz="488950">
            <a:lnSpc>
              <a:spcPct val="90000"/>
            </a:lnSpc>
            <a:spcBef>
              <a:spcPct val="0"/>
            </a:spcBef>
            <a:spcAft>
              <a:spcPct val="35000"/>
            </a:spcAft>
          </a:pPr>
          <a:r>
            <a:rPr lang="fr-FR" sz="1100" b="1" kern="1200" dirty="0" err="1" smtClean="0"/>
            <a:t>Red</a:t>
          </a:r>
          <a:endParaRPr lang="fr-FR" sz="1100" b="1" kern="1200" dirty="0"/>
        </a:p>
      </dsp:txBody>
      <dsp:txXfrm>
        <a:off x="1715757" y="129918"/>
        <a:ext cx="624597" cy="624597"/>
      </dsp:txXfrm>
    </dsp:sp>
    <dsp:sp modelId="{9F31F7D4-7106-479C-AC35-82FF9BCEA973}">
      <dsp:nvSpPr>
        <dsp:cNvPr id="0" name=""/>
        <dsp:cNvSpPr/>
      </dsp:nvSpPr>
      <dsp:spPr>
        <a:xfrm rot="3600000">
          <a:off x="2238944" y="861201"/>
          <a:ext cx="234143" cy="298118"/>
        </a:xfrm>
        <a:prstGeom prst="rightArrow">
          <a:avLst>
            <a:gd name="adj1" fmla="val 60000"/>
            <a:gd name="adj2" fmla="val 50000"/>
          </a:avLst>
        </a:prstGeom>
        <a:solidFill>
          <a:srgbClr val="C00000"/>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fr-FR" sz="900" kern="1200"/>
        </a:p>
      </dsp:txBody>
      <dsp:txXfrm>
        <a:off x="2256505" y="890409"/>
        <a:ext cx="163900" cy="178870"/>
      </dsp:txXfrm>
    </dsp:sp>
    <dsp:sp modelId="{DE3B9AB1-77E9-460B-BD14-DFDC621BA75E}">
      <dsp:nvSpPr>
        <dsp:cNvPr id="0" name=""/>
        <dsp:cNvSpPr/>
      </dsp:nvSpPr>
      <dsp:spPr>
        <a:xfrm>
          <a:off x="2248946" y="1148125"/>
          <a:ext cx="883313" cy="883313"/>
        </a:xfrm>
        <a:prstGeom prst="ellipse">
          <a:avLst/>
        </a:prstGeom>
        <a:solidFill>
          <a:schemeClr val="accent1"/>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970" tIns="13970" rIns="13970" bIns="13970" numCol="1" spcCol="1270" anchor="ctr" anchorCtr="0">
          <a:noAutofit/>
        </a:bodyPr>
        <a:lstStyle/>
        <a:p>
          <a:pPr lvl="0" algn="ctr" defTabSz="488950">
            <a:lnSpc>
              <a:spcPct val="90000"/>
            </a:lnSpc>
            <a:spcBef>
              <a:spcPct val="0"/>
            </a:spcBef>
            <a:spcAft>
              <a:spcPct val="35000"/>
            </a:spcAft>
          </a:pPr>
          <a:r>
            <a:rPr lang="fr-FR" sz="1100" b="1" kern="1200" dirty="0" smtClean="0"/>
            <a:t>Green</a:t>
          </a:r>
          <a:endParaRPr lang="fr-FR" sz="1100" b="1" kern="1200" dirty="0"/>
        </a:p>
      </dsp:txBody>
      <dsp:txXfrm>
        <a:off x="2378304" y="1277483"/>
        <a:ext cx="624597" cy="624597"/>
      </dsp:txXfrm>
    </dsp:sp>
    <dsp:sp modelId="{EB6A8EA3-2541-4909-BDD7-339AA38C504C}">
      <dsp:nvSpPr>
        <dsp:cNvPr id="0" name=""/>
        <dsp:cNvSpPr/>
      </dsp:nvSpPr>
      <dsp:spPr>
        <a:xfrm rot="10800000">
          <a:off x="1917610" y="1440722"/>
          <a:ext cx="234143" cy="298118"/>
        </a:xfrm>
        <a:prstGeom prst="rightArrow">
          <a:avLst>
            <a:gd name="adj1" fmla="val 60000"/>
            <a:gd name="adj2" fmla="val 50000"/>
          </a:avLst>
        </a:prstGeom>
        <a:solidFill>
          <a:schemeClr val="accent1"/>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fr-FR" sz="900" kern="1200"/>
        </a:p>
      </dsp:txBody>
      <dsp:txXfrm rot="10800000">
        <a:off x="1987853" y="1500346"/>
        <a:ext cx="163900" cy="178870"/>
      </dsp:txXfrm>
    </dsp:sp>
    <dsp:sp modelId="{4D9D3EEE-08F0-475C-8235-AEA69B5CD12F}">
      <dsp:nvSpPr>
        <dsp:cNvPr id="0" name=""/>
        <dsp:cNvSpPr/>
      </dsp:nvSpPr>
      <dsp:spPr>
        <a:xfrm>
          <a:off x="923852" y="1148125"/>
          <a:ext cx="883313" cy="883313"/>
        </a:xfrm>
        <a:prstGeom prst="ellipse">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970" tIns="13970" rIns="13970" bIns="13970" numCol="1" spcCol="1270" anchor="ctr" anchorCtr="0">
          <a:noAutofit/>
        </a:bodyPr>
        <a:lstStyle/>
        <a:p>
          <a:pPr lvl="0" algn="ctr" defTabSz="488950">
            <a:lnSpc>
              <a:spcPct val="90000"/>
            </a:lnSpc>
            <a:spcBef>
              <a:spcPct val="0"/>
            </a:spcBef>
            <a:spcAft>
              <a:spcPct val="35000"/>
            </a:spcAft>
          </a:pPr>
          <a:r>
            <a:rPr lang="fr-FR" sz="1100" b="1" kern="1200" dirty="0" err="1" smtClean="0"/>
            <a:t>Refactor</a:t>
          </a:r>
          <a:endParaRPr lang="fr-FR" sz="1100" b="1" kern="1200" dirty="0"/>
        </a:p>
      </dsp:txBody>
      <dsp:txXfrm>
        <a:off x="1053210" y="1277483"/>
        <a:ext cx="624597" cy="624597"/>
      </dsp:txXfrm>
    </dsp:sp>
    <dsp:sp modelId="{9B5F47E4-05BA-466C-9B05-07FE7DBDD241}">
      <dsp:nvSpPr>
        <dsp:cNvPr id="0" name=""/>
        <dsp:cNvSpPr/>
      </dsp:nvSpPr>
      <dsp:spPr>
        <a:xfrm rot="18000000">
          <a:off x="1576397" y="872679"/>
          <a:ext cx="234143" cy="298118"/>
        </a:xfrm>
        <a:prstGeom prst="rightArrow">
          <a:avLst>
            <a:gd name="adj1" fmla="val 60000"/>
            <a:gd name="adj2" fmla="val 50000"/>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fr-FR" sz="900" kern="1200"/>
        </a:p>
      </dsp:txBody>
      <dsp:txXfrm>
        <a:off x="1593958" y="962719"/>
        <a:ext cx="163900" cy="178870"/>
      </dsp:txXfrm>
    </dsp:sp>
  </dsp:spTree>
</dsp:drawing>
</file>

<file path=ppt/diagrams/layout1.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3076575" cy="511175"/>
          </a:xfrm>
          <a:prstGeom prst="rect">
            <a:avLst/>
          </a:prstGeom>
        </p:spPr>
        <p:txBody>
          <a:bodyPr vert="horz" lIns="91440" tIns="45720" rIns="91440" bIns="45720" rtlCol="0"/>
          <a:lstStyle>
            <a:lvl1pPr algn="l">
              <a:defRPr sz="1200"/>
            </a:lvl1pPr>
          </a:lstStyle>
          <a:p>
            <a:endParaRPr lang="fr-FR" dirty="0"/>
          </a:p>
        </p:txBody>
      </p:sp>
      <p:sp>
        <p:nvSpPr>
          <p:cNvPr id="3" name="Espace réservé de la date 2"/>
          <p:cNvSpPr>
            <a:spLocks noGrp="1"/>
          </p:cNvSpPr>
          <p:nvPr>
            <p:ph type="dt" sz="quarter" idx="1"/>
          </p:nvPr>
        </p:nvSpPr>
        <p:spPr>
          <a:xfrm>
            <a:off x="4021138" y="0"/>
            <a:ext cx="3076575" cy="511175"/>
          </a:xfrm>
          <a:prstGeom prst="rect">
            <a:avLst/>
          </a:prstGeom>
        </p:spPr>
        <p:txBody>
          <a:bodyPr vert="horz" lIns="91440" tIns="45720" rIns="91440" bIns="45720" rtlCol="0"/>
          <a:lstStyle>
            <a:lvl1pPr algn="r">
              <a:defRPr sz="1200"/>
            </a:lvl1pPr>
          </a:lstStyle>
          <a:p>
            <a:fld id="{3332A433-FFE5-5146-96A2-89A3F87C0D23}" type="datetimeFigureOut">
              <a:rPr lang="fr-FR" smtClean="0"/>
              <a:t>19/04/2018</a:t>
            </a:fld>
            <a:endParaRPr lang="fr-FR" dirty="0"/>
          </a:p>
        </p:txBody>
      </p:sp>
      <p:sp>
        <p:nvSpPr>
          <p:cNvPr id="4" name="Espace réservé du pied de page 3"/>
          <p:cNvSpPr>
            <a:spLocks noGrp="1"/>
          </p:cNvSpPr>
          <p:nvPr>
            <p:ph type="ftr" sz="quarter" idx="2"/>
          </p:nvPr>
        </p:nvSpPr>
        <p:spPr>
          <a:xfrm>
            <a:off x="0" y="9721850"/>
            <a:ext cx="3076575" cy="511175"/>
          </a:xfrm>
          <a:prstGeom prst="rect">
            <a:avLst/>
          </a:prstGeom>
        </p:spPr>
        <p:txBody>
          <a:bodyPr vert="horz" lIns="91440" tIns="45720" rIns="91440" bIns="45720" rtlCol="0" anchor="b"/>
          <a:lstStyle>
            <a:lvl1pPr algn="l">
              <a:defRPr sz="1200"/>
            </a:lvl1pPr>
          </a:lstStyle>
          <a:p>
            <a:endParaRPr lang="fr-FR" dirty="0"/>
          </a:p>
        </p:txBody>
      </p:sp>
      <p:sp>
        <p:nvSpPr>
          <p:cNvPr id="5" name="Espace réservé du numéro de diapositive 4"/>
          <p:cNvSpPr>
            <a:spLocks noGrp="1"/>
          </p:cNvSpPr>
          <p:nvPr>
            <p:ph type="sldNum" sz="quarter" idx="3"/>
          </p:nvPr>
        </p:nvSpPr>
        <p:spPr>
          <a:xfrm>
            <a:off x="4021138" y="9721850"/>
            <a:ext cx="3076575" cy="511175"/>
          </a:xfrm>
          <a:prstGeom prst="rect">
            <a:avLst/>
          </a:prstGeom>
        </p:spPr>
        <p:txBody>
          <a:bodyPr vert="horz" lIns="91440" tIns="45720" rIns="91440" bIns="45720" rtlCol="0" anchor="b"/>
          <a:lstStyle>
            <a:lvl1pPr algn="r">
              <a:defRPr sz="1200"/>
            </a:lvl1pPr>
          </a:lstStyle>
          <a:p>
            <a:fld id="{ACD232D2-6EAB-8746-BAB3-A7F2EC9CD836}" type="slidenum">
              <a:rPr lang="fr-FR" smtClean="0"/>
              <a:t>‹N°›</a:t>
            </a:fld>
            <a:endParaRPr lang="fr-FR" dirty="0"/>
          </a:p>
        </p:txBody>
      </p:sp>
    </p:spTree>
    <p:extLst>
      <p:ext uri="{BB962C8B-B14F-4D97-AF65-F5344CB8AC3E}">
        <p14:creationId xmlns:p14="http://schemas.microsoft.com/office/powerpoint/2010/main" val="101482616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3076363" cy="511731"/>
          </a:xfrm>
          <a:prstGeom prst="rect">
            <a:avLst/>
          </a:prstGeom>
        </p:spPr>
        <p:txBody>
          <a:bodyPr vert="horz" lIns="99048" tIns="49524" rIns="99048" bIns="49524" rtlCol="0"/>
          <a:lstStyle>
            <a:lvl1pPr algn="l">
              <a:defRPr sz="1300"/>
            </a:lvl1pPr>
          </a:lstStyle>
          <a:p>
            <a:endParaRPr lang="fr-FR" dirty="0"/>
          </a:p>
        </p:txBody>
      </p:sp>
      <p:sp>
        <p:nvSpPr>
          <p:cNvPr id="3" name="Espace réservé de la date 2"/>
          <p:cNvSpPr>
            <a:spLocks noGrp="1"/>
          </p:cNvSpPr>
          <p:nvPr>
            <p:ph type="dt" idx="1"/>
          </p:nvPr>
        </p:nvSpPr>
        <p:spPr>
          <a:xfrm>
            <a:off x="4021294" y="0"/>
            <a:ext cx="3076363" cy="511731"/>
          </a:xfrm>
          <a:prstGeom prst="rect">
            <a:avLst/>
          </a:prstGeom>
        </p:spPr>
        <p:txBody>
          <a:bodyPr vert="horz" lIns="99048" tIns="49524" rIns="99048" bIns="49524" rtlCol="0"/>
          <a:lstStyle>
            <a:lvl1pPr algn="r">
              <a:defRPr sz="1300"/>
            </a:lvl1pPr>
          </a:lstStyle>
          <a:p>
            <a:fld id="{9D91F375-ABD4-43B0-95A2-6A338A4A5C04}" type="datetimeFigureOut">
              <a:rPr lang="fr-FR" smtClean="0"/>
              <a:t>19/04/2018</a:t>
            </a:fld>
            <a:endParaRPr lang="fr-FR" dirty="0"/>
          </a:p>
        </p:txBody>
      </p:sp>
      <p:sp>
        <p:nvSpPr>
          <p:cNvPr id="4" name="Espace réservé de l'image des diapositives 3"/>
          <p:cNvSpPr>
            <a:spLocks noGrp="1" noRot="1" noChangeAspect="1"/>
          </p:cNvSpPr>
          <p:nvPr>
            <p:ph type="sldImg" idx="2"/>
          </p:nvPr>
        </p:nvSpPr>
        <p:spPr>
          <a:xfrm>
            <a:off x="139700" y="768350"/>
            <a:ext cx="6819900" cy="3836988"/>
          </a:xfrm>
          <a:prstGeom prst="rect">
            <a:avLst/>
          </a:prstGeom>
          <a:noFill/>
          <a:ln w="12700">
            <a:solidFill>
              <a:prstClr val="black"/>
            </a:solidFill>
          </a:ln>
        </p:spPr>
        <p:txBody>
          <a:bodyPr vert="horz" lIns="99048" tIns="49524" rIns="99048" bIns="49524" rtlCol="0" anchor="ctr"/>
          <a:lstStyle/>
          <a:p>
            <a:endParaRPr lang="fr-FR" dirty="0"/>
          </a:p>
        </p:txBody>
      </p:sp>
      <p:sp>
        <p:nvSpPr>
          <p:cNvPr id="5" name="Espace réservé des commentaires 4"/>
          <p:cNvSpPr>
            <a:spLocks noGrp="1"/>
          </p:cNvSpPr>
          <p:nvPr>
            <p:ph type="body" sz="quarter" idx="3"/>
          </p:nvPr>
        </p:nvSpPr>
        <p:spPr>
          <a:xfrm>
            <a:off x="709930" y="4861441"/>
            <a:ext cx="5679440" cy="4605576"/>
          </a:xfrm>
          <a:prstGeom prst="rect">
            <a:avLst/>
          </a:prstGeom>
        </p:spPr>
        <p:txBody>
          <a:bodyPr vert="horz" lIns="99048" tIns="49524" rIns="99048" bIns="49524" rtlCol="0"/>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9721106"/>
            <a:ext cx="3076363" cy="511731"/>
          </a:xfrm>
          <a:prstGeom prst="rect">
            <a:avLst/>
          </a:prstGeom>
        </p:spPr>
        <p:txBody>
          <a:bodyPr vert="horz" lIns="99048" tIns="49524" rIns="99048" bIns="49524" rtlCol="0" anchor="b"/>
          <a:lstStyle>
            <a:lvl1pPr algn="l">
              <a:defRPr sz="1300"/>
            </a:lvl1pPr>
          </a:lstStyle>
          <a:p>
            <a:endParaRPr lang="fr-FR" dirty="0"/>
          </a:p>
        </p:txBody>
      </p:sp>
      <p:sp>
        <p:nvSpPr>
          <p:cNvPr id="7" name="Espace réservé du numéro de diapositive 6"/>
          <p:cNvSpPr>
            <a:spLocks noGrp="1"/>
          </p:cNvSpPr>
          <p:nvPr>
            <p:ph type="sldNum" sz="quarter" idx="5"/>
          </p:nvPr>
        </p:nvSpPr>
        <p:spPr>
          <a:xfrm>
            <a:off x="4021294" y="9721106"/>
            <a:ext cx="3076363" cy="511731"/>
          </a:xfrm>
          <a:prstGeom prst="rect">
            <a:avLst/>
          </a:prstGeom>
        </p:spPr>
        <p:txBody>
          <a:bodyPr vert="horz" lIns="99048" tIns="49524" rIns="99048" bIns="49524" rtlCol="0" anchor="b"/>
          <a:lstStyle>
            <a:lvl1pPr algn="r">
              <a:defRPr sz="1300"/>
            </a:lvl1pPr>
          </a:lstStyle>
          <a:p>
            <a:fld id="{C3EF5842-04F3-4695-8C7E-60D49603CB5D}" type="slidenum">
              <a:rPr lang="fr-FR" smtClean="0"/>
              <a:t>‹N°›</a:t>
            </a:fld>
            <a:endParaRPr lang="fr-FR" dirty="0"/>
          </a:p>
        </p:txBody>
      </p:sp>
    </p:spTree>
    <p:extLst>
      <p:ext uri="{BB962C8B-B14F-4D97-AF65-F5344CB8AC3E}">
        <p14:creationId xmlns:p14="http://schemas.microsoft.com/office/powerpoint/2010/main" val="13196010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8" Type="http://schemas.openxmlformats.org/officeDocument/2006/relationships/hyperlink" Target="http://www.linternaute.fr/dictionnaire/fr/definition/un/" TargetMode="External"/><Relationship Id="rId13" Type="http://schemas.openxmlformats.org/officeDocument/2006/relationships/hyperlink" Target="http://www.linternaute.fr/dictionnaire/fr/definition/experimenter/" TargetMode="External"/><Relationship Id="rId18" Type="http://schemas.openxmlformats.org/officeDocument/2006/relationships/hyperlink" Target="http://www.linternaute.fr/dictionnaire/fr/definition/tester/" TargetMode="External"/><Relationship Id="rId26" Type="http://schemas.openxmlformats.org/officeDocument/2006/relationships/hyperlink" Target="http://www.linternaute.fr/dictionnaire/fr/definition/examen/" TargetMode="External"/><Relationship Id="rId39" Type="http://schemas.openxmlformats.org/officeDocument/2006/relationships/hyperlink" Target="http://www.linternaute.fr/dictionnaire/fr/theme/zoologie/1/" TargetMode="External"/><Relationship Id="rId3" Type="http://schemas.openxmlformats.org/officeDocument/2006/relationships/hyperlink" Target="http://www.linternaute.fr/dictionnaire/fr/definition/soumettre/" TargetMode="External"/><Relationship Id="rId21" Type="http://schemas.openxmlformats.org/officeDocument/2006/relationships/hyperlink" Target="http://www.linternaute.fr/dictionnaire/fr/definition/physique/" TargetMode="External"/><Relationship Id="rId34" Type="http://schemas.openxmlformats.org/officeDocument/2006/relationships/hyperlink" Target="http://www.linternaute.fr/dictionnaire/fr/definition/etablir/" TargetMode="External"/><Relationship Id="rId42" Type="http://schemas.openxmlformats.org/officeDocument/2006/relationships/hyperlink" Target="http://www.linternaute.fr/dictionnaire/fr/definition/des/" TargetMode="External"/><Relationship Id="rId7" Type="http://schemas.openxmlformats.org/officeDocument/2006/relationships/hyperlink" Target="http://www.linternaute.fr/dictionnaire/fr/definition/a-1/" TargetMode="External"/><Relationship Id="rId12" Type="http://schemas.openxmlformats.org/officeDocument/2006/relationships/hyperlink" Target="http://www.linternaute.fr/dictionnaire/fr/definition/questionner/" TargetMode="External"/><Relationship Id="rId17" Type="http://schemas.openxmlformats.org/officeDocument/2006/relationships/hyperlink" Target="http://www.linternaute.fr/dictionnaire/fr/definition/de-1/" TargetMode="External"/><Relationship Id="rId25" Type="http://schemas.openxmlformats.org/officeDocument/2006/relationships/hyperlink" Target="http://www.linternaute.fr/dictionnaire/fr/definition/sujet/" TargetMode="External"/><Relationship Id="rId33" Type="http://schemas.openxmlformats.org/officeDocument/2006/relationships/hyperlink" Target="http://www.linternaute.fr/dictionnaire/fr/definition/pour/" TargetMode="External"/><Relationship Id="rId38" Type="http://schemas.openxmlformats.org/officeDocument/2006/relationships/hyperlink" Target="http://www.linternaute.fr/dictionnaire/fr/definition/juger/" TargetMode="External"/><Relationship Id="rId2" Type="http://schemas.openxmlformats.org/officeDocument/2006/relationships/slide" Target="../slides/slide5.xml"/><Relationship Id="rId16" Type="http://schemas.openxmlformats.org/officeDocument/2006/relationships/hyperlink" Target="http://www.linternaute.fr/dictionnaire/fr/definition/permettre/" TargetMode="External"/><Relationship Id="rId20" Type="http://schemas.openxmlformats.org/officeDocument/2006/relationships/hyperlink" Target="http://www.linternaute.fr/dictionnaire/fr/definition/aptitude/" TargetMode="External"/><Relationship Id="rId29" Type="http://schemas.openxmlformats.org/officeDocument/2006/relationships/hyperlink" Target="http://www.linternaute.fr/dictionnaire/fr/definition/experimentation/" TargetMode="External"/><Relationship Id="rId41" Type="http://schemas.openxmlformats.org/officeDocument/2006/relationships/hyperlink" Target="http://www.linternaute.fr/dictionnaire/fr/definition/dur/" TargetMode="External"/><Relationship Id="rId1" Type="http://schemas.openxmlformats.org/officeDocument/2006/relationships/notesMaster" Target="../notesMasters/notesMaster1.xml"/><Relationship Id="rId6" Type="http://schemas.openxmlformats.org/officeDocument/2006/relationships/hyperlink" Target="http://www.linternaute.fr/dictionnaire/fr/definition/quelque-chose/" TargetMode="External"/><Relationship Id="rId11" Type="http://schemas.openxmlformats.org/officeDocument/2006/relationships/hyperlink" Target="http://www.linternaute.fr/dictionnaire/fr/definition/verifier/" TargetMode="External"/><Relationship Id="rId24" Type="http://schemas.openxmlformats.org/officeDocument/2006/relationships/hyperlink" Target="http://www.linternaute.fr/dictionnaire/fr/definition/d-un/" TargetMode="External"/><Relationship Id="rId32" Type="http://schemas.openxmlformats.org/officeDocument/2006/relationships/hyperlink" Target="http://www.linternaute.fr/dictionnaire/fr/definition/utiliser/" TargetMode="External"/><Relationship Id="rId37" Type="http://schemas.openxmlformats.org/officeDocument/2006/relationships/hyperlink" Target="http://www.linternaute.fr/dictionnaire/fr/definition/servant/" TargetMode="External"/><Relationship Id="rId40" Type="http://schemas.openxmlformats.org/officeDocument/2006/relationships/hyperlink" Target="http://www.linternaute.fr/dictionnaire/fr/definition/enveloppe/" TargetMode="External"/><Relationship Id="rId45" Type="http://schemas.openxmlformats.org/officeDocument/2006/relationships/hyperlink" Target="http://www.linternaute.fr/dictionnaire/fr/definition/coquille/" TargetMode="External"/><Relationship Id="rId5" Type="http://schemas.openxmlformats.org/officeDocument/2006/relationships/hyperlink" Target="http://www.linternaute.fr/dictionnaire/fr/definition/ou/" TargetMode="External"/><Relationship Id="rId15" Type="http://schemas.openxmlformats.org/officeDocument/2006/relationships/hyperlink" Target="http://www.linternaute.fr/dictionnaire/fr/definition/qui/" TargetMode="External"/><Relationship Id="rId23" Type="http://schemas.openxmlformats.org/officeDocument/2006/relationships/hyperlink" Target="http://www.linternaute.fr/dictionnaire/fr/definition/psychologique/" TargetMode="External"/><Relationship Id="rId28" Type="http://schemas.openxmlformats.org/officeDocument/2006/relationships/hyperlink" Target="http://www.linternaute.fr/dictionnaire/fr/definition/experience/" TargetMode="External"/><Relationship Id="rId36" Type="http://schemas.openxmlformats.org/officeDocument/2006/relationships/hyperlink" Target="http://www.linternaute.fr/dictionnaire/fr/definition/grossesse/" TargetMode="External"/><Relationship Id="rId10" Type="http://schemas.openxmlformats.org/officeDocument/2006/relationships/hyperlink" Target="http://www.linternaute.fr/dictionnaire/fr/definition/essayer/" TargetMode="External"/><Relationship Id="rId19" Type="http://schemas.openxmlformats.org/officeDocument/2006/relationships/hyperlink" Target="http://www.linternaute.fr/dictionnaire/fr/definition/le/" TargetMode="External"/><Relationship Id="rId31" Type="http://schemas.openxmlformats.org/officeDocument/2006/relationships/hyperlink" Target="http://www.linternaute.fr/dictionnaire/fr/definition/chimique/" TargetMode="External"/><Relationship Id="rId44" Type="http://schemas.openxmlformats.org/officeDocument/2006/relationships/hyperlink" Target="http://www.linternaute.fr/dictionnaire/fr/definition/carapace/" TargetMode="External"/><Relationship Id="rId4" Type="http://schemas.openxmlformats.org/officeDocument/2006/relationships/hyperlink" Target="http://www.linternaute.fr/dictionnaire/fr/definition/quelqu-un/" TargetMode="External"/><Relationship Id="rId9" Type="http://schemas.openxmlformats.org/officeDocument/2006/relationships/hyperlink" Target="http://www.linternaute.fr/dictionnaire/fr/definition/test/" TargetMode="External"/><Relationship Id="rId14" Type="http://schemas.openxmlformats.org/officeDocument/2006/relationships/hyperlink" Target="http://www.linternaute.fr/dictionnaire/fr/definition/epreuve/" TargetMode="External"/><Relationship Id="rId22" Type="http://schemas.openxmlformats.org/officeDocument/2006/relationships/hyperlink" Target="http://www.linternaute.fr/dictionnaire/fr/definition/caracteristique/" TargetMode="External"/><Relationship Id="rId27" Type="http://schemas.openxmlformats.org/officeDocument/2006/relationships/hyperlink" Target="http://www.linternaute.fr/dictionnaire/fr/definition/questionnaire/" TargetMode="External"/><Relationship Id="rId30" Type="http://schemas.openxmlformats.org/officeDocument/2006/relationships/hyperlink" Target="http://www.linternaute.fr/dictionnaire/fr/definition/biologique/" TargetMode="External"/><Relationship Id="rId35" Type="http://schemas.openxmlformats.org/officeDocument/2006/relationships/hyperlink" Target="http://www.linternaute.fr/dictionnaire/fr/definition/diagnostique/" TargetMode="External"/><Relationship Id="rId43" Type="http://schemas.openxmlformats.org/officeDocument/2006/relationships/hyperlink" Target="http://www.linternaute.fr/dictionnaire/fr/definition/crustace/" TargetMode="Externa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3" Type="http://schemas.openxmlformats.org/officeDocument/2006/relationships/hyperlink" Target="http://s00vl9980755:10080/crafters/testing_tutos" TargetMode="External"/><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39700" y="768350"/>
            <a:ext cx="6819900" cy="3836988"/>
          </a:xfrm>
        </p:spPr>
      </p:sp>
      <p:sp>
        <p:nvSpPr>
          <p:cNvPr id="3" name="Espace réservé des commentaires 2"/>
          <p:cNvSpPr>
            <a:spLocks noGrp="1"/>
          </p:cNvSpPr>
          <p:nvPr>
            <p:ph type="body" idx="1"/>
          </p:nvPr>
        </p:nvSpPr>
        <p:spPr/>
        <p:txBody>
          <a:bodyPr/>
          <a:lstStyle/>
          <a:p>
            <a:r>
              <a:rPr lang="fr-FR" sz="1200" b="0" i="0" u="none" strike="noStrike" kern="1200" dirty="0" smtClean="0">
                <a:solidFill>
                  <a:schemeClr val="tx1"/>
                </a:solidFill>
                <a:effectLst/>
                <a:latin typeface="+mn-lt"/>
                <a:ea typeface="+mn-ea"/>
                <a:cs typeface="+mn-cs"/>
                <a:hlinkClick r:id="rId3"/>
              </a:rPr>
              <a:t/>
            </a:r>
            <a:br>
              <a:rPr lang="fr-FR" sz="1200" b="0" i="0" u="none" strike="noStrike" kern="1200" dirty="0" smtClean="0">
                <a:solidFill>
                  <a:schemeClr val="tx1"/>
                </a:solidFill>
                <a:effectLst/>
                <a:latin typeface="+mn-lt"/>
                <a:ea typeface="+mn-ea"/>
                <a:cs typeface="+mn-cs"/>
                <a:hlinkClick r:id="rId3"/>
              </a:rPr>
            </a:br>
            <a:r>
              <a:rPr lang="fr-FR" sz="1200" b="0" i="0" u="none" strike="noStrike" kern="1200" dirty="0" smtClean="0">
                <a:solidFill>
                  <a:schemeClr val="tx1"/>
                </a:solidFill>
                <a:effectLst/>
                <a:latin typeface="+mn-lt"/>
                <a:ea typeface="+mn-ea"/>
                <a:cs typeface="+mn-cs"/>
                <a:hlinkClick r:id="rId3"/>
              </a:rPr>
              <a:t>Soumettre</a:t>
            </a:r>
            <a:r>
              <a:rPr lang="fr-FR" sz="1200" b="0" i="0" kern="1200" dirty="0" smtClean="0">
                <a:solidFill>
                  <a:schemeClr val="tx1"/>
                </a:solidFill>
                <a:effectLst/>
                <a:latin typeface="+mn-lt"/>
                <a:ea typeface="+mn-ea"/>
                <a:cs typeface="+mn-cs"/>
              </a:rPr>
              <a:t> </a:t>
            </a:r>
            <a:r>
              <a:rPr lang="fr-FR" sz="1200" b="0" i="0" u="none" strike="noStrike" kern="1200" dirty="0" smtClean="0">
                <a:solidFill>
                  <a:schemeClr val="tx1"/>
                </a:solidFill>
                <a:effectLst/>
                <a:latin typeface="+mn-lt"/>
                <a:ea typeface="+mn-ea"/>
                <a:cs typeface="+mn-cs"/>
                <a:hlinkClick r:id="rId4"/>
              </a:rPr>
              <a:t>quelqu'un</a:t>
            </a:r>
            <a:r>
              <a:rPr lang="fr-FR" sz="1200" b="0" i="0" kern="1200" dirty="0" smtClean="0">
                <a:solidFill>
                  <a:schemeClr val="tx1"/>
                </a:solidFill>
                <a:effectLst/>
                <a:latin typeface="+mn-lt"/>
                <a:ea typeface="+mn-ea"/>
                <a:cs typeface="+mn-cs"/>
              </a:rPr>
              <a:t> </a:t>
            </a:r>
            <a:r>
              <a:rPr lang="fr-FR" sz="1200" b="0" i="0" u="none" strike="noStrike" kern="1200" dirty="0" smtClean="0">
                <a:solidFill>
                  <a:schemeClr val="tx1"/>
                </a:solidFill>
                <a:effectLst/>
                <a:latin typeface="+mn-lt"/>
                <a:ea typeface="+mn-ea"/>
                <a:cs typeface="+mn-cs"/>
                <a:hlinkClick r:id="rId5"/>
              </a:rPr>
              <a:t>ou</a:t>
            </a:r>
            <a:r>
              <a:rPr lang="fr-FR" sz="1200" b="0" i="0" kern="1200" dirty="0" smtClean="0">
                <a:solidFill>
                  <a:schemeClr val="tx1"/>
                </a:solidFill>
                <a:effectLst/>
                <a:latin typeface="+mn-lt"/>
                <a:ea typeface="+mn-ea"/>
                <a:cs typeface="+mn-cs"/>
              </a:rPr>
              <a:t> </a:t>
            </a:r>
            <a:r>
              <a:rPr lang="fr-FR" sz="1200" b="0" i="0" u="none" strike="noStrike" kern="1200" dirty="0" smtClean="0">
                <a:solidFill>
                  <a:schemeClr val="tx1"/>
                </a:solidFill>
                <a:effectLst/>
                <a:latin typeface="+mn-lt"/>
                <a:ea typeface="+mn-ea"/>
                <a:cs typeface="+mn-cs"/>
                <a:hlinkClick r:id="rId6"/>
              </a:rPr>
              <a:t>quelque chose</a:t>
            </a:r>
            <a:r>
              <a:rPr lang="fr-FR" sz="1200" b="0" i="0" kern="1200" dirty="0" smtClean="0">
                <a:solidFill>
                  <a:schemeClr val="tx1"/>
                </a:solidFill>
                <a:effectLst/>
                <a:latin typeface="+mn-lt"/>
                <a:ea typeface="+mn-ea"/>
                <a:cs typeface="+mn-cs"/>
              </a:rPr>
              <a:t> </a:t>
            </a:r>
            <a:r>
              <a:rPr lang="fr-FR" sz="1200" b="0" i="0" u="none" strike="noStrike" kern="1200" dirty="0" smtClean="0">
                <a:solidFill>
                  <a:schemeClr val="tx1"/>
                </a:solidFill>
                <a:effectLst/>
                <a:latin typeface="+mn-lt"/>
                <a:ea typeface="+mn-ea"/>
                <a:cs typeface="+mn-cs"/>
                <a:hlinkClick r:id="rId7"/>
              </a:rPr>
              <a:t>à</a:t>
            </a:r>
            <a:r>
              <a:rPr lang="fr-FR" sz="1200" b="0" i="0" kern="1200" dirty="0" smtClean="0">
                <a:solidFill>
                  <a:schemeClr val="tx1"/>
                </a:solidFill>
                <a:effectLst/>
                <a:latin typeface="+mn-lt"/>
                <a:ea typeface="+mn-ea"/>
                <a:cs typeface="+mn-cs"/>
              </a:rPr>
              <a:t> </a:t>
            </a:r>
            <a:r>
              <a:rPr lang="fr-FR" sz="1200" b="0" i="0" u="none" strike="noStrike" kern="1200" dirty="0" smtClean="0">
                <a:solidFill>
                  <a:schemeClr val="tx1"/>
                </a:solidFill>
                <a:effectLst/>
                <a:latin typeface="+mn-lt"/>
                <a:ea typeface="+mn-ea"/>
                <a:cs typeface="+mn-cs"/>
                <a:hlinkClick r:id="rId8"/>
              </a:rPr>
              <a:t>un</a:t>
            </a:r>
            <a:r>
              <a:rPr lang="fr-FR" sz="1200" b="0" i="0" kern="1200" dirty="0" smtClean="0">
                <a:solidFill>
                  <a:schemeClr val="tx1"/>
                </a:solidFill>
                <a:effectLst/>
                <a:latin typeface="+mn-lt"/>
                <a:ea typeface="+mn-ea"/>
                <a:cs typeface="+mn-cs"/>
              </a:rPr>
              <a:t> </a:t>
            </a:r>
            <a:r>
              <a:rPr lang="fr-FR" sz="1200" b="0" i="0" u="none" strike="noStrike" kern="1200" dirty="0" smtClean="0">
                <a:solidFill>
                  <a:schemeClr val="tx1"/>
                </a:solidFill>
                <a:effectLst/>
                <a:latin typeface="+mn-lt"/>
                <a:ea typeface="+mn-ea"/>
                <a:cs typeface="+mn-cs"/>
                <a:hlinkClick r:id="rId9"/>
              </a:rPr>
              <a:t>test</a:t>
            </a:r>
            <a:r>
              <a:rPr lang="fr-FR" sz="1200" b="0" i="0" kern="1200" dirty="0" smtClean="0">
                <a:solidFill>
                  <a:schemeClr val="tx1"/>
                </a:solidFill>
                <a:effectLst/>
                <a:latin typeface="+mn-lt"/>
                <a:ea typeface="+mn-ea"/>
                <a:cs typeface="+mn-cs"/>
              </a:rPr>
              <a:t>.</a:t>
            </a:r>
          </a:p>
          <a:p>
            <a:r>
              <a:rPr lang="fr-FR" sz="1200" b="1" i="0" kern="1200" dirty="0" smtClean="0">
                <a:solidFill>
                  <a:schemeClr val="tx1"/>
                </a:solidFill>
                <a:effectLst/>
                <a:latin typeface="+mn-lt"/>
                <a:ea typeface="+mn-ea"/>
                <a:cs typeface="+mn-cs"/>
              </a:rPr>
              <a:t>Synonymes :</a:t>
            </a:r>
            <a:r>
              <a:rPr lang="fr-FR" sz="1200" b="0" i="0" kern="1200" dirty="0" smtClean="0">
                <a:solidFill>
                  <a:schemeClr val="tx1"/>
                </a:solidFill>
                <a:effectLst/>
                <a:latin typeface="+mn-lt"/>
                <a:ea typeface="+mn-ea"/>
                <a:cs typeface="+mn-cs"/>
              </a:rPr>
              <a:t> </a:t>
            </a:r>
            <a:r>
              <a:rPr lang="fr-FR" sz="1200" b="0" i="0" u="none" strike="noStrike" kern="1200" dirty="0" smtClean="0">
                <a:solidFill>
                  <a:schemeClr val="tx1"/>
                </a:solidFill>
                <a:effectLst/>
                <a:latin typeface="+mn-lt"/>
                <a:ea typeface="+mn-ea"/>
                <a:cs typeface="+mn-cs"/>
                <a:hlinkClick r:id="rId10"/>
              </a:rPr>
              <a:t>essayer</a:t>
            </a:r>
            <a:r>
              <a:rPr lang="fr-FR" sz="1200" b="0" i="0" kern="1200" dirty="0" smtClean="0">
                <a:solidFill>
                  <a:schemeClr val="tx1"/>
                </a:solidFill>
                <a:effectLst/>
                <a:latin typeface="+mn-lt"/>
                <a:ea typeface="+mn-ea"/>
                <a:cs typeface="+mn-cs"/>
              </a:rPr>
              <a:t>, </a:t>
            </a:r>
            <a:r>
              <a:rPr lang="fr-FR" sz="1200" b="0" i="0" u="none" strike="noStrike" kern="1200" dirty="0" smtClean="0">
                <a:solidFill>
                  <a:schemeClr val="tx1"/>
                </a:solidFill>
                <a:effectLst/>
                <a:latin typeface="+mn-lt"/>
                <a:ea typeface="+mn-ea"/>
                <a:cs typeface="+mn-cs"/>
                <a:hlinkClick r:id="rId11"/>
              </a:rPr>
              <a:t>vérifier</a:t>
            </a:r>
            <a:r>
              <a:rPr lang="fr-FR" sz="1200" b="0" i="0" kern="1200" dirty="0" smtClean="0">
                <a:solidFill>
                  <a:schemeClr val="tx1"/>
                </a:solidFill>
                <a:effectLst/>
                <a:latin typeface="+mn-lt"/>
                <a:ea typeface="+mn-ea"/>
                <a:cs typeface="+mn-cs"/>
              </a:rPr>
              <a:t>, </a:t>
            </a:r>
            <a:r>
              <a:rPr lang="fr-FR" sz="1200" b="0" i="0" u="none" strike="noStrike" kern="1200" dirty="0" smtClean="0">
                <a:solidFill>
                  <a:schemeClr val="tx1"/>
                </a:solidFill>
                <a:effectLst/>
                <a:latin typeface="+mn-lt"/>
                <a:ea typeface="+mn-ea"/>
                <a:cs typeface="+mn-cs"/>
                <a:hlinkClick r:id="rId12"/>
              </a:rPr>
              <a:t>questionner</a:t>
            </a:r>
            <a:r>
              <a:rPr lang="fr-FR" sz="1200" b="0" i="0" kern="1200" dirty="0" smtClean="0">
                <a:solidFill>
                  <a:schemeClr val="tx1"/>
                </a:solidFill>
                <a:effectLst/>
                <a:latin typeface="+mn-lt"/>
                <a:ea typeface="+mn-ea"/>
                <a:cs typeface="+mn-cs"/>
              </a:rPr>
              <a:t>, </a:t>
            </a:r>
            <a:r>
              <a:rPr lang="fr-FR" sz="1200" b="0" i="0" u="none" strike="noStrike" kern="1200" dirty="0" smtClean="0">
                <a:solidFill>
                  <a:schemeClr val="tx1"/>
                </a:solidFill>
                <a:effectLst/>
                <a:latin typeface="+mn-lt"/>
                <a:ea typeface="+mn-ea"/>
                <a:cs typeface="+mn-cs"/>
                <a:hlinkClick r:id="rId13"/>
              </a:rPr>
              <a:t>expérimenter</a:t>
            </a:r>
            <a:endParaRPr lang="fr-FR" sz="1200" b="0" i="0" u="none" strike="noStrike" kern="1200" dirty="0" smtClean="0">
              <a:solidFill>
                <a:schemeClr val="tx1"/>
              </a:solidFill>
              <a:effectLst/>
              <a:latin typeface="+mn-lt"/>
              <a:ea typeface="+mn-ea"/>
              <a:cs typeface="+mn-cs"/>
            </a:endParaRPr>
          </a:p>
          <a:p>
            <a:endParaRPr lang="fr-FR" sz="1200" b="0" i="0" u="none" strike="noStrike" kern="1200" dirty="0" smtClean="0">
              <a:solidFill>
                <a:schemeClr val="tx1"/>
              </a:solidFill>
              <a:effectLst/>
              <a:latin typeface="+mn-lt"/>
              <a:ea typeface="+mn-ea"/>
              <a:cs typeface="+mn-cs"/>
            </a:endParaRPr>
          </a:p>
          <a:p>
            <a:pPr latinLnBrk="0"/>
            <a:r>
              <a:rPr lang="fr-FR" sz="1200" b="0" i="0" kern="1200" dirty="0" smtClean="0">
                <a:solidFill>
                  <a:schemeClr val="tx1"/>
                </a:solidFill>
                <a:effectLst/>
                <a:latin typeface="+mn-lt"/>
                <a:ea typeface="+mn-ea"/>
                <a:cs typeface="+mn-cs"/>
              </a:rPr>
              <a:t>Sens 1</a:t>
            </a:r>
          </a:p>
          <a:p>
            <a:r>
              <a:rPr lang="fr-FR" sz="1200" b="1" i="0" u="none" strike="noStrike" kern="1200" dirty="0" smtClean="0">
                <a:solidFill>
                  <a:schemeClr val="tx1"/>
                </a:solidFill>
                <a:effectLst/>
                <a:latin typeface="+mn-lt"/>
                <a:ea typeface="+mn-ea"/>
                <a:cs typeface="+mn-cs"/>
                <a:hlinkClick r:id="rId14"/>
              </a:rPr>
              <a:t>Épreuve</a:t>
            </a:r>
            <a:r>
              <a:rPr lang="fr-FR" sz="1200" b="0" i="0" kern="1200" dirty="0" smtClean="0">
                <a:solidFill>
                  <a:schemeClr val="tx1"/>
                </a:solidFill>
                <a:effectLst/>
                <a:latin typeface="+mn-lt"/>
                <a:ea typeface="+mn-ea"/>
                <a:cs typeface="+mn-cs"/>
              </a:rPr>
              <a:t> </a:t>
            </a:r>
            <a:r>
              <a:rPr lang="fr-FR" sz="1200" b="0" i="0" u="none" strike="noStrike" kern="1200" dirty="0" smtClean="0">
                <a:solidFill>
                  <a:schemeClr val="tx1"/>
                </a:solidFill>
                <a:effectLst/>
                <a:latin typeface="+mn-lt"/>
                <a:ea typeface="+mn-ea"/>
                <a:cs typeface="+mn-cs"/>
                <a:hlinkClick r:id="rId15"/>
              </a:rPr>
              <a:t>qui</a:t>
            </a:r>
            <a:r>
              <a:rPr lang="fr-FR" sz="1200" b="0" i="0" kern="1200" dirty="0" smtClean="0">
                <a:solidFill>
                  <a:schemeClr val="tx1"/>
                </a:solidFill>
                <a:effectLst/>
                <a:latin typeface="+mn-lt"/>
                <a:ea typeface="+mn-ea"/>
                <a:cs typeface="+mn-cs"/>
              </a:rPr>
              <a:t> </a:t>
            </a:r>
            <a:r>
              <a:rPr lang="fr-FR" sz="1200" b="0" i="0" u="none" strike="noStrike" kern="1200" dirty="0" smtClean="0">
                <a:solidFill>
                  <a:schemeClr val="tx1"/>
                </a:solidFill>
                <a:effectLst/>
                <a:latin typeface="+mn-lt"/>
                <a:ea typeface="+mn-ea"/>
                <a:cs typeface="+mn-cs"/>
                <a:hlinkClick r:id="rId16"/>
              </a:rPr>
              <a:t>permet</a:t>
            </a:r>
            <a:r>
              <a:rPr lang="fr-FR" sz="1200" b="0" i="0" kern="1200" dirty="0" smtClean="0">
                <a:solidFill>
                  <a:schemeClr val="tx1"/>
                </a:solidFill>
                <a:effectLst/>
                <a:latin typeface="+mn-lt"/>
                <a:ea typeface="+mn-ea"/>
                <a:cs typeface="+mn-cs"/>
              </a:rPr>
              <a:t> </a:t>
            </a:r>
            <a:r>
              <a:rPr lang="fr-FR" sz="1200" b="0" i="0" u="none" strike="noStrike" kern="1200" dirty="0" smtClean="0">
                <a:solidFill>
                  <a:schemeClr val="tx1"/>
                </a:solidFill>
                <a:effectLst/>
                <a:latin typeface="+mn-lt"/>
                <a:ea typeface="+mn-ea"/>
                <a:cs typeface="+mn-cs"/>
                <a:hlinkClick r:id="rId17"/>
              </a:rPr>
              <a:t>de</a:t>
            </a:r>
            <a:r>
              <a:rPr lang="fr-FR" sz="1200" b="0" i="0" kern="1200" dirty="0" smtClean="0">
                <a:solidFill>
                  <a:schemeClr val="tx1"/>
                </a:solidFill>
                <a:effectLst/>
                <a:latin typeface="+mn-lt"/>
                <a:ea typeface="+mn-ea"/>
                <a:cs typeface="+mn-cs"/>
              </a:rPr>
              <a:t> </a:t>
            </a:r>
            <a:r>
              <a:rPr lang="fr-FR" sz="1200" b="0" i="0" u="none" strike="noStrike" kern="1200" dirty="0" smtClean="0">
                <a:solidFill>
                  <a:schemeClr val="tx1"/>
                </a:solidFill>
                <a:effectLst/>
                <a:latin typeface="+mn-lt"/>
                <a:ea typeface="+mn-ea"/>
                <a:cs typeface="+mn-cs"/>
                <a:hlinkClick r:id="rId18"/>
              </a:rPr>
              <a:t>tester</a:t>
            </a:r>
            <a:r>
              <a:rPr lang="fr-FR" sz="1200" b="0" i="0" kern="1200" dirty="0" smtClean="0">
                <a:solidFill>
                  <a:schemeClr val="tx1"/>
                </a:solidFill>
                <a:effectLst/>
                <a:latin typeface="+mn-lt"/>
                <a:ea typeface="+mn-ea"/>
                <a:cs typeface="+mn-cs"/>
              </a:rPr>
              <a:t> </a:t>
            </a:r>
            <a:r>
              <a:rPr lang="fr-FR" sz="1200" b="0" i="0" u="none" strike="noStrike" kern="1200" dirty="0" smtClean="0">
                <a:solidFill>
                  <a:schemeClr val="tx1"/>
                </a:solidFill>
                <a:effectLst/>
                <a:latin typeface="+mn-lt"/>
                <a:ea typeface="+mn-ea"/>
                <a:cs typeface="+mn-cs"/>
                <a:hlinkClick r:id="rId19"/>
              </a:rPr>
              <a:t>les</a:t>
            </a:r>
            <a:r>
              <a:rPr lang="fr-FR" sz="1200" b="0" i="0" kern="1200" dirty="0" smtClean="0">
                <a:solidFill>
                  <a:schemeClr val="tx1"/>
                </a:solidFill>
                <a:effectLst/>
                <a:latin typeface="+mn-lt"/>
                <a:ea typeface="+mn-ea"/>
                <a:cs typeface="+mn-cs"/>
              </a:rPr>
              <a:t> </a:t>
            </a:r>
            <a:r>
              <a:rPr lang="fr-FR" sz="1200" b="0" i="0" u="none" strike="noStrike" kern="1200" dirty="0" smtClean="0">
                <a:solidFill>
                  <a:schemeClr val="tx1"/>
                </a:solidFill>
                <a:effectLst/>
                <a:latin typeface="+mn-lt"/>
                <a:ea typeface="+mn-ea"/>
                <a:cs typeface="+mn-cs"/>
                <a:hlinkClick r:id="rId20"/>
              </a:rPr>
              <a:t>aptitudes</a:t>
            </a:r>
            <a:r>
              <a:rPr lang="fr-FR" sz="1200" b="0" i="0" kern="1200" dirty="0" smtClean="0">
                <a:solidFill>
                  <a:schemeClr val="tx1"/>
                </a:solidFill>
                <a:effectLst/>
                <a:latin typeface="+mn-lt"/>
                <a:ea typeface="+mn-ea"/>
                <a:cs typeface="+mn-cs"/>
              </a:rPr>
              <a:t> </a:t>
            </a:r>
            <a:r>
              <a:rPr lang="fr-FR" sz="1200" b="0" i="0" u="none" strike="noStrike" kern="1200" dirty="0" smtClean="0">
                <a:solidFill>
                  <a:schemeClr val="tx1"/>
                </a:solidFill>
                <a:effectLst/>
                <a:latin typeface="+mn-lt"/>
                <a:ea typeface="+mn-ea"/>
                <a:cs typeface="+mn-cs"/>
                <a:hlinkClick r:id="rId21"/>
              </a:rPr>
              <a:t>physiques</a:t>
            </a:r>
            <a:r>
              <a:rPr lang="fr-FR" sz="1200" b="0" i="0" kern="1200" dirty="0" smtClean="0">
                <a:solidFill>
                  <a:schemeClr val="tx1"/>
                </a:solidFill>
                <a:effectLst/>
                <a:latin typeface="+mn-lt"/>
                <a:ea typeface="+mn-ea"/>
                <a:cs typeface="+mn-cs"/>
              </a:rPr>
              <a:t> </a:t>
            </a:r>
            <a:r>
              <a:rPr lang="fr-FR" sz="1200" b="0" i="0" u="none" strike="noStrike" kern="1200" dirty="0" smtClean="0">
                <a:solidFill>
                  <a:schemeClr val="tx1"/>
                </a:solidFill>
                <a:effectLst/>
                <a:latin typeface="+mn-lt"/>
                <a:ea typeface="+mn-ea"/>
                <a:cs typeface="+mn-cs"/>
                <a:hlinkClick r:id="rId5"/>
              </a:rPr>
              <a:t>ou</a:t>
            </a:r>
            <a:r>
              <a:rPr lang="fr-FR" sz="1200" b="0" i="0" kern="1200" dirty="0" smtClean="0">
                <a:solidFill>
                  <a:schemeClr val="tx1"/>
                </a:solidFill>
                <a:effectLst/>
                <a:latin typeface="+mn-lt"/>
                <a:ea typeface="+mn-ea"/>
                <a:cs typeface="+mn-cs"/>
              </a:rPr>
              <a:t> </a:t>
            </a:r>
            <a:r>
              <a:rPr lang="fr-FR" sz="1200" b="0" i="0" u="none" strike="noStrike" kern="1200" dirty="0" err="1" smtClean="0">
                <a:solidFill>
                  <a:schemeClr val="tx1"/>
                </a:solidFill>
                <a:effectLst/>
                <a:latin typeface="+mn-lt"/>
                <a:ea typeface="+mn-ea"/>
                <a:cs typeface="+mn-cs"/>
                <a:hlinkClick r:id="rId19"/>
              </a:rPr>
              <a:t>les</a:t>
            </a:r>
            <a:r>
              <a:rPr lang="fr-FR" sz="1200" b="0" i="0" u="none" strike="noStrike" kern="1200" dirty="0" err="1" smtClean="0">
                <a:solidFill>
                  <a:schemeClr val="tx1"/>
                </a:solidFill>
                <a:effectLst/>
                <a:latin typeface="+mn-lt"/>
                <a:ea typeface="+mn-ea"/>
                <a:cs typeface="+mn-cs"/>
                <a:hlinkClick r:id="rId22"/>
              </a:rPr>
              <a:t>caractéristiques</a:t>
            </a:r>
            <a:r>
              <a:rPr lang="fr-FR" sz="1200" b="0" i="0" kern="1200" dirty="0" smtClean="0">
                <a:solidFill>
                  <a:schemeClr val="tx1"/>
                </a:solidFill>
                <a:effectLst/>
                <a:latin typeface="+mn-lt"/>
                <a:ea typeface="+mn-ea"/>
                <a:cs typeface="+mn-cs"/>
              </a:rPr>
              <a:t> </a:t>
            </a:r>
            <a:r>
              <a:rPr lang="fr-FR" sz="1200" b="0" i="0" u="none" strike="noStrike" kern="1200" dirty="0" smtClean="0">
                <a:solidFill>
                  <a:schemeClr val="tx1"/>
                </a:solidFill>
                <a:effectLst/>
                <a:latin typeface="+mn-lt"/>
                <a:ea typeface="+mn-ea"/>
                <a:cs typeface="+mn-cs"/>
                <a:hlinkClick r:id="rId23"/>
              </a:rPr>
              <a:t>psychologiques</a:t>
            </a:r>
            <a:r>
              <a:rPr lang="fr-FR" sz="1200" b="0" i="0" kern="1200" dirty="0" smtClean="0">
                <a:solidFill>
                  <a:schemeClr val="tx1"/>
                </a:solidFill>
                <a:effectLst/>
                <a:latin typeface="+mn-lt"/>
                <a:ea typeface="+mn-ea"/>
                <a:cs typeface="+mn-cs"/>
              </a:rPr>
              <a:t> </a:t>
            </a:r>
            <a:r>
              <a:rPr lang="fr-FR" sz="1200" b="0" i="0" u="none" strike="noStrike" kern="1200" dirty="0" smtClean="0">
                <a:solidFill>
                  <a:schemeClr val="tx1"/>
                </a:solidFill>
                <a:effectLst/>
                <a:latin typeface="+mn-lt"/>
                <a:ea typeface="+mn-ea"/>
                <a:cs typeface="+mn-cs"/>
                <a:hlinkClick r:id="rId24"/>
              </a:rPr>
              <a:t>d'un</a:t>
            </a:r>
            <a:r>
              <a:rPr lang="fr-FR" sz="1200" b="0" i="0" kern="1200" dirty="0" smtClean="0">
                <a:solidFill>
                  <a:schemeClr val="tx1"/>
                </a:solidFill>
                <a:effectLst/>
                <a:latin typeface="+mn-lt"/>
                <a:ea typeface="+mn-ea"/>
                <a:cs typeface="+mn-cs"/>
              </a:rPr>
              <a:t> </a:t>
            </a:r>
            <a:r>
              <a:rPr lang="fr-FR" sz="1200" b="0" i="0" u="none" strike="noStrike" kern="1200" dirty="0" err="1" smtClean="0">
                <a:solidFill>
                  <a:schemeClr val="tx1"/>
                </a:solidFill>
                <a:effectLst/>
                <a:latin typeface="+mn-lt"/>
                <a:ea typeface="+mn-ea"/>
                <a:cs typeface="+mn-cs"/>
                <a:hlinkClick r:id="rId25"/>
              </a:rPr>
              <a:t>sujet</a:t>
            </a:r>
            <a:r>
              <a:rPr lang="fr-FR" sz="1200" b="0" i="0" kern="1200" dirty="0" err="1" smtClean="0">
                <a:solidFill>
                  <a:schemeClr val="tx1"/>
                </a:solidFill>
                <a:effectLst/>
                <a:latin typeface="+mn-lt"/>
                <a:ea typeface="+mn-ea"/>
                <a:cs typeface="+mn-cs"/>
              </a:rPr>
              <a:t>.</a:t>
            </a:r>
            <a:r>
              <a:rPr lang="fr-FR" sz="1200" b="1" i="0" kern="1200" dirty="0" err="1" smtClean="0">
                <a:solidFill>
                  <a:schemeClr val="tx1"/>
                </a:solidFill>
                <a:effectLst/>
                <a:latin typeface="+mn-lt"/>
                <a:ea typeface="+mn-ea"/>
                <a:cs typeface="+mn-cs"/>
              </a:rPr>
              <a:t>Synonymes</a:t>
            </a:r>
            <a:r>
              <a:rPr lang="fr-FR" sz="1200" b="1" i="0" kern="1200" dirty="0" smtClean="0">
                <a:solidFill>
                  <a:schemeClr val="tx1"/>
                </a:solidFill>
                <a:effectLst/>
                <a:latin typeface="+mn-lt"/>
                <a:ea typeface="+mn-ea"/>
                <a:cs typeface="+mn-cs"/>
              </a:rPr>
              <a:t> :</a:t>
            </a:r>
            <a:r>
              <a:rPr lang="fr-FR" sz="1200" b="0" i="0" kern="1200" dirty="0" smtClean="0">
                <a:solidFill>
                  <a:schemeClr val="tx1"/>
                </a:solidFill>
                <a:effectLst/>
                <a:latin typeface="+mn-lt"/>
                <a:ea typeface="+mn-ea"/>
                <a:cs typeface="+mn-cs"/>
              </a:rPr>
              <a:t> </a:t>
            </a:r>
            <a:r>
              <a:rPr lang="fr-FR" sz="1200" b="0" i="0" u="none" strike="noStrike" kern="1200" dirty="0" smtClean="0">
                <a:solidFill>
                  <a:schemeClr val="tx1"/>
                </a:solidFill>
                <a:effectLst/>
                <a:latin typeface="+mn-lt"/>
                <a:ea typeface="+mn-ea"/>
                <a:cs typeface="+mn-cs"/>
                <a:hlinkClick r:id="rId14"/>
              </a:rPr>
              <a:t>épreuve</a:t>
            </a:r>
            <a:r>
              <a:rPr lang="fr-FR" sz="1200" b="0" i="0" kern="1200" dirty="0" smtClean="0">
                <a:solidFill>
                  <a:schemeClr val="tx1"/>
                </a:solidFill>
                <a:effectLst/>
                <a:latin typeface="+mn-lt"/>
                <a:ea typeface="+mn-ea"/>
                <a:cs typeface="+mn-cs"/>
              </a:rPr>
              <a:t>, </a:t>
            </a:r>
            <a:r>
              <a:rPr lang="fr-FR" sz="1200" b="0" i="0" u="none" strike="noStrike" kern="1200" dirty="0" smtClean="0">
                <a:solidFill>
                  <a:schemeClr val="tx1"/>
                </a:solidFill>
                <a:effectLst/>
                <a:latin typeface="+mn-lt"/>
                <a:ea typeface="+mn-ea"/>
                <a:cs typeface="+mn-cs"/>
                <a:hlinkClick r:id="rId26"/>
              </a:rPr>
              <a:t>examen</a:t>
            </a:r>
            <a:r>
              <a:rPr lang="fr-FR" sz="1200" b="0" i="0" kern="1200" dirty="0" smtClean="0">
                <a:solidFill>
                  <a:schemeClr val="tx1"/>
                </a:solidFill>
                <a:effectLst/>
                <a:latin typeface="+mn-lt"/>
                <a:ea typeface="+mn-ea"/>
                <a:cs typeface="+mn-cs"/>
              </a:rPr>
              <a:t>, </a:t>
            </a:r>
            <a:r>
              <a:rPr lang="fr-FR" sz="1200" b="0" i="0" u="none" strike="noStrike" kern="1200" dirty="0" smtClean="0">
                <a:solidFill>
                  <a:schemeClr val="tx1"/>
                </a:solidFill>
                <a:effectLst/>
                <a:latin typeface="+mn-lt"/>
                <a:ea typeface="+mn-ea"/>
                <a:cs typeface="+mn-cs"/>
                <a:hlinkClick r:id="rId27"/>
              </a:rPr>
              <a:t>questionnaire</a:t>
            </a:r>
            <a:r>
              <a:rPr lang="fr-FR" sz="1200" b="0" i="0" kern="1200" dirty="0" smtClean="0">
                <a:solidFill>
                  <a:schemeClr val="tx1"/>
                </a:solidFill>
                <a:effectLst/>
                <a:latin typeface="+mn-lt"/>
                <a:ea typeface="+mn-ea"/>
                <a:cs typeface="+mn-cs"/>
              </a:rPr>
              <a:t>, </a:t>
            </a:r>
            <a:r>
              <a:rPr lang="fr-FR" sz="1200" b="0" i="0" u="none" strike="noStrike" kern="1200" dirty="0" smtClean="0">
                <a:solidFill>
                  <a:schemeClr val="tx1"/>
                </a:solidFill>
                <a:effectLst/>
                <a:latin typeface="+mn-lt"/>
                <a:ea typeface="+mn-ea"/>
                <a:cs typeface="+mn-cs"/>
                <a:hlinkClick r:id="rId28"/>
              </a:rPr>
              <a:t>expérience</a:t>
            </a:r>
            <a:r>
              <a:rPr lang="fr-FR" sz="1200" b="0" i="0" kern="1200" dirty="0" smtClean="0">
                <a:solidFill>
                  <a:schemeClr val="tx1"/>
                </a:solidFill>
                <a:effectLst/>
                <a:latin typeface="+mn-lt"/>
                <a:ea typeface="+mn-ea"/>
                <a:cs typeface="+mn-cs"/>
              </a:rPr>
              <a:t>, </a:t>
            </a:r>
            <a:r>
              <a:rPr lang="fr-FR" sz="1200" b="0" i="0" u="none" strike="noStrike" kern="1200" dirty="0" err="1" smtClean="0">
                <a:solidFill>
                  <a:schemeClr val="tx1"/>
                </a:solidFill>
                <a:effectLst/>
                <a:latin typeface="+mn-lt"/>
                <a:ea typeface="+mn-ea"/>
                <a:cs typeface="+mn-cs"/>
                <a:hlinkClick r:id="rId29"/>
              </a:rPr>
              <a:t>expérimentation</a:t>
            </a:r>
            <a:r>
              <a:rPr lang="fr-FR" sz="1200" b="1" i="0" kern="1200" dirty="0" err="1" smtClean="0">
                <a:solidFill>
                  <a:schemeClr val="tx1"/>
                </a:solidFill>
                <a:effectLst/>
                <a:latin typeface="+mn-lt"/>
                <a:ea typeface="+mn-ea"/>
                <a:cs typeface="+mn-cs"/>
              </a:rPr>
              <a:t>Traduction</a:t>
            </a:r>
            <a:r>
              <a:rPr lang="fr-FR" sz="1200" b="1" i="0" kern="1200" dirty="0" smtClean="0">
                <a:solidFill>
                  <a:schemeClr val="tx1"/>
                </a:solidFill>
                <a:effectLst/>
                <a:latin typeface="+mn-lt"/>
                <a:ea typeface="+mn-ea"/>
                <a:cs typeface="+mn-cs"/>
              </a:rPr>
              <a:t> anglais :</a:t>
            </a:r>
            <a:r>
              <a:rPr lang="fr-FR" sz="1200" b="0" i="0" kern="1200" dirty="0" smtClean="0">
                <a:solidFill>
                  <a:schemeClr val="tx1"/>
                </a:solidFill>
                <a:effectLst/>
                <a:latin typeface="+mn-lt"/>
                <a:ea typeface="+mn-ea"/>
                <a:cs typeface="+mn-cs"/>
              </a:rPr>
              <a:t> test</a:t>
            </a:r>
          </a:p>
          <a:p>
            <a:pPr latinLnBrk="0"/>
            <a:r>
              <a:rPr lang="fr-FR" sz="1200" b="0" i="0" kern="1200" dirty="0" smtClean="0">
                <a:solidFill>
                  <a:schemeClr val="tx1"/>
                </a:solidFill>
                <a:effectLst/>
                <a:latin typeface="+mn-lt"/>
                <a:ea typeface="+mn-ea"/>
                <a:cs typeface="+mn-cs"/>
              </a:rPr>
              <a:t>Sens 2</a:t>
            </a:r>
          </a:p>
          <a:p>
            <a:r>
              <a:rPr lang="fr-FR" sz="1200" b="0" i="0" u="none" strike="noStrike" kern="1200" dirty="0" smtClean="0">
                <a:solidFill>
                  <a:schemeClr val="tx1"/>
                </a:solidFill>
                <a:effectLst/>
                <a:latin typeface="+mn-lt"/>
                <a:ea typeface="+mn-ea"/>
                <a:cs typeface="+mn-cs"/>
                <a:hlinkClick r:id="rId14"/>
              </a:rPr>
              <a:t>Épreuve</a:t>
            </a:r>
            <a:r>
              <a:rPr lang="fr-FR" sz="1200" b="0" i="0" kern="1200" dirty="0" smtClean="0">
                <a:solidFill>
                  <a:schemeClr val="tx1"/>
                </a:solidFill>
                <a:effectLst/>
                <a:latin typeface="+mn-lt"/>
                <a:ea typeface="+mn-ea"/>
                <a:cs typeface="+mn-cs"/>
              </a:rPr>
              <a:t> </a:t>
            </a:r>
            <a:r>
              <a:rPr lang="fr-FR" sz="1200" b="0" i="0" u="none" strike="noStrike" kern="1200" dirty="0" smtClean="0">
                <a:solidFill>
                  <a:schemeClr val="tx1"/>
                </a:solidFill>
                <a:effectLst/>
                <a:latin typeface="+mn-lt"/>
                <a:ea typeface="+mn-ea"/>
                <a:cs typeface="+mn-cs"/>
                <a:hlinkClick r:id="rId30"/>
              </a:rPr>
              <a:t>biologique</a:t>
            </a:r>
            <a:r>
              <a:rPr lang="fr-FR" sz="1200" b="0" i="0" kern="1200" dirty="0" smtClean="0">
                <a:solidFill>
                  <a:schemeClr val="tx1"/>
                </a:solidFill>
                <a:effectLst/>
                <a:latin typeface="+mn-lt"/>
                <a:ea typeface="+mn-ea"/>
                <a:cs typeface="+mn-cs"/>
              </a:rPr>
              <a:t> </a:t>
            </a:r>
            <a:r>
              <a:rPr lang="fr-FR" sz="1200" b="0" i="0" u="none" strike="noStrike" kern="1200" dirty="0" smtClean="0">
                <a:solidFill>
                  <a:schemeClr val="tx1"/>
                </a:solidFill>
                <a:effectLst/>
                <a:latin typeface="+mn-lt"/>
                <a:ea typeface="+mn-ea"/>
                <a:cs typeface="+mn-cs"/>
                <a:hlinkClick r:id="rId5"/>
              </a:rPr>
              <a:t>ou</a:t>
            </a:r>
            <a:r>
              <a:rPr lang="fr-FR" sz="1200" b="0" i="0" kern="1200" dirty="0" smtClean="0">
                <a:solidFill>
                  <a:schemeClr val="tx1"/>
                </a:solidFill>
                <a:effectLst/>
                <a:latin typeface="+mn-lt"/>
                <a:ea typeface="+mn-ea"/>
                <a:cs typeface="+mn-cs"/>
              </a:rPr>
              <a:t> </a:t>
            </a:r>
            <a:r>
              <a:rPr lang="fr-FR" sz="1200" b="0" i="0" u="none" strike="noStrike" kern="1200" dirty="0" smtClean="0">
                <a:solidFill>
                  <a:schemeClr val="tx1"/>
                </a:solidFill>
                <a:effectLst/>
                <a:latin typeface="+mn-lt"/>
                <a:ea typeface="+mn-ea"/>
                <a:cs typeface="+mn-cs"/>
                <a:hlinkClick r:id="rId31"/>
              </a:rPr>
              <a:t>chimique</a:t>
            </a:r>
            <a:r>
              <a:rPr lang="fr-FR" sz="1200" b="0" i="0" kern="1200" dirty="0" smtClean="0">
                <a:solidFill>
                  <a:schemeClr val="tx1"/>
                </a:solidFill>
                <a:effectLst/>
                <a:latin typeface="+mn-lt"/>
                <a:ea typeface="+mn-ea"/>
                <a:cs typeface="+mn-cs"/>
              </a:rPr>
              <a:t> </a:t>
            </a:r>
            <a:r>
              <a:rPr lang="fr-FR" sz="1200" b="0" i="0" u="none" strike="noStrike" kern="1200" dirty="0" smtClean="0">
                <a:solidFill>
                  <a:schemeClr val="tx1"/>
                </a:solidFill>
                <a:effectLst/>
                <a:latin typeface="+mn-lt"/>
                <a:ea typeface="+mn-ea"/>
                <a:cs typeface="+mn-cs"/>
                <a:hlinkClick r:id="rId32"/>
              </a:rPr>
              <a:t>utilisée</a:t>
            </a:r>
            <a:r>
              <a:rPr lang="fr-FR" sz="1200" b="0" i="0" kern="1200" dirty="0" smtClean="0">
                <a:solidFill>
                  <a:schemeClr val="tx1"/>
                </a:solidFill>
                <a:effectLst/>
                <a:latin typeface="+mn-lt"/>
                <a:ea typeface="+mn-ea"/>
                <a:cs typeface="+mn-cs"/>
              </a:rPr>
              <a:t> </a:t>
            </a:r>
            <a:r>
              <a:rPr lang="fr-FR" sz="1200" b="0" i="0" u="none" strike="noStrike" kern="1200" dirty="0" smtClean="0">
                <a:solidFill>
                  <a:schemeClr val="tx1"/>
                </a:solidFill>
                <a:effectLst/>
                <a:latin typeface="+mn-lt"/>
                <a:ea typeface="+mn-ea"/>
                <a:cs typeface="+mn-cs"/>
                <a:hlinkClick r:id="rId33"/>
              </a:rPr>
              <a:t>pour</a:t>
            </a:r>
            <a:r>
              <a:rPr lang="fr-FR" sz="1200" b="0" i="0" kern="1200" dirty="0" smtClean="0">
                <a:solidFill>
                  <a:schemeClr val="tx1"/>
                </a:solidFill>
                <a:effectLst/>
                <a:latin typeface="+mn-lt"/>
                <a:ea typeface="+mn-ea"/>
                <a:cs typeface="+mn-cs"/>
              </a:rPr>
              <a:t> </a:t>
            </a:r>
            <a:r>
              <a:rPr lang="fr-FR" sz="1200" b="0" i="0" u="none" strike="noStrike" kern="1200" dirty="0" smtClean="0">
                <a:solidFill>
                  <a:schemeClr val="tx1"/>
                </a:solidFill>
                <a:effectLst/>
                <a:latin typeface="+mn-lt"/>
                <a:ea typeface="+mn-ea"/>
                <a:cs typeface="+mn-cs"/>
                <a:hlinkClick r:id="rId34"/>
              </a:rPr>
              <a:t>établir</a:t>
            </a:r>
            <a:r>
              <a:rPr lang="fr-FR" sz="1200" b="0" i="0" kern="1200" dirty="0" smtClean="0">
                <a:solidFill>
                  <a:schemeClr val="tx1"/>
                </a:solidFill>
                <a:effectLst/>
                <a:latin typeface="+mn-lt"/>
                <a:ea typeface="+mn-ea"/>
                <a:cs typeface="+mn-cs"/>
              </a:rPr>
              <a:t> </a:t>
            </a:r>
            <a:r>
              <a:rPr lang="fr-FR" sz="1200" b="0" i="0" u="none" strike="noStrike" kern="1200" dirty="0" smtClean="0">
                <a:solidFill>
                  <a:schemeClr val="tx1"/>
                </a:solidFill>
                <a:effectLst/>
                <a:latin typeface="+mn-lt"/>
                <a:ea typeface="+mn-ea"/>
                <a:cs typeface="+mn-cs"/>
                <a:hlinkClick r:id="rId8"/>
              </a:rPr>
              <a:t>un</a:t>
            </a:r>
            <a:r>
              <a:rPr lang="fr-FR" sz="1200" b="0" i="0" kern="1200" dirty="0" smtClean="0">
                <a:solidFill>
                  <a:schemeClr val="tx1"/>
                </a:solidFill>
                <a:effectLst/>
                <a:latin typeface="+mn-lt"/>
                <a:ea typeface="+mn-ea"/>
                <a:cs typeface="+mn-cs"/>
              </a:rPr>
              <a:t> </a:t>
            </a:r>
            <a:r>
              <a:rPr lang="fr-FR" sz="1200" b="0" i="0" u="none" strike="noStrike" kern="1200" dirty="0" err="1" smtClean="0">
                <a:solidFill>
                  <a:schemeClr val="tx1"/>
                </a:solidFill>
                <a:effectLst/>
                <a:latin typeface="+mn-lt"/>
                <a:ea typeface="+mn-ea"/>
                <a:cs typeface="+mn-cs"/>
                <a:hlinkClick r:id="rId35"/>
              </a:rPr>
              <a:t>diagnostique</a:t>
            </a:r>
            <a:r>
              <a:rPr lang="fr-FR" sz="1200" b="0" i="0" kern="1200" dirty="0" err="1" smtClean="0">
                <a:solidFill>
                  <a:schemeClr val="tx1"/>
                </a:solidFill>
                <a:effectLst/>
                <a:latin typeface="+mn-lt"/>
                <a:ea typeface="+mn-ea"/>
                <a:cs typeface="+mn-cs"/>
              </a:rPr>
              <a:t>.</a:t>
            </a:r>
            <a:r>
              <a:rPr lang="fr-FR" sz="1200" b="1" i="0" kern="1200" dirty="0" err="1" smtClean="0">
                <a:solidFill>
                  <a:schemeClr val="tx1"/>
                </a:solidFill>
                <a:effectLst/>
                <a:latin typeface="+mn-lt"/>
                <a:ea typeface="+mn-ea"/>
                <a:cs typeface="+mn-cs"/>
              </a:rPr>
              <a:t>Exemple</a:t>
            </a:r>
            <a:r>
              <a:rPr lang="fr-FR" sz="1200" b="1" i="0" kern="1200" dirty="0" smtClean="0">
                <a:solidFill>
                  <a:schemeClr val="tx1"/>
                </a:solidFill>
                <a:effectLst/>
                <a:latin typeface="+mn-lt"/>
                <a:ea typeface="+mn-ea"/>
                <a:cs typeface="+mn-cs"/>
              </a:rPr>
              <a:t> :</a:t>
            </a:r>
            <a:r>
              <a:rPr lang="fr-FR" sz="1200" b="0" i="0" kern="1200" dirty="0" smtClean="0">
                <a:solidFill>
                  <a:schemeClr val="tx1"/>
                </a:solidFill>
                <a:effectLst/>
                <a:latin typeface="+mn-lt"/>
                <a:ea typeface="+mn-ea"/>
                <a:cs typeface="+mn-cs"/>
              </a:rPr>
              <a:t> </a:t>
            </a:r>
            <a:r>
              <a:rPr lang="fr-FR" sz="1200" b="0" i="0" u="none" strike="noStrike" kern="1200" dirty="0" smtClean="0">
                <a:solidFill>
                  <a:schemeClr val="tx1"/>
                </a:solidFill>
                <a:effectLst/>
                <a:latin typeface="+mn-lt"/>
                <a:ea typeface="+mn-ea"/>
                <a:cs typeface="+mn-cs"/>
                <a:hlinkClick r:id="rId8"/>
              </a:rPr>
              <a:t>Un</a:t>
            </a:r>
            <a:r>
              <a:rPr lang="fr-FR" sz="1200" b="0" i="0" kern="1200" dirty="0" smtClean="0">
                <a:solidFill>
                  <a:schemeClr val="tx1"/>
                </a:solidFill>
                <a:effectLst/>
                <a:latin typeface="+mn-lt"/>
                <a:ea typeface="+mn-ea"/>
                <a:cs typeface="+mn-cs"/>
              </a:rPr>
              <a:t> test </a:t>
            </a:r>
            <a:r>
              <a:rPr lang="fr-FR" sz="1200" b="0" i="0" u="none" strike="noStrike" kern="1200" dirty="0" smtClean="0">
                <a:solidFill>
                  <a:schemeClr val="tx1"/>
                </a:solidFill>
                <a:effectLst/>
                <a:latin typeface="+mn-lt"/>
                <a:ea typeface="+mn-ea"/>
                <a:cs typeface="+mn-cs"/>
                <a:hlinkClick r:id="rId17"/>
              </a:rPr>
              <a:t>de</a:t>
            </a:r>
            <a:r>
              <a:rPr lang="fr-FR" sz="1200" b="0" i="0" kern="1200" dirty="0" smtClean="0">
                <a:solidFill>
                  <a:schemeClr val="tx1"/>
                </a:solidFill>
                <a:effectLst/>
                <a:latin typeface="+mn-lt"/>
                <a:ea typeface="+mn-ea"/>
                <a:cs typeface="+mn-cs"/>
              </a:rPr>
              <a:t> </a:t>
            </a:r>
            <a:r>
              <a:rPr lang="fr-FR" sz="1200" b="0" i="0" u="none" strike="noStrike" kern="1200" dirty="0" smtClean="0">
                <a:solidFill>
                  <a:schemeClr val="tx1"/>
                </a:solidFill>
                <a:effectLst/>
                <a:latin typeface="+mn-lt"/>
                <a:ea typeface="+mn-ea"/>
                <a:cs typeface="+mn-cs"/>
                <a:hlinkClick r:id="rId36"/>
              </a:rPr>
              <a:t>grossesse</a:t>
            </a:r>
            <a:r>
              <a:rPr lang="fr-FR" sz="1200" b="0" i="0" kern="1200" dirty="0" smtClean="0">
                <a:solidFill>
                  <a:schemeClr val="tx1"/>
                </a:solidFill>
                <a:effectLst/>
                <a:latin typeface="+mn-lt"/>
                <a:ea typeface="+mn-ea"/>
                <a:cs typeface="+mn-cs"/>
              </a:rPr>
              <a:t>.</a:t>
            </a:r>
          </a:p>
          <a:p>
            <a:r>
              <a:rPr lang="fr-FR" sz="1200" b="1" i="0" kern="1200" dirty="0" smtClean="0">
                <a:solidFill>
                  <a:schemeClr val="tx1"/>
                </a:solidFill>
                <a:effectLst/>
                <a:latin typeface="+mn-lt"/>
                <a:ea typeface="+mn-ea"/>
                <a:cs typeface="+mn-cs"/>
              </a:rPr>
              <a:t>Synonyme :</a:t>
            </a:r>
            <a:r>
              <a:rPr lang="fr-FR" sz="1200" b="0" i="0" kern="1200" dirty="0" smtClean="0">
                <a:solidFill>
                  <a:schemeClr val="tx1"/>
                </a:solidFill>
                <a:effectLst/>
                <a:latin typeface="+mn-lt"/>
                <a:ea typeface="+mn-ea"/>
                <a:cs typeface="+mn-cs"/>
              </a:rPr>
              <a:t> </a:t>
            </a:r>
            <a:r>
              <a:rPr lang="fr-FR" sz="1200" b="0" i="0" u="none" strike="noStrike" kern="1200" dirty="0" err="1" smtClean="0">
                <a:solidFill>
                  <a:schemeClr val="tx1"/>
                </a:solidFill>
                <a:effectLst/>
                <a:latin typeface="+mn-lt"/>
                <a:ea typeface="+mn-ea"/>
                <a:cs typeface="+mn-cs"/>
                <a:hlinkClick r:id="rId26"/>
              </a:rPr>
              <a:t>examen</a:t>
            </a:r>
            <a:r>
              <a:rPr lang="fr-FR" sz="1200" b="1" i="0" kern="1200" dirty="0" err="1" smtClean="0">
                <a:solidFill>
                  <a:schemeClr val="tx1"/>
                </a:solidFill>
                <a:effectLst/>
                <a:latin typeface="+mn-lt"/>
                <a:ea typeface="+mn-ea"/>
                <a:cs typeface="+mn-cs"/>
              </a:rPr>
              <a:t>Traduction</a:t>
            </a:r>
            <a:r>
              <a:rPr lang="fr-FR" sz="1200" b="1" i="0" kern="1200" dirty="0" smtClean="0">
                <a:solidFill>
                  <a:schemeClr val="tx1"/>
                </a:solidFill>
                <a:effectLst/>
                <a:latin typeface="+mn-lt"/>
                <a:ea typeface="+mn-ea"/>
                <a:cs typeface="+mn-cs"/>
              </a:rPr>
              <a:t> anglais :</a:t>
            </a:r>
            <a:r>
              <a:rPr lang="fr-FR" sz="1200" b="0" i="0" kern="1200" dirty="0" smtClean="0">
                <a:solidFill>
                  <a:schemeClr val="tx1"/>
                </a:solidFill>
                <a:effectLst/>
                <a:latin typeface="+mn-lt"/>
                <a:ea typeface="+mn-ea"/>
                <a:cs typeface="+mn-cs"/>
              </a:rPr>
              <a:t> test</a:t>
            </a:r>
          </a:p>
          <a:p>
            <a:pPr latinLnBrk="0"/>
            <a:r>
              <a:rPr lang="fr-FR" sz="1200" b="0" i="0" kern="1200" dirty="0" smtClean="0">
                <a:solidFill>
                  <a:schemeClr val="tx1"/>
                </a:solidFill>
                <a:effectLst/>
                <a:latin typeface="+mn-lt"/>
                <a:ea typeface="+mn-ea"/>
                <a:cs typeface="+mn-cs"/>
              </a:rPr>
              <a:t>Sens 3</a:t>
            </a:r>
          </a:p>
          <a:p>
            <a:r>
              <a:rPr lang="fr-FR" sz="1200" b="1" i="0" u="none" strike="noStrike" kern="1200" dirty="0" smtClean="0">
                <a:solidFill>
                  <a:schemeClr val="tx1"/>
                </a:solidFill>
                <a:effectLst/>
                <a:latin typeface="+mn-lt"/>
                <a:ea typeface="+mn-ea"/>
                <a:cs typeface="+mn-cs"/>
                <a:hlinkClick r:id="rId14"/>
              </a:rPr>
              <a:t>Épreuve</a:t>
            </a:r>
            <a:r>
              <a:rPr lang="fr-FR" sz="1200" b="0" i="0" kern="1200" dirty="0" smtClean="0">
                <a:solidFill>
                  <a:schemeClr val="tx1"/>
                </a:solidFill>
                <a:effectLst/>
                <a:latin typeface="+mn-lt"/>
                <a:ea typeface="+mn-ea"/>
                <a:cs typeface="+mn-cs"/>
              </a:rPr>
              <a:t>, </a:t>
            </a:r>
            <a:r>
              <a:rPr lang="fr-FR" sz="1200" b="0" i="0" u="none" strike="noStrike" kern="1200" dirty="0" smtClean="0">
                <a:solidFill>
                  <a:schemeClr val="tx1"/>
                </a:solidFill>
                <a:effectLst/>
                <a:latin typeface="+mn-lt"/>
                <a:ea typeface="+mn-ea"/>
                <a:cs typeface="+mn-cs"/>
                <a:hlinkClick r:id="rId27"/>
              </a:rPr>
              <a:t>questionnaire</a:t>
            </a:r>
            <a:r>
              <a:rPr lang="fr-FR" sz="1200" b="0" i="0" kern="1200" dirty="0" smtClean="0">
                <a:solidFill>
                  <a:schemeClr val="tx1"/>
                </a:solidFill>
                <a:effectLst/>
                <a:latin typeface="+mn-lt"/>
                <a:ea typeface="+mn-ea"/>
                <a:cs typeface="+mn-cs"/>
              </a:rPr>
              <a:t> </a:t>
            </a:r>
            <a:r>
              <a:rPr lang="fr-FR" sz="1200" b="0" i="0" u="none" strike="noStrike" kern="1200" dirty="0" smtClean="0">
                <a:solidFill>
                  <a:schemeClr val="tx1"/>
                </a:solidFill>
                <a:effectLst/>
                <a:latin typeface="+mn-lt"/>
                <a:ea typeface="+mn-ea"/>
                <a:cs typeface="+mn-cs"/>
                <a:hlinkClick r:id="rId37"/>
              </a:rPr>
              <a:t>servant</a:t>
            </a:r>
            <a:r>
              <a:rPr lang="fr-FR" sz="1200" b="0" i="0" kern="1200" dirty="0" smtClean="0">
                <a:solidFill>
                  <a:schemeClr val="tx1"/>
                </a:solidFill>
                <a:effectLst/>
                <a:latin typeface="+mn-lt"/>
                <a:ea typeface="+mn-ea"/>
                <a:cs typeface="+mn-cs"/>
              </a:rPr>
              <a:t> </a:t>
            </a:r>
            <a:r>
              <a:rPr lang="fr-FR" sz="1200" b="0" i="0" u="none" strike="noStrike" kern="1200" dirty="0" smtClean="0">
                <a:solidFill>
                  <a:schemeClr val="tx1"/>
                </a:solidFill>
                <a:effectLst/>
                <a:latin typeface="+mn-lt"/>
                <a:ea typeface="+mn-ea"/>
                <a:cs typeface="+mn-cs"/>
                <a:hlinkClick r:id="rId7"/>
              </a:rPr>
              <a:t>à</a:t>
            </a:r>
            <a:r>
              <a:rPr lang="fr-FR" sz="1200" b="0" i="0" kern="1200" dirty="0" smtClean="0">
                <a:solidFill>
                  <a:schemeClr val="tx1"/>
                </a:solidFill>
                <a:effectLst/>
                <a:latin typeface="+mn-lt"/>
                <a:ea typeface="+mn-ea"/>
                <a:cs typeface="+mn-cs"/>
              </a:rPr>
              <a:t> </a:t>
            </a:r>
            <a:r>
              <a:rPr lang="fr-FR" sz="1200" b="0" i="0" u="none" strike="noStrike" kern="1200" dirty="0" smtClean="0">
                <a:solidFill>
                  <a:schemeClr val="tx1"/>
                </a:solidFill>
                <a:effectLst/>
                <a:latin typeface="+mn-lt"/>
                <a:ea typeface="+mn-ea"/>
                <a:cs typeface="+mn-cs"/>
                <a:hlinkClick r:id="rId38"/>
              </a:rPr>
              <a:t>juger</a:t>
            </a:r>
            <a:r>
              <a:rPr lang="fr-FR" sz="1200" b="0" i="0" kern="1200" dirty="0" smtClean="0">
                <a:solidFill>
                  <a:schemeClr val="tx1"/>
                </a:solidFill>
                <a:effectLst/>
                <a:latin typeface="+mn-lt"/>
                <a:ea typeface="+mn-ea"/>
                <a:cs typeface="+mn-cs"/>
              </a:rPr>
              <a:t> </a:t>
            </a:r>
            <a:r>
              <a:rPr lang="fr-FR" sz="1200" b="0" i="0" u="none" strike="noStrike" kern="1200" dirty="0" smtClean="0">
                <a:solidFill>
                  <a:schemeClr val="tx1"/>
                </a:solidFill>
                <a:effectLst/>
                <a:latin typeface="+mn-lt"/>
                <a:ea typeface="+mn-ea"/>
                <a:cs typeface="+mn-cs"/>
                <a:hlinkClick r:id="rId6"/>
              </a:rPr>
              <a:t>quelque chose</a:t>
            </a:r>
            <a:r>
              <a:rPr lang="fr-FR" sz="1200" b="0" i="0" kern="1200" dirty="0" smtClean="0">
                <a:solidFill>
                  <a:schemeClr val="tx1"/>
                </a:solidFill>
                <a:effectLst/>
                <a:latin typeface="+mn-lt"/>
                <a:ea typeface="+mn-ea"/>
                <a:cs typeface="+mn-cs"/>
              </a:rPr>
              <a:t> </a:t>
            </a:r>
            <a:r>
              <a:rPr lang="fr-FR" sz="1200" b="0" i="0" u="none" strike="noStrike" kern="1200" dirty="0" smtClean="0">
                <a:solidFill>
                  <a:schemeClr val="tx1"/>
                </a:solidFill>
                <a:effectLst/>
                <a:latin typeface="+mn-lt"/>
                <a:ea typeface="+mn-ea"/>
                <a:cs typeface="+mn-cs"/>
                <a:hlinkClick r:id="rId5"/>
              </a:rPr>
              <a:t>ou</a:t>
            </a:r>
            <a:r>
              <a:rPr lang="fr-FR" sz="1200" b="0" i="0" kern="1200" dirty="0" smtClean="0">
                <a:solidFill>
                  <a:schemeClr val="tx1"/>
                </a:solidFill>
                <a:effectLst/>
                <a:latin typeface="+mn-lt"/>
                <a:ea typeface="+mn-ea"/>
                <a:cs typeface="+mn-cs"/>
              </a:rPr>
              <a:t> </a:t>
            </a:r>
            <a:r>
              <a:rPr lang="fr-FR" sz="1200" b="0" i="0" u="none" strike="noStrike" kern="1200" dirty="0" err="1" smtClean="0">
                <a:solidFill>
                  <a:schemeClr val="tx1"/>
                </a:solidFill>
                <a:effectLst/>
                <a:latin typeface="+mn-lt"/>
                <a:ea typeface="+mn-ea"/>
                <a:cs typeface="+mn-cs"/>
                <a:hlinkClick r:id="rId4"/>
              </a:rPr>
              <a:t>quelqu'un</a:t>
            </a:r>
            <a:r>
              <a:rPr lang="fr-FR" sz="1200" b="0" i="0" kern="1200" dirty="0" err="1" smtClean="0">
                <a:solidFill>
                  <a:schemeClr val="tx1"/>
                </a:solidFill>
                <a:effectLst/>
                <a:latin typeface="+mn-lt"/>
                <a:ea typeface="+mn-ea"/>
                <a:cs typeface="+mn-cs"/>
              </a:rPr>
              <a:t>.</a:t>
            </a:r>
            <a:r>
              <a:rPr lang="fr-FR" sz="1200" b="1" i="0" kern="1200" dirty="0" err="1" smtClean="0">
                <a:solidFill>
                  <a:schemeClr val="tx1"/>
                </a:solidFill>
                <a:effectLst/>
                <a:latin typeface="+mn-lt"/>
                <a:ea typeface="+mn-ea"/>
                <a:cs typeface="+mn-cs"/>
              </a:rPr>
              <a:t>Synonymes</a:t>
            </a:r>
            <a:r>
              <a:rPr lang="fr-FR" sz="1200" b="1" i="0" kern="1200" dirty="0" smtClean="0">
                <a:solidFill>
                  <a:schemeClr val="tx1"/>
                </a:solidFill>
                <a:effectLst/>
                <a:latin typeface="+mn-lt"/>
                <a:ea typeface="+mn-ea"/>
                <a:cs typeface="+mn-cs"/>
              </a:rPr>
              <a:t> :</a:t>
            </a:r>
            <a:r>
              <a:rPr lang="fr-FR" sz="1200" b="0" i="0" kern="1200" dirty="0" smtClean="0">
                <a:solidFill>
                  <a:schemeClr val="tx1"/>
                </a:solidFill>
                <a:effectLst/>
                <a:latin typeface="+mn-lt"/>
                <a:ea typeface="+mn-ea"/>
                <a:cs typeface="+mn-cs"/>
              </a:rPr>
              <a:t> </a:t>
            </a:r>
            <a:r>
              <a:rPr lang="fr-FR" sz="1200" b="0" i="0" u="none" strike="noStrike" kern="1200" dirty="0" smtClean="0">
                <a:solidFill>
                  <a:schemeClr val="tx1"/>
                </a:solidFill>
                <a:effectLst/>
                <a:latin typeface="+mn-lt"/>
                <a:ea typeface="+mn-ea"/>
                <a:cs typeface="+mn-cs"/>
                <a:hlinkClick r:id="rId14"/>
              </a:rPr>
              <a:t>épreuve</a:t>
            </a:r>
            <a:r>
              <a:rPr lang="fr-FR" sz="1200" b="0" i="0" kern="1200" dirty="0" smtClean="0">
                <a:solidFill>
                  <a:schemeClr val="tx1"/>
                </a:solidFill>
                <a:effectLst/>
                <a:latin typeface="+mn-lt"/>
                <a:ea typeface="+mn-ea"/>
                <a:cs typeface="+mn-cs"/>
              </a:rPr>
              <a:t>, </a:t>
            </a:r>
            <a:r>
              <a:rPr lang="fr-FR" sz="1200" b="0" i="0" u="none" strike="noStrike" kern="1200" dirty="0" smtClean="0">
                <a:solidFill>
                  <a:schemeClr val="tx1"/>
                </a:solidFill>
                <a:effectLst/>
                <a:latin typeface="+mn-lt"/>
                <a:ea typeface="+mn-ea"/>
                <a:cs typeface="+mn-cs"/>
                <a:hlinkClick r:id="rId27"/>
              </a:rPr>
              <a:t>questionnaire</a:t>
            </a:r>
            <a:endParaRPr lang="fr-FR" sz="1200" b="0" i="0" u="none" strike="noStrike" kern="1200" dirty="0" smtClean="0">
              <a:solidFill>
                <a:schemeClr val="tx1"/>
              </a:solidFill>
              <a:effectLst/>
              <a:latin typeface="+mn-lt"/>
              <a:ea typeface="+mn-ea"/>
              <a:cs typeface="+mn-cs"/>
            </a:endParaRPr>
          </a:p>
          <a:p>
            <a:r>
              <a:rPr lang="fr-FR" sz="1200" b="1" i="0" kern="1200" dirty="0" smtClean="0">
                <a:solidFill>
                  <a:schemeClr val="tx1"/>
                </a:solidFill>
                <a:effectLst/>
                <a:latin typeface="+mn-lt"/>
                <a:ea typeface="+mn-ea"/>
                <a:cs typeface="+mn-cs"/>
              </a:rPr>
              <a:t>Traduction anglais :</a:t>
            </a:r>
            <a:r>
              <a:rPr lang="fr-FR" sz="1200" b="0" i="0" kern="1200" dirty="0" smtClean="0">
                <a:solidFill>
                  <a:schemeClr val="tx1"/>
                </a:solidFill>
                <a:effectLst/>
                <a:latin typeface="+mn-lt"/>
                <a:ea typeface="+mn-ea"/>
                <a:cs typeface="+mn-cs"/>
              </a:rPr>
              <a:t> test</a:t>
            </a:r>
          </a:p>
          <a:p>
            <a:pPr latinLnBrk="0"/>
            <a:r>
              <a:rPr lang="fr-FR" sz="1200" b="0" i="0" kern="1200" dirty="0" smtClean="0">
                <a:solidFill>
                  <a:schemeClr val="tx1"/>
                </a:solidFill>
                <a:effectLst/>
                <a:latin typeface="+mn-lt"/>
                <a:ea typeface="+mn-ea"/>
                <a:cs typeface="+mn-cs"/>
              </a:rPr>
              <a:t>Sens 4</a:t>
            </a:r>
            <a:r>
              <a:rPr lang="fr-FR" sz="1200" b="0" i="0" u="none" strike="noStrike" kern="1200" dirty="0" smtClean="0">
                <a:solidFill>
                  <a:schemeClr val="tx1"/>
                </a:solidFill>
                <a:effectLst/>
                <a:latin typeface="+mn-lt"/>
                <a:ea typeface="+mn-ea"/>
                <a:cs typeface="+mn-cs"/>
                <a:hlinkClick r:id="rId39"/>
              </a:rPr>
              <a:t>Zoologie</a:t>
            </a:r>
            <a:endParaRPr lang="fr-FR" sz="1200" b="0" i="0" kern="1200" dirty="0" smtClean="0">
              <a:solidFill>
                <a:schemeClr val="tx1"/>
              </a:solidFill>
              <a:effectLst/>
              <a:latin typeface="+mn-lt"/>
              <a:ea typeface="+mn-ea"/>
              <a:cs typeface="+mn-cs"/>
            </a:endParaRPr>
          </a:p>
          <a:p>
            <a:r>
              <a:rPr lang="fr-FR" sz="1200" b="0" i="0" u="none" strike="noStrike" kern="1200" dirty="0" smtClean="0">
                <a:solidFill>
                  <a:schemeClr val="tx1"/>
                </a:solidFill>
                <a:effectLst/>
                <a:latin typeface="+mn-lt"/>
                <a:ea typeface="+mn-ea"/>
                <a:cs typeface="+mn-cs"/>
                <a:hlinkClick r:id="rId40"/>
              </a:rPr>
              <a:t>Enveloppe</a:t>
            </a:r>
            <a:r>
              <a:rPr lang="fr-FR" sz="1200" b="0" i="0" kern="1200" dirty="0" smtClean="0">
                <a:solidFill>
                  <a:schemeClr val="tx1"/>
                </a:solidFill>
                <a:effectLst/>
                <a:latin typeface="+mn-lt"/>
                <a:ea typeface="+mn-ea"/>
                <a:cs typeface="+mn-cs"/>
              </a:rPr>
              <a:t> </a:t>
            </a:r>
            <a:r>
              <a:rPr lang="fr-FR" sz="1200" b="0" i="0" u="none" strike="noStrike" kern="1200" dirty="0" smtClean="0">
                <a:solidFill>
                  <a:schemeClr val="tx1"/>
                </a:solidFill>
                <a:effectLst/>
                <a:latin typeface="+mn-lt"/>
                <a:ea typeface="+mn-ea"/>
                <a:cs typeface="+mn-cs"/>
                <a:hlinkClick r:id="rId41"/>
              </a:rPr>
              <a:t>dure</a:t>
            </a:r>
            <a:r>
              <a:rPr lang="fr-FR" sz="1200" b="0" i="0" kern="1200" dirty="0" smtClean="0">
                <a:solidFill>
                  <a:schemeClr val="tx1"/>
                </a:solidFill>
                <a:effectLst/>
                <a:latin typeface="+mn-lt"/>
                <a:ea typeface="+mn-ea"/>
                <a:cs typeface="+mn-cs"/>
              </a:rPr>
              <a:t> </a:t>
            </a:r>
            <a:r>
              <a:rPr lang="fr-FR" sz="1200" b="0" i="0" u="none" strike="noStrike" kern="1200" dirty="0" smtClean="0">
                <a:solidFill>
                  <a:schemeClr val="tx1"/>
                </a:solidFill>
                <a:effectLst/>
                <a:latin typeface="+mn-lt"/>
                <a:ea typeface="+mn-ea"/>
                <a:cs typeface="+mn-cs"/>
                <a:hlinkClick r:id="rId42"/>
              </a:rPr>
              <a:t>des</a:t>
            </a:r>
            <a:r>
              <a:rPr lang="fr-FR" sz="1200" b="0" i="0" kern="1200" dirty="0" smtClean="0">
                <a:solidFill>
                  <a:schemeClr val="tx1"/>
                </a:solidFill>
                <a:effectLst/>
                <a:latin typeface="+mn-lt"/>
                <a:ea typeface="+mn-ea"/>
                <a:cs typeface="+mn-cs"/>
              </a:rPr>
              <a:t> </a:t>
            </a:r>
            <a:r>
              <a:rPr lang="fr-FR" sz="1200" b="0" i="0" u="none" strike="noStrike" kern="1200" dirty="0" err="1" smtClean="0">
                <a:solidFill>
                  <a:schemeClr val="tx1"/>
                </a:solidFill>
                <a:effectLst/>
                <a:latin typeface="+mn-lt"/>
                <a:ea typeface="+mn-ea"/>
                <a:cs typeface="+mn-cs"/>
                <a:hlinkClick r:id="rId43"/>
              </a:rPr>
              <a:t>crustacés</a:t>
            </a:r>
            <a:r>
              <a:rPr lang="fr-FR" sz="1200" b="0" i="0" kern="1200" dirty="0" err="1" smtClean="0">
                <a:solidFill>
                  <a:schemeClr val="tx1"/>
                </a:solidFill>
                <a:effectLst/>
                <a:latin typeface="+mn-lt"/>
                <a:ea typeface="+mn-ea"/>
                <a:cs typeface="+mn-cs"/>
              </a:rPr>
              <a:t>.</a:t>
            </a:r>
            <a:r>
              <a:rPr lang="fr-FR" sz="1200" b="1" i="0" kern="1200" dirty="0" err="1" smtClean="0">
                <a:solidFill>
                  <a:schemeClr val="tx1"/>
                </a:solidFill>
                <a:effectLst/>
                <a:latin typeface="+mn-lt"/>
                <a:ea typeface="+mn-ea"/>
                <a:cs typeface="+mn-cs"/>
              </a:rPr>
              <a:t>Synonymes</a:t>
            </a:r>
            <a:r>
              <a:rPr lang="fr-FR" sz="1200" b="1" i="0" kern="1200" dirty="0" smtClean="0">
                <a:solidFill>
                  <a:schemeClr val="tx1"/>
                </a:solidFill>
                <a:effectLst/>
                <a:latin typeface="+mn-lt"/>
                <a:ea typeface="+mn-ea"/>
                <a:cs typeface="+mn-cs"/>
              </a:rPr>
              <a:t> :</a:t>
            </a:r>
            <a:r>
              <a:rPr lang="fr-FR" sz="1200" b="0" i="0" kern="1200" dirty="0" smtClean="0">
                <a:solidFill>
                  <a:schemeClr val="tx1"/>
                </a:solidFill>
                <a:effectLst/>
                <a:latin typeface="+mn-lt"/>
                <a:ea typeface="+mn-ea"/>
                <a:cs typeface="+mn-cs"/>
              </a:rPr>
              <a:t> </a:t>
            </a:r>
            <a:r>
              <a:rPr lang="fr-FR" sz="1200" b="0" i="0" u="none" strike="noStrike" kern="1200" dirty="0" smtClean="0">
                <a:solidFill>
                  <a:schemeClr val="tx1"/>
                </a:solidFill>
                <a:effectLst/>
                <a:latin typeface="+mn-lt"/>
                <a:ea typeface="+mn-ea"/>
                <a:cs typeface="+mn-cs"/>
                <a:hlinkClick r:id="rId44"/>
              </a:rPr>
              <a:t>carapace</a:t>
            </a:r>
            <a:r>
              <a:rPr lang="fr-FR" sz="1200" b="0" i="0" kern="1200" dirty="0" smtClean="0">
                <a:solidFill>
                  <a:schemeClr val="tx1"/>
                </a:solidFill>
                <a:effectLst/>
                <a:latin typeface="+mn-lt"/>
                <a:ea typeface="+mn-ea"/>
                <a:cs typeface="+mn-cs"/>
              </a:rPr>
              <a:t>, </a:t>
            </a:r>
            <a:r>
              <a:rPr lang="fr-FR" sz="1200" b="0" i="0" u="none" strike="noStrike" kern="1200" dirty="0" smtClean="0">
                <a:solidFill>
                  <a:schemeClr val="tx1"/>
                </a:solidFill>
                <a:effectLst/>
                <a:latin typeface="+mn-lt"/>
                <a:ea typeface="+mn-ea"/>
                <a:cs typeface="+mn-cs"/>
                <a:hlinkClick r:id="rId45"/>
              </a:rPr>
              <a:t>coquille</a:t>
            </a:r>
            <a:endParaRPr lang="fr-FR" sz="1200" b="0" i="0" kern="1200" dirty="0" smtClean="0">
              <a:solidFill>
                <a:schemeClr val="tx1"/>
              </a:solidFill>
              <a:effectLst/>
              <a:latin typeface="+mn-lt"/>
              <a:ea typeface="+mn-ea"/>
              <a:cs typeface="+mn-cs"/>
            </a:endParaRPr>
          </a:p>
          <a:p>
            <a:endParaRPr lang="fr-FR" sz="1200" b="0" i="0" kern="1200" dirty="0">
              <a:solidFill>
                <a:schemeClr val="tx1"/>
              </a:solidFill>
              <a:effectLst/>
              <a:latin typeface="+mn-lt"/>
              <a:ea typeface="+mn-ea"/>
              <a:cs typeface="+mn-cs"/>
            </a:endParaRPr>
          </a:p>
        </p:txBody>
      </p:sp>
      <p:sp>
        <p:nvSpPr>
          <p:cNvPr id="4" name="Espace réservé du numéro de diapositive 3"/>
          <p:cNvSpPr>
            <a:spLocks noGrp="1"/>
          </p:cNvSpPr>
          <p:nvPr>
            <p:ph type="sldNum" sz="quarter" idx="10"/>
          </p:nvPr>
        </p:nvSpPr>
        <p:spPr/>
        <p:txBody>
          <a:bodyPr/>
          <a:lstStyle/>
          <a:p>
            <a:fld id="{C3EF5842-04F3-4695-8C7E-60D49603CB5D}" type="slidenum">
              <a:rPr lang="fr-FR" smtClean="0"/>
              <a:t>5</a:t>
            </a:fld>
            <a:endParaRPr lang="fr-FR" dirty="0"/>
          </a:p>
        </p:txBody>
      </p:sp>
    </p:spTree>
    <p:extLst>
      <p:ext uri="{BB962C8B-B14F-4D97-AF65-F5344CB8AC3E}">
        <p14:creationId xmlns:p14="http://schemas.microsoft.com/office/powerpoint/2010/main" val="1792421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39700" y="768350"/>
            <a:ext cx="6819900" cy="3836988"/>
          </a:xfrm>
        </p:spPr>
      </p:sp>
      <p:sp>
        <p:nvSpPr>
          <p:cNvPr id="3" name="Espace réservé des commentaires 2"/>
          <p:cNvSpPr>
            <a:spLocks noGrp="1"/>
          </p:cNvSpPr>
          <p:nvPr>
            <p:ph type="body" idx="1"/>
          </p:nvPr>
        </p:nvSpPr>
        <p:spPr/>
        <p:txBody>
          <a:bodyPr/>
          <a:lstStyle/>
          <a:p>
            <a:r>
              <a:rPr lang="fr-FR" sz="1700" dirty="0" smtClean="0"/>
              <a:t>La version originale:</a:t>
            </a:r>
          </a:p>
          <a:p>
            <a:pPr lvl="1"/>
            <a:r>
              <a:rPr lang="en-US" sz="1500" dirty="0" smtClean="0"/>
              <a:t>You must write a failing test before you write any production code.</a:t>
            </a:r>
          </a:p>
          <a:p>
            <a:pPr lvl="1"/>
            <a:r>
              <a:rPr lang="en-US" sz="1500" dirty="0" smtClean="0"/>
              <a:t>You must not write more of a test than is sufficient to fail, or fail to compile.</a:t>
            </a:r>
          </a:p>
          <a:p>
            <a:pPr lvl="1"/>
            <a:r>
              <a:rPr lang="en-US" sz="1500" dirty="0" smtClean="0"/>
              <a:t>You must not write more production code than is sufficient to make the currently failing test pass.</a:t>
            </a:r>
          </a:p>
          <a:p>
            <a:endParaRPr lang="fr-FR" dirty="0"/>
          </a:p>
        </p:txBody>
      </p:sp>
      <p:sp>
        <p:nvSpPr>
          <p:cNvPr id="4" name="Espace réservé du numéro de diapositive 3"/>
          <p:cNvSpPr>
            <a:spLocks noGrp="1"/>
          </p:cNvSpPr>
          <p:nvPr>
            <p:ph type="sldNum" sz="quarter" idx="10"/>
          </p:nvPr>
        </p:nvSpPr>
        <p:spPr/>
        <p:txBody>
          <a:bodyPr/>
          <a:lstStyle/>
          <a:p>
            <a:fld id="{C3EF5842-04F3-4695-8C7E-60D49603CB5D}" type="slidenum">
              <a:rPr lang="fr-FR" smtClean="0"/>
              <a:t>17</a:t>
            </a:fld>
            <a:endParaRPr lang="fr-FR" dirty="0"/>
          </a:p>
        </p:txBody>
      </p:sp>
    </p:spTree>
    <p:extLst>
      <p:ext uri="{BB962C8B-B14F-4D97-AF65-F5344CB8AC3E}">
        <p14:creationId xmlns:p14="http://schemas.microsoft.com/office/powerpoint/2010/main" val="24288981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39700" y="768350"/>
            <a:ext cx="6819900" cy="3836988"/>
          </a:xfrm>
        </p:spPr>
      </p:sp>
      <p:sp>
        <p:nvSpPr>
          <p:cNvPr id="3" name="Espace réservé des commentair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200" dirty="0" err="1" smtClean="0">
                <a:solidFill>
                  <a:schemeClr val="bg1"/>
                </a:solidFill>
              </a:rPr>
              <a:t>Refactor</a:t>
            </a:r>
            <a:r>
              <a:rPr lang="fr-FR" sz="1200" dirty="0" smtClean="0">
                <a:solidFill>
                  <a:schemeClr val="bg1"/>
                </a:solidFill>
              </a:rPr>
              <a:t> : clarifier, simplifier généraliser (le test utilise UN jeu de valeur, votre code doit être correct pour TOUTES les valeurs </a:t>
            </a:r>
            <a:r>
              <a:rPr lang="fr-FR" sz="1200" smtClean="0">
                <a:solidFill>
                  <a:schemeClr val="bg1"/>
                </a:solidFill>
              </a:rPr>
              <a:t>légitimes).</a:t>
            </a:r>
          </a:p>
          <a:p>
            <a:endParaRPr lang="fr-FR" dirty="0"/>
          </a:p>
        </p:txBody>
      </p:sp>
      <p:sp>
        <p:nvSpPr>
          <p:cNvPr id="4" name="Espace réservé du numéro de diapositive 3"/>
          <p:cNvSpPr>
            <a:spLocks noGrp="1"/>
          </p:cNvSpPr>
          <p:nvPr>
            <p:ph type="sldNum" sz="quarter" idx="10"/>
          </p:nvPr>
        </p:nvSpPr>
        <p:spPr/>
        <p:txBody>
          <a:bodyPr/>
          <a:lstStyle/>
          <a:p>
            <a:fld id="{C3EF5842-04F3-4695-8C7E-60D49603CB5D}" type="slidenum">
              <a:rPr lang="fr-FR" smtClean="0"/>
              <a:t>18</a:t>
            </a:fld>
            <a:endParaRPr lang="fr-FR" dirty="0"/>
          </a:p>
        </p:txBody>
      </p:sp>
    </p:spTree>
    <p:extLst>
      <p:ext uri="{BB962C8B-B14F-4D97-AF65-F5344CB8AC3E}">
        <p14:creationId xmlns:p14="http://schemas.microsoft.com/office/powerpoint/2010/main" val="29985347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39700" y="768350"/>
            <a:ext cx="6819900" cy="3836988"/>
          </a:xfrm>
        </p:spPr>
      </p:sp>
      <p:sp>
        <p:nvSpPr>
          <p:cNvPr id="3" name="Espace réservé des commentaires 2"/>
          <p:cNvSpPr>
            <a:spLocks noGrp="1"/>
          </p:cNvSpPr>
          <p:nvPr>
            <p:ph type="body" idx="1"/>
          </p:nvPr>
        </p:nvSpPr>
        <p:spPr/>
        <p:txBody>
          <a:bodyPr/>
          <a:lstStyle/>
          <a:p>
            <a:r>
              <a:rPr lang="fr-FR" dirty="0" smtClean="0"/>
              <a:t>Quels tests faire?</a:t>
            </a:r>
          </a:p>
          <a:p>
            <a:r>
              <a:rPr lang="fr-FR" dirty="0" smtClean="0"/>
              <a:t>Les exigences doivent être transformées en use case spécifiques</a:t>
            </a:r>
          </a:p>
          <a:p>
            <a:r>
              <a:rPr lang="fr-FR" dirty="0" smtClean="0"/>
              <a:t>Les use cases doivent être suffisamment indépendant pour être testés de manière modulaire</a:t>
            </a:r>
          </a:p>
          <a:p>
            <a:r>
              <a:rPr lang="fr-FR" dirty="0" smtClean="0"/>
              <a:t>Les uses cases doivent être découplés le plus possible les uns des autres</a:t>
            </a:r>
          </a:p>
          <a:p>
            <a:endParaRPr lang="fr-FR" dirty="0"/>
          </a:p>
        </p:txBody>
      </p:sp>
      <p:sp>
        <p:nvSpPr>
          <p:cNvPr id="4" name="Espace réservé du numéro de diapositive 3"/>
          <p:cNvSpPr>
            <a:spLocks noGrp="1"/>
          </p:cNvSpPr>
          <p:nvPr>
            <p:ph type="sldNum" sz="quarter" idx="10"/>
          </p:nvPr>
        </p:nvSpPr>
        <p:spPr/>
        <p:txBody>
          <a:bodyPr/>
          <a:lstStyle/>
          <a:p>
            <a:fld id="{C3EF5842-04F3-4695-8C7E-60D49603CB5D}" type="slidenum">
              <a:rPr lang="fr-FR" smtClean="0"/>
              <a:t>20</a:t>
            </a:fld>
            <a:endParaRPr lang="fr-FR" dirty="0"/>
          </a:p>
        </p:txBody>
      </p:sp>
    </p:spTree>
    <p:extLst>
      <p:ext uri="{BB962C8B-B14F-4D97-AF65-F5344CB8AC3E}">
        <p14:creationId xmlns:p14="http://schemas.microsoft.com/office/powerpoint/2010/main" val="9268123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39700" y="768350"/>
            <a:ext cx="6819900" cy="3836988"/>
          </a:xfrm>
        </p:spPr>
      </p:sp>
      <p:sp>
        <p:nvSpPr>
          <p:cNvPr id="3" name="Espace réservé des commentaires 2"/>
          <p:cNvSpPr>
            <a:spLocks noGrp="1"/>
          </p:cNvSpPr>
          <p:nvPr>
            <p:ph type="body" idx="1"/>
          </p:nvPr>
        </p:nvSpPr>
        <p:spPr/>
        <p:txBody>
          <a:bodyPr/>
          <a:lstStyle/>
          <a:p>
            <a:r>
              <a:rPr lang="fr-FR" sz="1200" dirty="0" smtClean="0">
                <a:solidFill>
                  <a:schemeClr val="bg1"/>
                </a:solidFill>
              </a:rPr>
              <a:t>Il y a deux niveaux de </a:t>
            </a:r>
            <a:r>
              <a:rPr lang="fr-FR" sz="1200" dirty="0" err="1" smtClean="0">
                <a:solidFill>
                  <a:schemeClr val="bg1"/>
                </a:solidFill>
              </a:rPr>
              <a:t>refactoring</a:t>
            </a:r>
            <a:r>
              <a:rPr lang="fr-FR" sz="1200" dirty="0" smtClean="0">
                <a:solidFill>
                  <a:schemeClr val="bg1"/>
                </a:solidFill>
              </a:rPr>
              <a:t> : en cours de route, on se limite a de la généralisation, clarification, </a:t>
            </a:r>
            <a:r>
              <a:rPr lang="fr-FR" sz="1200" smtClean="0">
                <a:solidFill>
                  <a:schemeClr val="bg1"/>
                </a:solidFill>
              </a:rPr>
              <a:t>factorisation.</a:t>
            </a:r>
          </a:p>
          <a:p>
            <a:r>
              <a:rPr lang="fr-FR" sz="1200" dirty="0" smtClean="0">
                <a:solidFill>
                  <a:schemeClr val="bg1"/>
                </a:solidFill>
              </a:rPr>
              <a:t>(On préfère la délégation à </a:t>
            </a:r>
            <a:r>
              <a:rPr lang="fr-FR" sz="1200" smtClean="0">
                <a:solidFill>
                  <a:schemeClr val="bg1"/>
                </a:solidFill>
              </a:rPr>
              <a:t>l’héritage)</a:t>
            </a:r>
          </a:p>
          <a:p>
            <a:r>
              <a:rPr lang="fr-FR" sz="1200" dirty="0" smtClean="0">
                <a:solidFill>
                  <a:schemeClr val="bg1"/>
                </a:solidFill>
              </a:rPr>
              <a:t>Créer des classes, extraire des méthodes se font le plus tard possible (pas forcément à la toute fin, mais il ne faut pas se tirer dans le pied en modélisation </a:t>
            </a:r>
            <a:r>
              <a:rPr lang="fr-FR" sz="1200" dirty="0" err="1" smtClean="0">
                <a:solidFill>
                  <a:schemeClr val="bg1"/>
                </a:solidFill>
              </a:rPr>
              <a:t>qque</a:t>
            </a:r>
            <a:r>
              <a:rPr lang="fr-FR" sz="1200" dirty="0" smtClean="0">
                <a:solidFill>
                  <a:schemeClr val="bg1"/>
                </a:solidFill>
              </a:rPr>
              <a:t> chose qu’il </a:t>
            </a:r>
            <a:r>
              <a:rPr lang="fr-FR" sz="1200" dirty="0" err="1" smtClean="0">
                <a:solidFill>
                  <a:schemeClr val="bg1"/>
                </a:solidFill>
              </a:rPr>
              <a:t>faudrat</a:t>
            </a:r>
            <a:r>
              <a:rPr lang="fr-FR" sz="1200" dirty="0" smtClean="0">
                <a:solidFill>
                  <a:schemeClr val="bg1"/>
                </a:solidFill>
              </a:rPr>
              <a:t> défaire 3 tests plus </a:t>
            </a:r>
            <a:r>
              <a:rPr lang="fr-FR" sz="1200" smtClean="0">
                <a:solidFill>
                  <a:schemeClr val="bg1"/>
                </a:solidFill>
              </a:rPr>
              <a:t>tard.</a:t>
            </a:r>
          </a:p>
          <a:p>
            <a:endParaRPr lang="fr-FR" sz="1200" smtClean="0">
              <a:solidFill>
                <a:schemeClr val="bg1"/>
              </a:solidFill>
            </a:endParaRPr>
          </a:p>
          <a:p>
            <a:r>
              <a:rPr lang="fr-FR" sz="1200" dirty="0" smtClean="0">
                <a:solidFill>
                  <a:schemeClr val="bg1"/>
                </a:solidFill>
              </a:rPr>
              <a:t>Tu peux citer ici les 4 règles du simple design de Beck https</a:t>
            </a:r>
            <a:r>
              <a:rPr lang="fr-FR" sz="1200" smtClean="0">
                <a:solidFill>
                  <a:schemeClr val="bg1"/>
                </a:solidFill>
              </a:rPr>
              <a:t>://martinfowler.com/bliki/BeckDesignRules.html</a:t>
            </a:r>
          </a:p>
          <a:p>
            <a:endParaRPr lang="fr-FR" dirty="0"/>
          </a:p>
        </p:txBody>
      </p:sp>
      <p:sp>
        <p:nvSpPr>
          <p:cNvPr id="4" name="Espace réservé du numéro de diapositive 3"/>
          <p:cNvSpPr>
            <a:spLocks noGrp="1"/>
          </p:cNvSpPr>
          <p:nvPr>
            <p:ph type="sldNum" sz="quarter" idx="10"/>
          </p:nvPr>
        </p:nvSpPr>
        <p:spPr/>
        <p:txBody>
          <a:bodyPr/>
          <a:lstStyle/>
          <a:p>
            <a:fld id="{C3EF5842-04F3-4695-8C7E-60D49603CB5D}" type="slidenum">
              <a:rPr lang="fr-FR" smtClean="0"/>
              <a:t>23</a:t>
            </a:fld>
            <a:endParaRPr lang="fr-FR" dirty="0"/>
          </a:p>
        </p:txBody>
      </p:sp>
    </p:spTree>
    <p:extLst>
      <p:ext uri="{BB962C8B-B14F-4D97-AF65-F5344CB8AC3E}">
        <p14:creationId xmlns:p14="http://schemas.microsoft.com/office/powerpoint/2010/main" val="10201929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39700" y="768350"/>
            <a:ext cx="6819900" cy="3836988"/>
          </a:xfrm>
        </p:spPr>
      </p:sp>
      <p:sp>
        <p:nvSpPr>
          <p:cNvPr id="3" name="Espace réservé des commentaires 2"/>
          <p:cNvSpPr>
            <a:spLocks noGrp="1"/>
          </p:cNvSpPr>
          <p:nvPr>
            <p:ph type="body" idx="1"/>
          </p:nvPr>
        </p:nvSpPr>
        <p:spPr/>
        <p:txBody>
          <a:bodyPr/>
          <a:lstStyle/>
          <a:p>
            <a:r>
              <a:rPr lang="fr-FR" dirty="0" smtClean="0"/>
              <a:t>Définition un peu hors contexte</a:t>
            </a:r>
            <a:r>
              <a:rPr lang="fr-FR" baseline="0" dirty="0" smtClean="0"/>
              <a:t> dans le cas du TDD peut-être</a:t>
            </a:r>
            <a:endParaRPr lang="fr-FR" dirty="0"/>
          </a:p>
        </p:txBody>
      </p:sp>
      <p:sp>
        <p:nvSpPr>
          <p:cNvPr id="4" name="Espace réservé du numéro de diapositive 3"/>
          <p:cNvSpPr>
            <a:spLocks noGrp="1"/>
          </p:cNvSpPr>
          <p:nvPr>
            <p:ph type="sldNum" sz="quarter" idx="10"/>
          </p:nvPr>
        </p:nvSpPr>
        <p:spPr/>
        <p:txBody>
          <a:bodyPr/>
          <a:lstStyle/>
          <a:p>
            <a:fld id="{C3EF5842-04F3-4695-8C7E-60D49603CB5D}" type="slidenum">
              <a:rPr lang="fr-FR" smtClean="0"/>
              <a:t>24</a:t>
            </a:fld>
            <a:endParaRPr lang="fr-FR" dirty="0"/>
          </a:p>
        </p:txBody>
      </p:sp>
    </p:spTree>
    <p:extLst>
      <p:ext uri="{BB962C8B-B14F-4D97-AF65-F5344CB8AC3E}">
        <p14:creationId xmlns:p14="http://schemas.microsoft.com/office/powerpoint/2010/main" val="19566675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39700" y="768350"/>
            <a:ext cx="6819900" cy="3836988"/>
          </a:xfrm>
        </p:spPr>
      </p:sp>
      <p:sp>
        <p:nvSpPr>
          <p:cNvPr id="3" name="Espace réservé des commentair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200" dirty="0" smtClean="0">
                <a:solidFill>
                  <a:schemeClr val="bg1"/>
                </a:solidFill>
              </a:rPr>
              <a:t>L’ensemble des tests vont permettre de décrire TOUT ce que l’on attends de l’application et ainsi de </a:t>
            </a:r>
            <a:r>
              <a:rPr lang="fr-FR" sz="1200" smtClean="0">
                <a:solidFill>
                  <a:schemeClr val="bg1"/>
                </a:solidFill>
              </a:rPr>
              <a:t>documenter l’application</a:t>
            </a:r>
          </a:p>
          <a:p>
            <a:endParaRPr lang="fr-FR" dirty="0"/>
          </a:p>
        </p:txBody>
      </p:sp>
      <p:sp>
        <p:nvSpPr>
          <p:cNvPr id="4" name="Espace réservé du numéro de diapositive 3"/>
          <p:cNvSpPr>
            <a:spLocks noGrp="1"/>
          </p:cNvSpPr>
          <p:nvPr>
            <p:ph type="sldNum" sz="quarter" idx="10"/>
          </p:nvPr>
        </p:nvSpPr>
        <p:spPr/>
        <p:txBody>
          <a:bodyPr/>
          <a:lstStyle/>
          <a:p>
            <a:fld id="{C3EF5842-04F3-4695-8C7E-60D49603CB5D}" type="slidenum">
              <a:rPr lang="fr-FR" smtClean="0"/>
              <a:t>25</a:t>
            </a:fld>
            <a:endParaRPr lang="fr-FR" dirty="0"/>
          </a:p>
        </p:txBody>
      </p:sp>
    </p:spTree>
    <p:extLst>
      <p:ext uri="{BB962C8B-B14F-4D97-AF65-F5344CB8AC3E}">
        <p14:creationId xmlns:p14="http://schemas.microsoft.com/office/powerpoint/2010/main" val="30197983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39700" y="768350"/>
            <a:ext cx="6819900" cy="3836988"/>
          </a:xfrm>
        </p:spPr>
      </p:sp>
      <p:sp>
        <p:nvSpPr>
          <p:cNvPr id="3" name="Espace réservé des commentair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200" dirty="0" smtClean="0">
                <a:solidFill>
                  <a:schemeClr val="bg1"/>
                </a:solidFill>
              </a:rPr>
              <a:t>Test unitaire : test de « Unit of </a:t>
            </a:r>
            <a:r>
              <a:rPr lang="fr-FR" sz="1200" dirty="0" err="1" smtClean="0">
                <a:solidFill>
                  <a:schemeClr val="bg1"/>
                </a:solidFill>
              </a:rPr>
              <a:t>Work</a:t>
            </a:r>
            <a:r>
              <a:rPr lang="fr-FR" sz="1200" smtClean="0">
                <a:solidFill>
                  <a:schemeClr val="bg1"/>
                </a:solidFill>
              </a:rPr>
              <a:t> »</a:t>
            </a:r>
          </a:p>
          <a:p>
            <a:endParaRPr lang="fr-FR" dirty="0"/>
          </a:p>
        </p:txBody>
      </p:sp>
      <p:sp>
        <p:nvSpPr>
          <p:cNvPr id="4" name="Espace réservé du numéro de diapositive 3"/>
          <p:cNvSpPr>
            <a:spLocks noGrp="1"/>
          </p:cNvSpPr>
          <p:nvPr>
            <p:ph type="sldNum" sz="quarter" idx="10"/>
          </p:nvPr>
        </p:nvSpPr>
        <p:spPr/>
        <p:txBody>
          <a:bodyPr/>
          <a:lstStyle/>
          <a:p>
            <a:fld id="{C3EF5842-04F3-4695-8C7E-60D49603CB5D}" type="slidenum">
              <a:rPr lang="fr-FR" smtClean="0"/>
              <a:t>26</a:t>
            </a:fld>
            <a:endParaRPr lang="fr-FR" dirty="0"/>
          </a:p>
        </p:txBody>
      </p:sp>
    </p:spTree>
    <p:extLst>
      <p:ext uri="{BB962C8B-B14F-4D97-AF65-F5344CB8AC3E}">
        <p14:creationId xmlns:p14="http://schemas.microsoft.com/office/powerpoint/2010/main" val="12187981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39700" y="768350"/>
            <a:ext cx="6819900" cy="3836988"/>
          </a:xfrm>
        </p:spPr>
      </p:sp>
      <p:sp>
        <p:nvSpPr>
          <p:cNvPr id="3" name="Espace réservé des commentaires 2"/>
          <p:cNvSpPr>
            <a:spLocks noGrp="1"/>
          </p:cNvSpPr>
          <p:nvPr>
            <p:ph type="body" idx="1"/>
          </p:nvPr>
        </p:nvSpPr>
        <p:spPr/>
        <p:txBody>
          <a:bodyPr/>
          <a:lstStyle/>
          <a:p>
            <a:r>
              <a:rPr lang="fr-FR" sz="1200" smtClean="0">
                <a:solidFill>
                  <a:schemeClr val="bg1"/>
                </a:solidFill>
              </a:rPr>
              <a:t>Le </a:t>
            </a:r>
            <a:r>
              <a:rPr lang="fr-FR" sz="1200" dirty="0">
                <a:solidFill>
                  <a:schemeClr val="bg1"/>
                </a:solidFill>
              </a:rPr>
              <a:t>TDD est de votre responsabilité, c’est votre outil, votre façon de travailler, ne pas le faire ralenti les développeurs habituer au </a:t>
            </a:r>
            <a:r>
              <a:rPr lang="fr-FR" sz="1200">
                <a:solidFill>
                  <a:schemeClr val="bg1"/>
                </a:solidFill>
              </a:rPr>
              <a:t>TDD</a:t>
            </a:r>
            <a:r>
              <a:rPr lang="fr-FR" sz="1200" smtClean="0">
                <a:solidFill>
                  <a:schemeClr val="bg1"/>
                </a:solidFill>
              </a:rPr>
              <a:t>.</a:t>
            </a:r>
          </a:p>
          <a:p>
            <a:r>
              <a:rPr lang="fr-FR" sz="1200" dirty="0">
                <a:solidFill>
                  <a:schemeClr val="bg1"/>
                </a:solidFill>
              </a:rPr>
              <a:t>Un manager qui l’interdit explicitement est </a:t>
            </a:r>
            <a:r>
              <a:rPr lang="fr-FR" sz="1200">
                <a:solidFill>
                  <a:schemeClr val="bg1"/>
                </a:solidFill>
              </a:rPr>
              <a:t>un </a:t>
            </a:r>
            <a:r>
              <a:rPr lang="fr-FR" sz="1200" smtClean="0">
                <a:solidFill>
                  <a:schemeClr val="bg1"/>
                </a:solidFill>
              </a:rPr>
              <a:t>problème</a:t>
            </a:r>
          </a:p>
          <a:p>
            <a:r>
              <a:rPr lang="fr-FR" sz="1200" dirty="0">
                <a:solidFill>
                  <a:schemeClr val="bg1"/>
                </a:solidFill>
              </a:rPr>
              <a:t>Expliquer à un pilote d’avion que sa check </a:t>
            </a:r>
            <a:r>
              <a:rPr lang="fr-FR" sz="1200" dirty="0" err="1">
                <a:solidFill>
                  <a:schemeClr val="bg1"/>
                </a:solidFill>
              </a:rPr>
              <a:t>list</a:t>
            </a:r>
            <a:r>
              <a:rPr lang="fr-FR" sz="1200" dirty="0">
                <a:solidFill>
                  <a:schemeClr val="bg1"/>
                </a:solidFill>
              </a:rPr>
              <a:t> est une perte de temps est une mauvaise </a:t>
            </a:r>
            <a:r>
              <a:rPr lang="fr-FR" sz="1200">
                <a:solidFill>
                  <a:schemeClr val="bg1"/>
                </a:solidFill>
              </a:rPr>
              <a:t>idée</a:t>
            </a:r>
            <a:r>
              <a:rPr lang="fr-FR" sz="1200" smtClean="0">
                <a:solidFill>
                  <a:schemeClr val="bg1"/>
                </a:solidFill>
              </a:rPr>
              <a:t>.</a:t>
            </a:r>
          </a:p>
          <a:p>
            <a:endParaRPr lang="fr-FR" sz="1200" smtClean="0">
              <a:solidFill>
                <a:schemeClr val="bg1"/>
              </a:solidFill>
            </a:endParaRPr>
          </a:p>
          <a:p>
            <a:r>
              <a:rPr lang="fr-FR" sz="1200" dirty="0">
                <a:solidFill>
                  <a:schemeClr val="bg1"/>
                </a:solidFill>
              </a:rPr>
              <a:t>Métaphore de la compta de tonton Bob </a:t>
            </a:r>
            <a:r>
              <a:rPr lang="fr-FR" sz="1200">
                <a:solidFill>
                  <a:schemeClr val="bg1"/>
                </a:solidFill>
              </a:rPr>
              <a:t>Martin </a:t>
            </a:r>
            <a:r>
              <a:rPr lang="fr-FR" sz="1200" smtClean="0">
                <a:solidFill>
                  <a:schemeClr val="bg1"/>
                </a:solidFill>
              </a:rPr>
              <a:t>:</a:t>
            </a:r>
          </a:p>
          <a:p>
            <a:r>
              <a:rPr lang="fr-FR" sz="1200" dirty="0">
                <a:solidFill>
                  <a:schemeClr val="bg1"/>
                </a:solidFill>
              </a:rPr>
              <a:t>On écrit ce qui sort, ce qui rentre, la somme fait </a:t>
            </a:r>
            <a:r>
              <a:rPr lang="fr-FR" sz="1200">
                <a:solidFill>
                  <a:schemeClr val="bg1"/>
                </a:solidFill>
              </a:rPr>
              <a:t>zéro</a:t>
            </a:r>
            <a:r>
              <a:rPr lang="fr-FR" sz="1200" smtClean="0">
                <a:solidFill>
                  <a:schemeClr val="bg1"/>
                </a:solidFill>
              </a:rPr>
              <a:t>.</a:t>
            </a:r>
          </a:p>
          <a:p>
            <a:r>
              <a:rPr lang="fr-FR" sz="1200" dirty="0">
                <a:solidFill>
                  <a:schemeClr val="bg1"/>
                </a:solidFill>
              </a:rPr>
              <a:t>Les comptables font ça car il est presque impossible qu’il fassent 2 erreurs coup sur coup ET qui </a:t>
            </a:r>
            <a:r>
              <a:rPr lang="fr-FR" sz="1200">
                <a:solidFill>
                  <a:schemeClr val="bg1"/>
                </a:solidFill>
              </a:rPr>
              <a:t>s’annulent </a:t>
            </a:r>
            <a:r>
              <a:rPr lang="fr-FR" sz="1200" smtClean="0">
                <a:solidFill>
                  <a:schemeClr val="bg1"/>
                </a:solidFill>
              </a:rPr>
              <a:t>!</a:t>
            </a:r>
          </a:p>
          <a:p>
            <a:r>
              <a:rPr lang="fr-FR" sz="1200" dirty="0">
                <a:solidFill>
                  <a:schemeClr val="bg1"/>
                </a:solidFill>
              </a:rPr>
              <a:t>Nous écrivons chaque facette de fonctionnalité en test, et un code de </a:t>
            </a:r>
            <a:r>
              <a:rPr lang="fr-FR" sz="1200" dirty="0" err="1">
                <a:solidFill>
                  <a:schemeClr val="bg1"/>
                </a:solidFill>
              </a:rPr>
              <a:t>prod</a:t>
            </a:r>
            <a:r>
              <a:rPr lang="fr-FR" sz="1200" dirty="0">
                <a:solidFill>
                  <a:schemeClr val="bg1"/>
                </a:solidFill>
              </a:rPr>
              <a:t> qui répond à toutes ces facette</a:t>
            </a:r>
            <a:r>
              <a:rPr lang="fr-FR" sz="1200">
                <a:solidFill>
                  <a:schemeClr val="bg1"/>
                </a:solidFill>
              </a:rPr>
              <a:t>. </a:t>
            </a:r>
            <a:endParaRPr lang="fr-FR" sz="1200" smtClean="0">
              <a:solidFill>
                <a:schemeClr val="bg1"/>
              </a:solidFill>
            </a:endParaRPr>
          </a:p>
          <a:p>
            <a:r>
              <a:rPr lang="fr-FR" sz="1200" dirty="0">
                <a:solidFill>
                  <a:schemeClr val="bg1"/>
                </a:solidFill>
              </a:rPr>
              <a:t>La probabilité de bug dans ce code ou le test exprime ce que l’on attends est extrêmement </a:t>
            </a:r>
            <a:r>
              <a:rPr lang="fr-FR" sz="1200">
                <a:solidFill>
                  <a:schemeClr val="bg1"/>
                </a:solidFill>
              </a:rPr>
              <a:t>faible</a:t>
            </a:r>
            <a:r>
              <a:rPr lang="fr-FR" sz="1200" smtClean="0">
                <a:solidFill>
                  <a:schemeClr val="bg1"/>
                </a:solidFill>
              </a:rPr>
              <a:t>.</a:t>
            </a:r>
          </a:p>
          <a:p>
            <a:r>
              <a:rPr lang="fr-FR" sz="1200" dirty="0">
                <a:solidFill>
                  <a:schemeClr val="bg1"/>
                </a:solidFill>
              </a:rPr>
              <a:t>Il reste des subtilités, rare mais qui </a:t>
            </a:r>
            <a:r>
              <a:rPr lang="fr-FR" sz="1200">
                <a:solidFill>
                  <a:schemeClr val="bg1"/>
                </a:solidFill>
              </a:rPr>
              <a:t>existent</a:t>
            </a:r>
            <a:r>
              <a:rPr lang="fr-FR" sz="1200" smtClean="0">
                <a:solidFill>
                  <a:schemeClr val="bg1"/>
                </a:solidFill>
              </a:rPr>
              <a:t>,</a:t>
            </a:r>
          </a:p>
          <a:p>
            <a:r>
              <a:rPr lang="fr-FR" sz="1200" dirty="0">
                <a:solidFill>
                  <a:schemeClr val="bg1"/>
                </a:solidFill>
              </a:rPr>
              <a:t>Il reste aussi la mauvaise compréhension du développeur qui sera adressé par le BDD (conception des tests en </a:t>
            </a:r>
            <a:r>
              <a:rPr lang="fr-FR" sz="1200">
                <a:solidFill>
                  <a:schemeClr val="bg1"/>
                </a:solidFill>
              </a:rPr>
              <a:t>équipe</a:t>
            </a:r>
            <a:r>
              <a:rPr lang="fr-FR" sz="1200" smtClean="0">
                <a:solidFill>
                  <a:schemeClr val="bg1"/>
                </a:solidFill>
              </a:rPr>
              <a:t>)</a:t>
            </a:r>
          </a:p>
          <a:p>
            <a:endParaRPr lang="fr-FR" sz="1200" dirty="0">
              <a:solidFill>
                <a:schemeClr val="bg1"/>
              </a:solidFill>
            </a:endParaRPr>
          </a:p>
        </p:txBody>
      </p:sp>
      <p:sp>
        <p:nvSpPr>
          <p:cNvPr id="4" name="Espace réservé du numéro de diapositive 3"/>
          <p:cNvSpPr>
            <a:spLocks noGrp="1"/>
          </p:cNvSpPr>
          <p:nvPr>
            <p:ph type="sldNum" sz="quarter" idx="10"/>
          </p:nvPr>
        </p:nvSpPr>
        <p:spPr/>
        <p:txBody>
          <a:bodyPr/>
          <a:lstStyle/>
          <a:p>
            <a:fld id="{C3EF5842-04F3-4695-8C7E-60D49603CB5D}" type="slidenum">
              <a:rPr lang="fr-FR" smtClean="0"/>
              <a:t>36</a:t>
            </a:fld>
            <a:endParaRPr lang="fr-FR" dirty="0"/>
          </a:p>
        </p:txBody>
      </p:sp>
    </p:spTree>
    <p:extLst>
      <p:ext uri="{BB962C8B-B14F-4D97-AF65-F5344CB8AC3E}">
        <p14:creationId xmlns:p14="http://schemas.microsoft.com/office/powerpoint/2010/main" val="36912144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39700" y="768350"/>
            <a:ext cx="6819900" cy="3836988"/>
          </a:xfrm>
        </p:spPr>
      </p:sp>
      <p:sp>
        <p:nvSpPr>
          <p:cNvPr id="3" name="Espace réservé des commentaires 2"/>
          <p:cNvSpPr>
            <a:spLocks noGrp="1"/>
          </p:cNvSpPr>
          <p:nvPr>
            <p:ph type="body" idx="1"/>
          </p:nvPr>
        </p:nvSpPr>
        <p:spPr/>
        <p:txBody>
          <a:bodyPr/>
          <a:lstStyle/>
          <a:p>
            <a:r>
              <a:rPr lang="fr-FR" dirty="0" smtClean="0"/>
              <a:t>Judicieu</a:t>
            </a:r>
            <a:r>
              <a:rPr lang="fr-FR" baseline="0" dirty="0" smtClean="0"/>
              <a:t>x ?</a:t>
            </a:r>
            <a:endParaRPr lang="fr-FR" dirty="0"/>
          </a:p>
        </p:txBody>
      </p:sp>
      <p:sp>
        <p:nvSpPr>
          <p:cNvPr id="4" name="Espace réservé du numéro de diapositive 3"/>
          <p:cNvSpPr>
            <a:spLocks noGrp="1"/>
          </p:cNvSpPr>
          <p:nvPr>
            <p:ph type="sldNum" sz="quarter" idx="10"/>
          </p:nvPr>
        </p:nvSpPr>
        <p:spPr/>
        <p:txBody>
          <a:bodyPr/>
          <a:lstStyle/>
          <a:p>
            <a:fld id="{C3EF5842-04F3-4695-8C7E-60D49603CB5D}" type="slidenum">
              <a:rPr lang="fr-FR" smtClean="0"/>
              <a:t>37</a:t>
            </a:fld>
            <a:endParaRPr lang="fr-FR" dirty="0"/>
          </a:p>
        </p:txBody>
      </p:sp>
    </p:spTree>
    <p:extLst>
      <p:ext uri="{BB962C8B-B14F-4D97-AF65-F5344CB8AC3E}">
        <p14:creationId xmlns:p14="http://schemas.microsoft.com/office/powerpoint/2010/main" val="2318815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39700" y="768350"/>
            <a:ext cx="6819900" cy="3836988"/>
          </a:xfrm>
        </p:spPr>
      </p:sp>
      <p:sp>
        <p:nvSpPr>
          <p:cNvPr id="3" name="Espace réservé des commentaires 2"/>
          <p:cNvSpPr>
            <a:spLocks noGrp="1"/>
          </p:cNvSpPr>
          <p:nvPr>
            <p:ph type="body" idx="1"/>
          </p:nvPr>
        </p:nvSpPr>
        <p:spPr/>
        <p:txBody>
          <a:bodyPr/>
          <a:lstStyle/>
          <a:p>
            <a:r>
              <a:rPr lang="fr-FR" sz="1200" dirty="0" smtClean="0"/>
              <a:t>Un ensemble de test doit être exécutable </a:t>
            </a:r>
            <a:r>
              <a:rPr lang="fr-FR" sz="1200" b="1" dirty="0" smtClean="0"/>
              <a:t>rapidement</a:t>
            </a:r>
            <a:r>
              <a:rPr lang="fr-FR" sz="1200" dirty="0" smtClean="0"/>
              <a:t> (en quelques secondes!) pour ne pas freiner les développeurs dans le lancement d’une suite de tests complète, il faut pouvoir lancer les tests complets </a:t>
            </a:r>
            <a:r>
              <a:rPr lang="fr-FR" sz="1200" b="1" dirty="0" smtClean="0"/>
              <a:t>rapidement et souvent !</a:t>
            </a:r>
          </a:p>
          <a:p>
            <a:endParaRPr lang="fr-FR" sz="1200" dirty="0" smtClean="0"/>
          </a:p>
          <a:p>
            <a:r>
              <a:rPr lang="fr-FR" sz="1200" dirty="0" smtClean="0"/>
              <a:t>Quand le code de production s’appuie sur des ressources externes (</a:t>
            </a:r>
            <a:r>
              <a:rPr lang="fr-FR" sz="1200" dirty="0" err="1" smtClean="0"/>
              <a:t>bdd</a:t>
            </a:r>
            <a:r>
              <a:rPr lang="fr-FR" sz="1200" dirty="0" smtClean="0"/>
              <a:t>, web services…) il est d’autant plus important de le rendre modulaire et testable </a:t>
            </a:r>
            <a:r>
              <a:rPr lang="fr-FR" sz="1200" b="1" dirty="0" smtClean="0"/>
              <a:t>unitairement</a:t>
            </a:r>
            <a:r>
              <a:rPr lang="fr-FR" sz="1200" dirty="0" smtClean="0"/>
              <a:t>, en permettant de </a:t>
            </a:r>
            <a:r>
              <a:rPr lang="fr-FR" sz="1200" i="1" dirty="0" err="1" smtClean="0"/>
              <a:t>mocker</a:t>
            </a:r>
            <a:r>
              <a:rPr lang="fr-FR" sz="1200" dirty="0" smtClean="0"/>
              <a:t> les dépendances</a:t>
            </a:r>
            <a:endParaRPr lang="fr-FR" sz="1100" dirty="0" smtClean="0"/>
          </a:p>
          <a:p>
            <a:endParaRPr lang="fr-FR" sz="1200" dirty="0" smtClean="0">
              <a:solidFill>
                <a:schemeClr val="bg1"/>
              </a:solidFill>
            </a:endParaRPr>
          </a:p>
          <a:p>
            <a:endParaRPr lang="fr-FR" sz="1200" dirty="0" smtClean="0">
              <a:solidFill>
                <a:schemeClr val="bg1"/>
              </a:solidFill>
            </a:endParaRPr>
          </a:p>
          <a:p>
            <a:r>
              <a:rPr lang="fr-FR" sz="1200" dirty="0" err="1" smtClean="0">
                <a:solidFill>
                  <a:schemeClr val="bg1"/>
                </a:solidFill>
              </a:rPr>
              <a:t>Fast</a:t>
            </a:r>
            <a:endParaRPr lang="fr-FR" sz="1200" dirty="0" smtClean="0">
              <a:solidFill>
                <a:schemeClr val="bg1"/>
              </a:solidFill>
            </a:endParaRPr>
          </a:p>
          <a:p>
            <a:r>
              <a:rPr lang="fr-FR" sz="1200" dirty="0" smtClean="0">
                <a:solidFill>
                  <a:schemeClr val="bg1"/>
                </a:solidFill>
              </a:rPr>
              <a:t>Independent</a:t>
            </a:r>
          </a:p>
          <a:p>
            <a:r>
              <a:rPr lang="fr-FR" sz="1200" dirty="0" err="1" smtClean="0">
                <a:solidFill>
                  <a:schemeClr val="bg1"/>
                </a:solidFill>
              </a:rPr>
              <a:t>Repeatable</a:t>
            </a:r>
            <a:endParaRPr lang="fr-FR" sz="1200" dirty="0" smtClean="0">
              <a:solidFill>
                <a:schemeClr val="bg1"/>
              </a:solidFill>
            </a:endParaRPr>
          </a:p>
          <a:p>
            <a:r>
              <a:rPr lang="fr-FR" sz="1200" dirty="0" smtClean="0">
                <a:solidFill>
                  <a:schemeClr val="bg1"/>
                </a:solidFill>
              </a:rPr>
              <a:t>Small , Self-</a:t>
            </a:r>
            <a:r>
              <a:rPr lang="fr-FR" sz="1200" dirty="0" err="1" smtClean="0">
                <a:solidFill>
                  <a:schemeClr val="bg1"/>
                </a:solidFill>
              </a:rPr>
              <a:t>checking</a:t>
            </a:r>
            <a:endParaRPr lang="fr-FR" sz="1200" dirty="0" smtClean="0">
              <a:solidFill>
                <a:schemeClr val="bg1"/>
              </a:solidFill>
            </a:endParaRPr>
          </a:p>
          <a:p>
            <a:r>
              <a:rPr lang="fr-FR" sz="1200" dirty="0" err="1" smtClean="0">
                <a:solidFill>
                  <a:schemeClr val="bg1"/>
                </a:solidFill>
              </a:rPr>
              <a:t>Timely</a:t>
            </a:r>
            <a:r>
              <a:rPr lang="fr-FR" sz="1200" dirty="0" smtClean="0">
                <a:solidFill>
                  <a:schemeClr val="bg1"/>
                </a:solidFill>
              </a:rPr>
              <a:t> (</a:t>
            </a:r>
            <a:r>
              <a:rPr lang="fr-FR" sz="1200" dirty="0" err="1" smtClean="0">
                <a:solidFill>
                  <a:schemeClr val="bg1"/>
                </a:solidFill>
              </a:rPr>
              <a:t>before</a:t>
            </a:r>
            <a:r>
              <a:rPr lang="fr-FR" sz="1200" dirty="0" smtClean="0">
                <a:solidFill>
                  <a:schemeClr val="bg1"/>
                </a:solidFill>
              </a:rPr>
              <a:t> production code)</a:t>
            </a:r>
          </a:p>
          <a:p>
            <a:endParaRPr lang="fr-FR" dirty="0" smtClean="0"/>
          </a:p>
          <a:p>
            <a:endParaRPr lang="fr-FR" dirty="0" smtClean="0"/>
          </a:p>
          <a:p>
            <a:r>
              <a:rPr lang="fr-FR" dirty="0" smtClean="0"/>
              <a:t>https://github.com/ghsukumar/SFDC_Best_Practices/wiki/F.I.R.S.T-Principles-of-Unit-Testing</a:t>
            </a:r>
            <a:endParaRPr lang="fr-FR" dirty="0"/>
          </a:p>
        </p:txBody>
      </p:sp>
      <p:sp>
        <p:nvSpPr>
          <p:cNvPr id="4" name="Espace réservé du numéro de diapositive 3"/>
          <p:cNvSpPr>
            <a:spLocks noGrp="1"/>
          </p:cNvSpPr>
          <p:nvPr>
            <p:ph type="sldNum" sz="quarter" idx="10"/>
          </p:nvPr>
        </p:nvSpPr>
        <p:spPr/>
        <p:txBody>
          <a:bodyPr/>
          <a:lstStyle/>
          <a:p>
            <a:fld id="{C3EF5842-04F3-4695-8C7E-60D49603CB5D}" type="slidenum">
              <a:rPr lang="fr-FR" smtClean="0"/>
              <a:t>38</a:t>
            </a:fld>
            <a:endParaRPr lang="fr-FR" dirty="0"/>
          </a:p>
        </p:txBody>
      </p:sp>
    </p:spTree>
    <p:extLst>
      <p:ext uri="{BB962C8B-B14F-4D97-AF65-F5344CB8AC3E}">
        <p14:creationId xmlns:p14="http://schemas.microsoft.com/office/powerpoint/2010/main" val="39085952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39700" y="768350"/>
            <a:ext cx="6819900" cy="3836988"/>
          </a:xfrm>
        </p:spPr>
      </p:sp>
      <p:sp>
        <p:nvSpPr>
          <p:cNvPr id="3" name="Espace réservé des commentaires 2"/>
          <p:cNvSpPr>
            <a:spLocks noGrp="1"/>
          </p:cNvSpPr>
          <p:nvPr>
            <p:ph type="body" idx="1"/>
          </p:nvPr>
        </p:nvSpPr>
        <p:spPr/>
        <p:txBody>
          <a:bodyPr/>
          <a:lstStyle/>
          <a:p>
            <a:r>
              <a:rPr lang="fr-FR" dirty="0" smtClean="0"/>
              <a:t>C’est quoi un test ? </a:t>
            </a:r>
          </a:p>
          <a:p>
            <a:r>
              <a:rPr lang="fr-FR" dirty="0" smtClean="0"/>
              <a:t>Ca sert à quoi ?</a:t>
            </a:r>
          </a:p>
          <a:p>
            <a:r>
              <a:rPr lang="fr-FR" dirty="0" smtClean="0"/>
              <a:t>C’est vraiment important ? Ca prend du temps</a:t>
            </a:r>
          </a:p>
          <a:p>
            <a:endParaRPr lang="fr-FR" dirty="0" smtClean="0"/>
          </a:p>
          <a:p>
            <a:endParaRPr lang="fr-FR" dirty="0"/>
          </a:p>
        </p:txBody>
      </p:sp>
      <p:sp>
        <p:nvSpPr>
          <p:cNvPr id="4" name="Espace réservé du numéro de diapositive 3"/>
          <p:cNvSpPr>
            <a:spLocks noGrp="1"/>
          </p:cNvSpPr>
          <p:nvPr>
            <p:ph type="sldNum" sz="quarter" idx="10"/>
          </p:nvPr>
        </p:nvSpPr>
        <p:spPr/>
        <p:txBody>
          <a:bodyPr/>
          <a:lstStyle/>
          <a:p>
            <a:fld id="{C3EF5842-04F3-4695-8C7E-60D49603CB5D}" type="slidenum">
              <a:rPr lang="fr-FR" smtClean="0"/>
              <a:t>6</a:t>
            </a:fld>
            <a:endParaRPr lang="fr-FR" dirty="0"/>
          </a:p>
        </p:txBody>
      </p:sp>
    </p:spTree>
    <p:extLst>
      <p:ext uri="{BB962C8B-B14F-4D97-AF65-F5344CB8AC3E}">
        <p14:creationId xmlns:p14="http://schemas.microsoft.com/office/powerpoint/2010/main" val="17924211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39700" y="768350"/>
            <a:ext cx="6819900" cy="3836988"/>
          </a:xfrm>
        </p:spPr>
      </p:sp>
      <p:sp>
        <p:nvSpPr>
          <p:cNvPr id="3" name="Espace réservé des commentaires 2"/>
          <p:cNvSpPr>
            <a:spLocks noGrp="1"/>
          </p:cNvSpPr>
          <p:nvPr>
            <p:ph type="body" idx="1"/>
          </p:nvPr>
        </p:nvSpPr>
        <p:spPr/>
        <p:txBody>
          <a:bodyPr/>
          <a:lstStyle/>
          <a:p>
            <a:r>
              <a:rPr lang="fr-FR" sz="1200" smtClean="0">
                <a:solidFill>
                  <a:schemeClr val="bg1"/>
                </a:solidFill>
              </a:rPr>
              <a:t>Fast</a:t>
            </a:r>
          </a:p>
          <a:p>
            <a:r>
              <a:rPr lang="fr-FR" sz="1200" smtClean="0">
                <a:solidFill>
                  <a:schemeClr val="bg1"/>
                </a:solidFill>
              </a:rPr>
              <a:t>Independent</a:t>
            </a:r>
          </a:p>
          <a:p>
            <a:r>
              <a:rPr lang="fr-FR" sz="1200" smtClean="0">
                <a:solidFill>
                  <a:schemeClr val="bg1"/>
                </a:solidFill>
              </a:rPr>
              <a:t>Repeatable</a:t>
            </a:r>
          </a:p>
          <a:p>
            <a:r>
              <a:rPr lang="fr-FR" sz="1200" dirty="0" smtClean="0">
                <a:solidFill>
                  <a:schemeClr val="bg1"/>
                </a:solidFill>
              </a:rPr>
              <a:t>Small </a:t>
            </a:r>
            <a:r>
              <a:rPr lang="fr-FR" sz="1200" smtClean="0">
                <a:solidFill>
                  <a:schemeClr val="bg1"/>
                </a:solidFill>
              </a:rPr>
              <a:t>, Self-checking</a:t>
            </a:r>
          </a:p>
          <a:p>
            <a:r>
              <a:rPr lang="fr-FR" sz="1200" dirty="0" err="1" smtClean="0">
                <a:solidFill>
                  <a:schemeClr val="bg1"/>
                </a:solidFill>
              </a:rPr>
              <a:t>Timely</a:t>
            </a:r>
            <a:r>
              <a:rPr lang="fr-FR" sz="1200" dirty="0" smtClean="0">
                <a:solidFill>
                  <a:schemeClr val="bg1"/>
                </a:solidFill>
              </a:rPr>
              <a:t> (</a:t>
            </a:r>
            <a:r>
              <a:rPr lang="fr-FR" sz="1200" dirty="0" err="1" smtClean="0">
                <a:solidFill>
                  <a:schemeClr val="bg1"/>
                </a:solidFill>
              </a:rPr>
              <a:t>before</a:t>
            </a:r>
            <a:r>
              <a:rPr lang="fr-FR" sz="1200" dirty="0" smtClean="0">
                <a:solidFill>
                  <a:schemeClr val="bg1"/>
                </a:solidFill>
              </a:rPr>
              <a:t> production </a:t>
            </a:r>
            <a:r>
              <a:rPr lang="fr-FR" sz="1200" smtClean="0">
                <a:solidFill>
                  <a:schemeClr val="bg1"/>
                </a:solidFill>
              </a:rPr>
              <a:t>code)</a:t>
            </a:r>
          </a:p>
          <a:p>
            <a:endParaRPr lang="fr-FR" smtClean="0"/>
          </a:p>
          <a:p>
            <a:endParaRPr lang="fr-FR" smtClean="0"/>
          </a:p>
          <a:p>
            <a:r>
              <a:rPr lang="fr-FR" smtClean="0"/>
              <a:t>https://github.com/ghsukumar/SFDC_Best_Practices/wiki/F.I.R.S.T-Principles-of-Unit-Testing</a:t>
            </a:r>
            <a:endParaRPr lang="fr-FR" dirty="0"/>
          </a:p>
        </p:txBody>
      </p:sp>
      <p:sp>
        <p:nvSpPr>
          <p:cNvPr id="4" name="Espace réservé du numéro de diapositive 3"/>
          <p:cNvSpPr>
            <a:spLocks noGrp="1"/>
          </p:cNvSpPr>
          <p:nvPr>
            <p:ph type="sldNum" sz="quarter" idx="10"/>
          </p:nvPr>
        </p:nvSpPr>
        <p:spPr/>
        <p:txBody>
          <a:bodyPr/>
          <a:lstStyle/>
          <a:p>
            <a:fld id="{C3EF5842-04F3-4695-8C7E-60D49603CB5D}" type="slidenum">
              <a:rPr lang="fr-FR" smtClean="0"/>
              <a:t>39</a:t>
            </a:fld>
            <a:endParaRPr lang="fr-FR" dirty="0"/>
          </a:p>
        </p:txBody>
      </p:sp>
    </p:spTree>
    <p:extLst>
      <p:ext uri="{BB962C8B-B14F-4D97-AF65-F5344CB8AC3E}">
        <p14:creationId xmlns:p14="http://schemas.microsoft.com/office/powerpoint/2010/main" val="39085952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39700" y="768350"/>
            <a:ext cx="6819900" cy="3836988"/>
          </a:xfrm>
        </p:spPr>
      </p:sp>
      <p:sp>
        <p:nvSpPr>
          <p:cNvPr id="3" name="Espace réservé des commentaires 2"/>
          <p:cNvSpPr>
            <a:spLocks noGrp="1"/>
          </p:cNvSpPr>
          <p:nvPr>
            <p:ph type="body" idx="1"/>
          </p:nvPr>
        </p:nvSpPr>
        <p:spPr/>
        <p:txBody>
          <a:bodyPr/>
          <a:lstStyle/>
          <a:p>
            <a:r>
              <a:rPr lang="fr-FR" dirty="0" err="1" smtClean="0"/>
              <a:t>Naming</a:t>
            </a:r>
            <a:r>
              <a:rPr lang="fr-FR" dirty="0" smtClean="0"/>
              <a:t> standards</a:t>
            </a:r>
            <a:r>
              <a:rPr lang="fr-FR" baseline="0" dirty="0" smtClean="0"/>
              <a:t> for Unit Tests</a:t>
            </a:r>
          </a:p>
          <a:p>
            <a:r>
              <a:rPr lang="fr-FR" dirty="0" smtClean="0"/>
              <a:t>http://osherove.com/blog/2005/4/3/naming-standards-for-unit-tests.html</a:t>
            </a:r>
          </a:p>
          <a:p>
            <a:endParaRPr lang="fr-FR" dirty="0"/>
          </a:p>
        </p:txBody>
      </p:sp>
      <p:sp>
        <p:nvSpPr>
          <p:cNvPr id="4" name="Espace réservé du numéro de diapositive 3"/>
          <p:cNvSpPr>
            <a:spLocks noGrp="1"/>
          </p:cNvSpPr>
          <p:nvPr>
            <p:ph type="sldNum" sz="quarter" idx="10"/>
          </p:nvPr>
        </p:nvSpPr>
        <p:spPr/>
        <p:txBody>
          <a:bodyPr/>
          <a:lstStyle/>
          <a:p>
            <a:fld id="{C3EF5842-04F3-4695-8C7E-60D49603CB5D}" type="slidenum">
              <a:rPr lang="fr-FR" smtClean="0"/>
              <a:t>53</a:t>
            </a:fld>
            <a:endParaRPr lang="fr-FR" dirty="0"/>
          </a:p>
        </p:txBody>
      </p:sp>
    </p:spTree>
    <p:extLst>
      <p:ext uri="{BB962C8B-B14F-4D97-AF65-F5344CB8AC3E}">
        <p14:creationId xmlns:p14="http://schemas.microsoft.com/office/powerpoint/2010/main" val="14860458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39700" y="768350"/>
            <a:ext cx="6819900" cy="3836988"/>
          </a:xfrm>
        </p:spPr>
      </p:sp>
      <p:sp>
        <p:nvSpPr>
          <p:cNvPr id="3" name="Espace réservé des commentaires 2"/>
          <p:cNvSpPr>
            <a:spLocks noGrp="1"/>
          </p:cNvSpPr>
          <p:nvPr>
            <p:ph type="body" idx="1"/>
          </p:nvPr>
        </p:nvSpPr>
        <p:spPr/>
        <p:txBody>
          <a:bodyPr/>
          <a:lstStyle/>
          <a:p>
            <a:r>
              <a:rPr lang="fr-FR" dirty="0" smtClean="0"/>
              <a:t>assertion</a:t>
            </a:r>
          </a:p>
          <a:p>
            <a:r>
              <a:rPr lang="fr-FR" dirty="0" smtClean="0"/>
              <a:t>nom féminin</a:t>
            </a:r>
          </a:p>
          <a:p>
            <a:r>
              <a:rPr lang="fr-FR" dirty="0" smtClean="0"/>
              <a:t>Proposition que l'on avance et que l'on soutient comme vraie.</a:t>
            </a:r>
          </a:p>
          <a:p>
            <a:r>
              <a:rPr lang="fr-FR" dirty="0" smtClean="0"/>
              <a:t>synonymes :	affirmation</a:t>
            </a:r>
          </a:p>
          <a:p>
            <a:r>
              <a:rPr lang="fr-FR" dirty="0" smtClean="0"/>
              <a:t>Linguistique</a:t>
            </a:r>
          </a:p>
          <a:p>
            <a:r>
              <a:rPr lang="fr-FR" dirty="0" smtClean="0"/>
              <a:t>Phrase affirmative ou négative, censée dire le vrai.</a:t>
            </a:r>
            <a:endParaRPr lang="fr-FR" dirty="0"/>
          </a:p>
        </p:txBody>
      </p:sp>
      <p:sp>
        <p:nvSpPr>
          <p:cNvPr id="4" name="Espace réservé du numéro de diapositive 3"/>
          <p:cNvSpPr>
            <a:spLocks noGrp="1"/>
          </p:cNvSpPr>
          <p:nvPr>
            <p:ph type="sldNum" sz="quarter" idx="10"/>
          </p:nvPr>
        </p:nvSpPr>
        <p:spPr/>
        <p:txBody>
          <a:bodyPr/>
          <a:lstStyle/>
          <a:p>
            <a:fld id="{C3EF5842-04F3-4695-8C7E-60D49603CB5D}" type="slidenum">
              <a:rPr lang="fr-FR" smtClean="0"/>
              <a:t>54</a:t>
            </a:fld>
            <a:endParaRPr lang="fr-FR" dirty="0"/>
          </a:p>
        </p:txBody>
      </p:sp>
    </p:spTree>
    <p:extLst>
      <p:ext uri="{BB962C8B-B14F-4D97-AF65-F5344CB8AC3E}">
        <p14:creationId xmlns:p14="http://schemas.microsoft.com/office/powerpoint/2010/main" val="14860458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39700" y="768350"/>
            <a:ext cx="6819900" cy="3836988"/>
          </a:xfrm>
        </p:spPr>
      </p:sp>
      <p:sp>
        <p:nvSpPr>
          <p:cNvPr id="3" name="Espace réservé des commentaires 2"/>
          <p:cNvSpPr>
            <a:spLocks noGrp="1"/>
          </p:cNvSpPr>
          <p:nvPr>
            <p:ph type="body" idx="1"/>
          </p:nvPr>
        </p:nvSpPr>
        <p:spPr/>
        <p:txBody>
          <a:bodyPr/>
          <a:lstStyle/>
          <a:p>
            <a:r>
              <a:rPr lang="fr-FR" dirty="0" err="1" smtClean="0"/>
              <a:t>Naming</a:t>
            </a:r>
            <a:r>
              <a:rPr lang="fr-FR" dirty="0" smtClean="0"/>
              <a:t> standards</a:t>
            </a:r>
            <a:r>
              <a:rPr lang="fr-FR" baseline="0" dirty="0" smtClean="0"/>
              <a:t> for Unit Tests</a:t>
            </a:r>
          </a:p>
          <a:p>
            <a:r>
              <a:rPr lang="fr-FR" dirty="0" smtClean="0"/>
              <a:t>http://osherove.com/blog/2005/4/3/naming-standards-for-unit-tests.html</a:t>
            </a:r>
          </a:p>
          <a:p>
            <a:endParaRPr lang="fr-FR" dirty="0"/>
          </a:p>
        </p:txBody>
      </p:sp>
      <p:sp>
        <p:nvSpPr>
          <p:cNvPr id="4" name="Espace réservé du numéro de diapositive 3"/>
          <p:cNvSpPr>
            <a:spLocks noGrp="1"/>
          </p:cNvSpPr>
          <p:nvPr>
            <p:ph type="sldNum" sz="quarter" idx="10"/>
          </p:nvPr>
        </p:nvSpPr>
        <p:spPr/>
        <p:txBody>
          <a:bodyPr/>
          <a:lstStyle/>
          <a:p>
            <a:fld id="{C3EF5842-04F3-4695-8C7E-60D49603CB5D}" type="slidenum">
              <a:rPr lang="fr-FR" smtClean="0"/>
              <a:t>55</a:t>
            </a:fld>
            <a:endParaRPr lang="fr-FR" dirty="0"/>
          </a:p>
        </p:txBody>
      </p:sp>
    </p:spTree>
    <p:extLst>
      <p:ext uri="{BB962C8B-B14F-4D97-AF65-F5344CB8AC3E}">
        <p14:creationId xmlns:p14="http://schemas.microsoft.com/office/powerpoint/2010/main" val="148604582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39700" y="768350"/>
            <a:ext cx="6819900" cy="3836988"/>
          </a:xfrm>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C3EF5842-04F3-4695-8C7E-60D49603CB5D}" type="slidenum">
              <a:rPr lang="fr-FR" smtClean="0"/>
              <a:t>56</a:t>
            </a:fld>
            <a:endParaRPr lang="fr-FR" dirty="0"/>
          </a:p>
        </p:txBody>
      </p:sp>
    </p:spTree>
    <p:extLst>
      <p:ext uri="{BB962C8B-B14F-4D97-AF65-F5344CB8AC3E}">
        <p14:creationId xmlns:p14="http://schemas.microsoft.com/office/powerpoint/2010/main" val="148604582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39700" y="768350"/>
            <a:ext cx="6819900" cy="3836988"/>
          </a:xfrm>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C3EF5842-04F3-4695-8C7E-60D49603CB5D}" type="slidenum">
              <a:rPr lang="fr-FR" smtClean="0"/>
              <a:t>57</a:t>
            </a:fld>
            <a:endParaRPr lang="fr-FR" dirty="0"/>
          </a:p>
        </p:txBody>
      </p:sp>
    </p:spTree>
    <p:extLst>
      <p:ext uri="{BB962C8B-B14F-4D97-AF65-F5344CB8AC3E}">
        <p14:creationId xmlns:p14="http://schemas.microsoft.com/office/powerpoint/2010/main" val="148604582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39700" y="768350"/>
            <a:ext cx="6819900" cy="3836988"/>
          </a:xfrm>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C3EF5842-04F3-4695-8C7E-60D49603CB5D}" type="slidenum">
              <a:rPr lang="fr-FR" smtClean="0"/>
              <a:t>58</a:t>
            </a:fld>
            <a:endParaRPr lang="fr-FR" dirty="0"/>
          </a:p>
        </p:txBody>
      </p:sp>
    </p:spTree>
    <p:extLst>
      <p:ext uri="{BB962C8B-B14F-4D97-AF65-F5344CB8AC3E}">
        <p14:creationId xmlns:p14="http://schemas.microsoft.com/office/powerpoint/2010/main" val="148604582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39700" y="768350"/>
            <a:ext cx="6819900" cy="3836988"/>
          </a:xfrm>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C3EF5842-04F3-4695-8C7E-60D49603CB5D}" type="slidenum">
              <a:rPr lang="fr-FR" smtClean="0"/>
              <a:t>59</a:t>
            </a:fld>
            <a:endParaRPr lang="fr-FR" dirty="0"/>
          </a:p>
        </p:txBody>
      </p:sp>
    </p:spTree>
    <p:extLst>
      <p:ext uri="{BB962C8B-B14F-4D97-AF65-F5344CB8AC3E}">
        <p14:creationId xmlns:p14="http://schemas.microsoft.com/office/powerpoint/2010/main" val="148604582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39700" y="768350"/>
            <a:ext cx="6819900" cy="3836988"/>
          </a:xfrm>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C3EF5842-04F3-4695-8C7E-60D49603CB5D}" type="slidenum">
              <a:rPr lang="fr-FR" smtClean="0"/>
              <a:t>60</a:t>
            </a:fld>
            <a:endParaRPr lang="fr-FR" dirty="0"/>
          </a:p>
        </p:txBody>
      </p:sp>
    </p:spTree>
    <p:extLst>
      <p:ext uri="{BB962C8B-B14F-4D97-AF65-F5344CB8AC3E}">
        <p14:creationId xmlns:p14="http://schemas.microsoft.com/office/powerpoint/2010/main" val="148604582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39700" y="768350"/>
            <a:ext cx="6819900" cy="3836988"/>
          </a:xfrm>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C3EF5842-04F3-4695-8C7E-60D49603CB5D}" type="slidenum">
              <a:rPr lang="fr-FR" smtClean="0"/>
              <a:t>61</a:t>
            </a:fld>
            <a:endParaRPr lang="fr-FR" dirty="0"/>
          </a:p>
        </p:txBody>
      </p:sp>
    </p:spTree>
    <p:extLst>
      <p:ext uri="{BB962C8B-B14F-4D97-AF65-F5344CB8AC3E}">
        <p14:creationId xmlns:p14="http://schemas.microsoft.com/office/powerpoint/2010/main" val="14860458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39700" y="768350"/>
            <a:ext cx="6819900" cy="3836988"/>
          </a:xfrm>
        </p:spPr>
      </p:sp>
      <p:sp>
        <p:nvSpPr>
          <p:cNvPr id="3" name="Espace réservé des commentaires 2"/>
          <p:cNvSpPr>
            <a:spLocks noGrp="1"/>
          </p:cNvSpPr>
          <p:nvPr>
            <p:ph type="body" idx="1"/>
          </p:nvPr>
        </p:nvSpPr>
        <p:spPr/>
        <p:txBody>
          <a:bodyPr/>
          <a:lstStyle/>
          <a:p>
            <a:pPr algn="ctr"/>
            <a:r>
              <a:rPr lang="fr-FR" sz="1200" dirty="0" smtClean="0"/>
              <a:t>C'est du code qui ne part pas en </a:t>
            </a:r>
            <a:r>
              <a:rPr lang="fr-FR" sz="1200" dirty="0" err="1" smtClean="0"/>
              <a:t>prod</a:t>
            </a:r>
            <a:r>
              <a:rPr lang="fr-FR" sz="1200" dirty="0" smtClean="0"/>
              <a:t>, ou l'on peut expérimenter de nouveaux patterns / outils sans impacter la </a:t>
            </a:r>
            <a:r>
              <a:rPr lang="fr-FR" sz="1200" dirty="0" err="1" smtClean="0"/>
              <a:t>prod</a:t>
            </a:r>
            <a:r>
              <a:rPr lang="fr-FR" sz="1200" dirty="0" smtClean="0"/>
              <a:t>  </a:t>
            </a:r>
            <a:endParaRPr lang="fr-FR" sz="1200" dirty="0" smtClean="0">
              <a:solidFill>
                <a:schemeClr val="tx1"/>
              </a:solidFill>
            </a:endParaRPr>
          </a:p>
        </p:txBody>
      </p:sp>
      <p:sp>
        <p:nvSpPr>
          <p:cNvPr id="4" name="Espace réservé du numéro de diapositive 3"/>
          <p:cNvSpPr>
            <a:spLocks noGrp="1"/>
          </p:cNvSpPr>
          <p:nvPr>
            <p:ph type="sldNum" sz="quarter" idx="10"/>
          </p:nvPr>
        </p:nvSpPr>
        <p:spPr/>
        <p:txBody>
          <a:bodyPr/>
          <a:lstStyle/>
          <a:p>
            <a:fld id="{C3EF5842-04F3-4695-8C7E-60D49603CB5D}" type="slidenum">
              <a:rPr lang="fr-FR" smtClean="0"/>
              <a:t>7</a:t>
            </a:fld>
            <a:endParaRPr lang="fr-FR" dirty="0"/>
          </a:p>
        </p:txBody>
      </p:sp>
    </p:spTree>
    <p:extLst>
      <p:ext uri="{BB962C8B-B14F-4D97-AF65-F5344CB8AC3E}">
        <p14:creationId xmlns:p14="http://schemas.microsoft.com/office/powerpoint/2010/main" val="17924211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39700" y="768350"/>
            <a:ext cx="6819900" cy="3836988"/>
          </a:xfrm>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C3EF5842-04F3-4695-8C7E-60D49603CB5D}" type="slidenum">
              <a:rPr lang="fr-FR" smtClean="0"/>
              <a:t>62</a:t>
            </a:fld>
            <a:endParaRPr lang="fr-FR" dirty="0"/>
          </a:p>
        </p:txBody>
      </p:sp>
    </p:spTree>
    <p:extLst>
      <p:ext uri="{BB962C8B-B14F-4D97-AF65-F5344CB8AC3E}">
        <p14:creationId xmlns:p14="http://schemas.microsoft.com/office/powerpoint/2010/main" val="148604582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39700" y="768350"/>
            <a:ext cx="6819900" cy="3836988"/>
          </a:xfrm>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C3EF5842-04F3-4695-8C7E-60D49603CB5D}" type="slidenum">
              <a:rPr lang="fr-FR" smtClean="0"/>
              <a:t>63</a:t>
            </a:fld>
            <a:endParaRPr lang="fr-FR" dirty="0"/>
          </a:p>
        </p:txBody>
      </p:sp>
    </p:spTree>
    <p:extLst>
      <p:ext uri="{BB962C8B-B14F-4D97-AF65-F5344CB8AC3E}">
        <p14:creationId xmlns:p14="http://schemas.microsoft.com/office/powerpoint/2010/main" val="193013912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39700" y="768350"/>
            <a:ext cx="6819900" cy="3836988"/>
          </a:xfrm>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C3EF5842-04F3-4695-8C7E-60D49603CB5D}" type="slidenum">
              <a:rPr lang="fr-FR" smtClean="0"/>
              <a:t>64</a:t>
            </a:fld>
            <a:endParaRPr lang="fr-FR" dirty="0"/>
          </a:p>
        </p:txBody>
      </p:sp>
    </p:spTree>
    <p:extLst>
      <p:ext uri="{BB962C8B-B14F-4D97-AF65-F5344CB8AC3E}">
        <p14:creationId xmlns:p14="http://schemas.microsoft.com/office/powerpoint/2010/main" val="193013912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39700" y="768350"/>
            <a:ext cx="6819900" cy="3836988"/>
          </a:xfrm>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C3EF5842-04F3-4695-8C7E-60D49603CB5D}" type="slidenum">
              <a:rPr lang="fr-FR" smtClean="0"/>
              <a:t>65</a:t>
            </a:fld>
            <a:endParaRPr lang="fr-FR" dirty="0"/>
          </a:p>
        </p:txBody>
      </p:sp>
    </p:spTree>
    <p:extLst>
      <p:ext uri="{BB962C8B-B14F-4D97-AF65-F5344CB8AC3E}">
        <p14:creationId xmlns:p14="http://schemas.microsoft.com/office/powerpoint/2010/main" val="148604582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39700" y="768350"/>
            <a:ext cx="6819900" cy="3836988"/>
          </a:xfrm>
        </p:spPr>
      </p:sp>
      <p:sp>
        <p:nvSpPr>
          <p:cNvPr id="3" name="Espace réservé des commentaires 2"/>
          <p:cNvSpPr>
            <a:spLocks noGrp="1"/>
          </p:cNvSpPr>
          <p:nvPr>
            <p:ph type="body" idx="1"/>
          </p:nvPr>
        </p:nvSpPr>
        <p:spPr/>
        <p:txBody>
          <a:bodyPr/>
          <a:lstStyle/>
          <a:p>
            <a:r>
              <a:rPr lang="fr-FR" dirty="0" smtClean="0"/>
              <a:t>Environ 2h30 pour </a:t>
            </a:r>
            <a:r>
              <a:rPr lang="fr-FR" dirty="0" err="1" smtClean="0"/>
              <a:t>ariver</a:t>
            </a:r>
            <a:r>
              <a:rPr lang="fr-FR" smtClean="0"/>
              <a:t> la</a:t>
            </a:r>
            <a:endParaRPr lang="fr-FR" dirty="0"/>
          </a:p>
        </p:txBody>
      </p:sp>
      <p:sp>
        <p:nvSpPr>
          <p:cNvPr id="4" name="Espace réservé du numéro de diapositive 3"/>
          <p:cNvSpPr>
            <a:spLocks noGrp="1"/>
          </p:cNvSpPr>
          <p:nvPr>
            <p:ph type="sldNum" sz="quarter" idx="10"/>
          </p:nvPr>
        </p:nvSpPr>
        <p:spPr/>
        <p:txBody>
          <a:bodyPr/>
          <a:lstStyle/>
          <a:p>
            <a:fld id="{C3EF5842-04F3-4695-8C7E-60D49603CB5D}" type="slidenum">
              <a:rPr lang="fr-FR" smtClean="0"/>
              <a:t>66</a:t>
            </a:fld>
            <a:endParaRPr lang="fr-FR" dirty="0"/>
          </a:p>
        </p:txBody>
      </p:sp>
    </p:spTree>
    <p:extLst>
      <p:ext uri="{BB962C8B-B14F-4D97-AF65-F5344CB8AC3E}">
        <p14:creationId xmlns:p14="http://schemas.microsoft.com/office/powerpoint/2010/main" val="148604582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39700" y="768350"/>
            <a:ext cx="6819900" cy="3836988"/>
          </a:xfrm>
        </p:spPr>
      </p:sp>
      <p:sp>
        <p:nvSpPr>
          <p:cNvPr id="3" name="Espace réservé des commentaires 2"/>
          <p:cNvSpPr>
            <a:spLocks noGrp="1"/>
          </p:cNvSpPr>
          <p:nvPr>
            <p:ph type="body" idx="1"/>
          </p:nvPr>
        </p:nvSpPr>
        <p:spPr/>
        <p:txBody>
          <a:bodyPr/>
          <a:lstStyle/>
          <a:p>
            <a:r>
              <a:rPr lang="fr-FR" dirty="0" smtClean="0"/>
              <a:t>Limite du nombre ? </a:t>
            </a:r>
          </a:p>
          <a:p>
            <a:r>
              <a:rPr lang="fr-FR" dirty="0" smtClean="0"/>
              <a:t>Nombre négatif accepté ?</a:t>
            </a:r>
          </a:p>
          <a:p>
            <a:r>
              <a:rPr lang="fr-FR" dirty="0" smtClean="0"/>
              <a:t>Test d’un multiple de 3</a:t>
            </a:r>
          </a:p>
          <a:p>
            <a:r>
              <a:rPr lang="fr-FR" dirty="0" smtClean="0"/>
              <a:t>Test d’un multiple de 5</a:t>
            </a:r>
          </a:p>
          <a:p>
            <a:r>
              <a:rPr lang="fr-FR" dirty="0" smtClean="0"/>
              <a:t>Test d’un multiple de 3 et 5</a:t>
            </a:r>
          </a:p>
          <a:p>
            <a:endParaRPr lang="fr-FR" dirty="0" smtClean="0"/>
          </a:p>
          <a:p>
            <a:r>
              <a:rPr lang="fr-FR" dirty="0" smtClean="0"/>
              <a:t>D’un point</a:t>
            </a:r>
            <a:r>
              <a:rPr lang="fr-FR" baseline="0" dirty="0" smtClean="0"/>
              <a:t> java</a:t>
            </a:r>
          </a:p>
          <a:p>
            <a:r>
              <a:rPr lang="fr-FR" baseline="0" dirty="0" smtClean="0"/>
              <a:t>A-t-on besoin d’un objet ? Ou une méthode statique suffit</a:t>
            </a:r>
            <a:endParaRPr lang="fr-FR" dirty="0"/>
          </a:p>
        </p:txBody>
      </p:sp>
      <p:sp>
        <p:nvSpPr>
          <p:cNvPr id="4" name="Espace réservé du numéro de diapositive 3"/>
          <p:cNvSpPr>
            <a:spLocks noGrp="1"/>
          </p:cNvSpPr>
          <p:nvPr>
            <p:ph type="sldNum" sz="quarter" idx="10"/>
          </p:nvPr>
        </p:nvSpPr>
        <p:spPr/>
        <p:txBody>
          <a:bodyPr/>
          <a:lstStyle/>
          <a:p>
            <a:fld id="{C3EF5842-04F3-4695-8C7E-60D49603CB5D}" type="slidenum">
              <a:rPr lang="fr-FR" smtClean="0"/>
              <a:t>67</a:t>
            </a:fld>
            <a:endParaRPr lang="fr-FR" dirty="0"/>
          </a:p>
        </p:txBody>
      </p:sp>
    </p:spTree>
    <p:extLst>
      <p:ext uri="{BB962C8B-B14F-4D97-AF65-F5344CB8AC3E}">
        <p14:creationId xmlns:p14="http://schemas.microsoft.com/office/powerpoint/2010/main" val="343757670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39700" y="768350"/>
            <a:ext cx="6819900" cy="3836988"/>
          </a:xfrm>
        </p:spPr>
      </p:sp>
      <p:sp>
        <p:nvSpPr>
          <p:cNvPr id="3" name="Espace réservé des commentaires 2"/>
          <p:cNvSpPr>
            <a:spLocks noGrp="1"/>
          </p:cNvSpPr>
          <p:nvPr>
            <p:ph type="body" idx="1"/>
          </p:nvPr>
        </p:nvSpPr>
        <p:spPr/>
        <p:txBody>
          <a:bodyPr/>
          <a:lstStyle/>
          <a:p>
            <a:r>
              <a:rPr lang="fr-FR" dirty="0" smtClean="0"/>
              <a:t>Limite du nombre ? </a:t>
            </a:r>
          </a:p>
          <a:p>
            <a:r>
              <a:rPr lang="fr-FR" dirty="0" smtClean="0"/>
              <a:t>Nombre négatif accepté ?</a:t>
            </a:r>
          </a:p>
          <a:p>
            <a:r>
              <a:rPr lang="fr-FR" dirty="0" smtClean="0"/>
              <a:t>Test d’un multiple de 3</a:t>
            </a:r>
          </a:p>
          <a:p>
            <a:r>
              <a:rPr lang="fr-FR" dirty="0" smtClean="0"/>
              <a:t>Test d’un multiple de 5</a:t>
            </a:r>
          </a:p>
          <a:p>
            <a:r>
              <a:rPr lang="fr-FR" dirty="0" smtClean="0"/>
              <a:t>Test d’un multiple de 3 et 5</a:t>
            </a:r>
          </a:p>
          <a:p>
            <a:endParaRPr lang="fr-FR" dirty="0" smtClean="0"/>
          </a:p>
          <a:p>
            <a:r>
              <a:rPr lang="fr-FR" dirty="0" smtClean="0"/>
              <a:t>D’un point</a:t>
            </a:r>
            <a:r>
              <a:rPr lang="fr-FR" baseline="0" dirty="0" smtClean="0"/>
              <a:t> java</a:t>
            </a:r>
          </a:p>
          <a:p>
            <a:r>
              <a:rPr lang="fr-FR" baseline="0" dirty="0" smtClean="0"/>
              <a:t>A-t-on besoin d’un objet ? Ou une méthode statique suffit</a:t>
            </a:r>
            <a:endParaRPr lang="fr-FR" dirty="0"/>
          </a:p>
        </p:txBody>
      </p:sp>
      <p:sp>
        <p:nvSpPr>
          <p:cNvPr id="4" name="Espace réservé du numéro de diapositive 3"/>
          <p:cNvSpPr>
            <a:spLocks noGrp="1"/>
          </p:cNvSpPr>
          <p:nvPr>
            <p:ph type="sldNum" sz="quarter" idx="10"/>
          </p:nvPr>
        </p:nvSpPr>
        <p:spPr/>
        <p:txBody>
          <a:bodyPr/>
          <a:lstStyle/>
          <a:p>
            <a:fld id="{C3EF5842-04F3-4695-8C7E-60D49603CB5D}" type="slidenum">
              <a:rPr lang="fr-FR" smtClean="0"/>
              <a:t>68</a:t>
            </a:fld>
            <a:endParaRPr lang="fr-FR" dirty="0"/>
          </a:p>
        </p:txBody>
      </p:sp>
    </p:spTree>
    <p:extLst>
      <p:ext uri="{BB962C8B-B14F-4D97-AF65-F5344CB8AC3E}">
        <p14:creationId xmlns:p14="http://schemas.microsoft.com/office/powerpoint/2010/main" val="343757670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39700" y="768350"/>
            <a:ext cx="6819900" cy="3836988"/>
          </a:xfrm>
        </p:spPr>
      </p:sp>
      <p:sp>
        <p:nvSpPr>
          <p:cNvPr id="3" name="Espace réservé des commentaires 2"/>
          <p:cNvSpPr>
            <a:spLocks noGrp="1"/>
          </p:cNvSpPr>
          <p:nvPr>
            <p:ph type="body" idx="1"/>
          </p:nvPr>
        </p:nvSpPr>
        <p:spPr/>
        <p:txBody>
          <a:bodyPr/>
          <a:lstStyle/>
          <a:p>
            <a:r>
              <a:rPr lang="fr-FR" dirty="0" smtClean="0"/>
              <a:t>Première </a:t>
            </a:r>
            <a:r>
              <a:rPr lang="fr-FR" dirty="0" err="1" smtClean="0"/>
              <a:t>imple</a:t>
            </a:r>
            <a:r>
              <a:rPr lang="fr-FR" dirty="0" smtClean="0"/>
              <a:t> </a:t>
            </a:r>
            <a:r>
              <a:rPr lang="fr-FR" dirty="0" err="1" smtClean="0"/>
              <a:t>naive</a:t>
            </a:r>
            <a:endParaRPr lang="fr-FR" dirty="0" smtClean="0"/>
          </a:p>
          <a:p>
            <a:endParaRPr lang="fr-FR" dirty="0" smtClean="0"/>
          </a:p>
          <a:p>
            <a:r>
              <a:rPr lang="fr-FR" sz="1200" kern="1200" dirty="0" smtClean="0">
                <a:solidFill>
                  <a:schemeClr val="tx1"/>
                </a:solidFill>
                <a:effectLst/>
                <a:latin typeface="+mn-lt"/>
                <a:ea typeface="+mn-ea"/>
                <a:cs typeface="+mn-cs"/>
              </a:rPr>
              <a:t>public </a:t>
            </a:r>
            <a:r>
              <a:rPr lang="fr-FR" sz="1200" kern="1200" dirty="0" err="1" smtClean="0">
                <a:solidFill>
                  <a:schemeClr val="tx1"/>
                </a:solidFill>
                <a:effectLst/>
                <a:latin typeface="+mn-lt"/>
                <a:ea typeface="+mn-ea"/>
                <a:cs typeface="+mn-cs"/>
              </a:rPr>
              <a:t>static</a:t>
            </a:r>
            <a:r>
              <a:rPr lang="fr-FR" sz="1200" kern="1200" dirty="0" smtClean="0">
                <a:solidFill>
                  <a:schemeClr val="tx1"/>
                </a:solidFill>
                <a:effectLst/>
                <a:latin typeface="+mn-lt"/>
                <a:ea typeface="+mn-ea"/>
                <a:cs typeface="+mn-cs"/>
              </a:rPr>
              <a:t> </a:t>
            </a:r>
            <a:r>
              <a:rPr lang="fr-FR" dirty="0" smtClean="0"/>
              <a:t>String </a:t>
            </a:r>
            <a:r>
              <a:rPr lang="fr-FR" sz="1200" kern="1200" dirty="0" err="1" smtClean="0">
                <a:solidFill>
                  <a:schemeClr val="tx1"/>
                </a:solidFill>
                <a:effectLst/>
                <a:latin typeface="+mn-lt"/>
                <a:ea typeface="+mn-ea"/>
                <a:cs typeface="+mn-cs"/>
              </a:rPr>
              <a:t>getValue</a:t>
            </a:r>
            <a:r>
              <a:rPr lang="fr-FR" dirty="0" smtClean="0"/>
              <a:t>(</a:t>
            </a:r>
            <a:r>
              <a:rPr lang="fr-FR" sz="1200" kern="1200" dirty="0" err="1" smtClean="0">
                <a:solidFill>
                  <a:schemeClr val="tx1"/>
                </a:solidFill>
                <a:effectLst/>
                <a:latin typeface="+mn-lt"/>
                <a:ea typeface="+mn-ea"/>
                <a:cs typeface="+mn-cs"/>
              </a:rPr>
              <a:t>int</a:t>
            </a:r>
            <a:r>
              <a:rPr lang="fr-FR" sz="1200" kern="1200" dirty="0" smtClean="0">
                <a:solidFill>
                  <a:schemeClr val="tx1"/>
                </a:solidFill>
                <a:effectLst/>
                <a:latin typeface="+mn-lt"/>
                <a:ea typeface="+mn-ea"/>
                <a:cs typeface="+mn-cs"/>
              </a:rPr>
              <a:t> </a:t>
            </a:r>
            <a:r>
              <a:rPr lang="fr-FR" dirty="0" err="1" smtClean="0"/>
              <a:t>number</a:t>
            </a:r>
            <a:r>
              <a:rPr lang="fr-FR" dirty="0" smtClean="0"/>
              <a:t>) {</a:t>
            </a:r>
            <a:br>
              <a:rPr lang="fr-FR" dirty="0" smtClean="0"/>
            </a:br>
            <a:r>
              <a:rPr lang="fr-FR" dirty="0" smtClean="0"/>
              <a:t>    </a:t>
            </a:r>
            <a:r>
              <a:rPr lang="fr-FR" sz="1200" kern="1200" dirty="0" smtClean="0">
                <a:solidFill>
                  <a:schemeClr val="tx1"/>
                </a:solidFill>
                <a:effectLst/>
                <a:latin typeface="+mn-lt"/>
                <a:ea typeface="+mn-ea"/>
                <a:cs typeface="+mn-cs"/>
              </a:rPr>
              <a:t>if </a:t>
            </a:r>
            <a:r>
              <a:rPr lang="fr-FR" dirty="0" smtClean="0"/>
              <a:t>(number%</a:t>
            </a:r>
            <a:r>
              <a:rPr lang="fr-FR" sz="1200" kern="1200" dirty="0" smtClean="0">
                <a:solidFill>
                  <a:schemeClr val="tx1"/>
                </a:solidFill>
                <a:effectLst/>
                <a:latin typeface="+mn-lt"/>
                <a:ea typeface="+mn-ea"/>
                <a:cs typeface="+mn-cs"/>
              </a:rPr>
              <a:t>3 </a:t>
            </a:r>
            <a:r>
              <a:rPr lang="fr-FR" dirty="0" smtClean="0"/>
              <a:t>== </a:t>
            </a:r>
            <a:r>
              <a:rPr lang="fr-FR" sz="1200" kern="1200" dirty="0" smtClean="0">
                <a:solidFill>
                  <a:schemeClr val="tx1"/>
                </a:solidFill>
                <a:effectLst/>
                <a:latin typeface="+mn-lt"/>
                <a:ea typeface="+mn-ea"/>
                <a:cs typeface="+mn-cs"/>
              </a:rPr>
              <a:t>0</a:t>
            </a:r>
            <a:r>
              <a:rPr lang="fr-FR" dirty="0" smtClean="0"/>
              <a:t>) {</a:t>
            </a:r>
            <a:br>
              <a:rPr lang="fr-FR" dirty="0" smtClean="0"/>
            </a:br>
            <a:r>
              <a:rPr lang="fr-FR" dirty="0" smtClean="0"/>
              <a:t>        </a:t>
            </a:r>
            <a:r>
              <a:rPr lang="fr-FR" sz="1200" kern="1200" dirty="0" smtClean="0">
                <a:solidFill>
                  <a:schemeClr val="tx1"/>
                </a:solidFill>
                <a:effectLst/>
                <a:latin typeface="+mn-lt"/>
                <a:ea typeface="+mn-ea"/>
                <a:cs typeface="+mn-cs"/>
              </a:rPr>
              <a:t>return "</a:t>
            </a:r>
            <a:r>
              <a:rPr lang="fr-FR" sz="1200" kern="1200" dirty="0" err="1" smtClean="0">
                <a:solidFill>
                  <a:schemeClr val="tx1"/>
                </a:solidFill>
                <a:effectLst/>
                <a:latin typeface="+mn-lt"/>
                <a:ea typeface="+mn-ea"/>
                <a:cs typeface="+mn-cs"/>
              </a:rPr>
              <a:t>Fizz</a:t>
            </a:r>
            <a:r>
              <a:rPr lang="fr-FR" sz="1200" kern="1200" dirty="0" smtClean="0">
                <a:solidFill>
                  <a:schemeClr val="tx1"/>
                </a:solidFill>
                <a:effectLst/>
                <a:latin typeface="+mn-lt"/>
                <a:ea typeface="+mn-ea"/>
                <a:cs typeface="+mn-cs"/>
              </a:rPr>
              <a:t>";</a:t>
            </a:r>
            <a:br>
              <a:rPr lang="fr-FR" sz="1200" kern="1200" dirty="0" smtClean="0">
                <a:solidFill>
                  <a:schemeClr val="tx1"/>
                </a:solidFill>
                <a:effectLst/>
                <a:latin typeface="+mn-lt"/>
                <a:ea typeface="+mn-ea"/>
                <a:cs typeface="+mn-cs"/>
              </a:rPr>
            </a:br>
            <a:r>
              <a:rPr lang="fr-FR" sz="1200" kern="1200" dirty="0" smtClean="0">
                <a:solidFill>
                  <a:schemeClr val="tx1"/>
                </a:solidFill>
                <a:effectLst/>
                <a:latin typeface="+mn-lt"/>
                <a:ea typeface="+mn-ea"/>
                <a:cs typeface="+mn-cs"/>
              </a:rPr>
              <a:t>    </a:t>
            </a:r>
            <a:r>
              <a:rPr lang="fr-FR" dirty="0" smtClean="0"/>
              <a:t>} </a:t>
            </a:r>
            <a:r>
              <a:rPr lang="fr-FR" sz="1200" kern="1200" dirty="0" err="1" smtClean="0">
                <a:solidFill>
                  <a:schemeClr val="tx1"/>
                </a:solidFill>
                <a:effectLst/>
                <a:latin typeface="+mn-lt"/>
                <a:ea typeface="+mn-ea"/>
                <a:cs typeface="+mn-cs"/>
              </a:rPr>
              <a:t>else</a:t>
            </a:r>
            <a:r>
              <a:rPr lang="fr-FR" sz="1200" kern="1200" dirty="0" smtClean="0">
                <a:solidFill>
                  <a:schemeClr val="tx1"/>
                </a:solidFill>
                <a:effectLst/>
                <a:latin typeface="+mn-lt"/>
                <a:ea typeface="+mn-ea"/>
                <a:cs typeface="+mn-cs"/>
              </a:rPr>
              <a:t> if </a:t>
            </a:r>
            <a:r>
              <a:rPr lang="fr-FR" dirty="0" smtClean="0"/>
              <a:t>(number%</a:t>
            </a:r>
            <a:r>
              <a:rPr lang="fr-FR" sz="1200" kern="1200" dirty="0" smtClean="0">
                <a:solidFill>
                  <a:schemeClr val="tx1"/>
                </a:solidFill>
                <a:effectLst/>
                <a:latin typeface="+mn-lt"/>
                <a:ea typeface="+mn-ea"/>
                <a:cs typeface="+mn-cs"/>
              </a:rPr>
              <a:t>5 </a:t>
            </a:r>
            <a:r>
              <a:rPr lang="fr-FR" dirty="0" smtClean="0"/>
              <a:t>== </a:t>
            </a:r>
            <a:r>
              <a:rPr lang="fr-FR" sz="1200" kern="1200" dirty="0" smtClean="0">
                <a:solidFill>
                  <a:schemeClr val="tx1"/>
                </a:solidFill>
                <a:effectLst/>
                <a:latin typeface="+mn-lt"/>
                <a:ea typeface="+mn-ea"/>
                <a:cs typeface="+mn-cs"/>
              </a:rPr>
              <a:t>0</a:t>
            </a:r>
            <a:r>
              <a:rPr lang="fr-FR" dirty="0" smtClean="0"/>
              <a:t>) {</a:t>
            </a:r>
            <a:br>
              <a:rPr lang="fr-FR" dirty="0" smtClean="0"/>
            </a:br>
            <a:r>
              <a:rPr lang="fr-FR" dirty="0" smtClean="0"/>
              <a:t>        </a:t>
            </a:r>
            <a:r>
              <a:rPr lang="fr-FR" sz="1200" kern="1200" dirty="0" smtClean="0">
                <a:solidFill>
                  <a:schemeClr val="tx1"/>
                </a:solidFill>
                <a:effectLst/>
                <a:latin typeface="+mn-lt"/>
                <a:ea typeface="+mn-ea"/>
                <a:cs typeface="+mn-cs"/>
              </a:rPr>
              <a:t>return "Buzz";</a:t>
            </a:r>
            <a:br>
              <a:rPr lang="fr-FR" sz="1200" kern="1200" dirty="0" smtClean="0">
                <a:solidFill>
                  <a:schemeClr val="tx1"/>
                </a:solidFill>
                <a:effectLst/>
                <a:latin typeface="+mn-lt"/>
                <a:ea typeface="+mn-ea"/>
                <a:cs typeface="+mn-cs"/>
              </a:rPr>
            </a:br>
            <a:r>
              <a:rPr lang="fr-FR" sz="1200" kern="1200" dirty="0" smtClean="0">
                <a:solidFill>
                  <a:schemeClr val="tx1"/>
                </a:solidFill>
                <a:effectLst/>
                <a:latin typeface="+mn-lt"/>
                <a:ea typeface="+mn-ea"/>
                <a:cs typeface="+mn-cs"/>
              </a:rPr>
              <a:t>    </a:t>
            </a:r>
            <a:r>
              <a:rPr lang="fr-FR" dirty="0" smtClean="0"/>
              <a:t>} </a:t>
            </a:r>
            <a:r>
              <a:rPr lang="fr-FR" sz="1200" kern="1200" dirty="0" err="1" smtClean="0">
                <a:solidFill>
                  <a:schemeClr val="tx1"/>
                </a:solidFill>
                <a:effectLst/>
                <a:latin typeface="+mn-lt"/>
                <a:ea typeface="+mn-ea"/>
                <a:cs typeface="+mn-cs"/>
              </a:rPr>
              <a:t>else</a:t>
            </a:r>
            <a:r>
              <a:rPr lang="fr-FR" sz="1200" kern="1200" dirty="0" smtClean="0">
                <a:solidFill>
                  <a:schemeClr val="tx1"/>
                </a:solidFill>
                <a:effectLst/>
                <a:latin typeface="+mn-lt"/>
                <a:ea typeface="+mn-ea"/>
                <a:cs typeface="+mn-cs"/>
              </a:rPr>
              <a:t> if </a:t>
            </a:r>
            <a:r>
              <a:rPr lang="fr-FR" dirty="0" smtClean="0"/>
              <a:t>(number%</a:t>
            </a:r>
            <a:r>
              <a:rPr lang="fr-FR" sz="1200" kern="1200" dirty="0" smtClean="0">
                <a:solidFill>
                  <a:schemeClr val="tx1"/>
                </a:solidFill>
                <a:effectLst/>
                <a:latin typeface="+mn-lt"/>
                <a:ea typeface="+mn-ea"/>
                <a:cs typeface="+mn-cs"/>
              </a:rPr>
              <a:t>3 </a:t>
            </a:r>
            <a:r>
              <a:rPr lang="fr-FR" dirty="0" smtClean="0"/>
              <a:t>== </a:t>
            </a:r>
            <a:r>
              <a:rPr lang="fr-FR" sz="1200" kern="1200" dirty="0" smtClean="0">
                <a:solidFill>
                  <a:schemeClr val="tx1"/>
                </a:solidFill>
                <a:effectLst/>
                <a:latin typeface="+mn-lt"/>
                <a:ea typeface="+mn-ea"/>
                <a:cs typeface="+mn-cs"/>
              </a:rPr>
              <a:t>0  </a:t>
            </a:r>
            <a:r>
              <a:rPr lang="fr-FR" dirty="0" smtClean="0"/>
              <a:t>&amp;&amp; number%</a:t>
            </a:r>
            <a:r>
              <a:rPr lang="fr-FR" sz="1200" kern="1200" dirty="0" smtClean="0">
                <a:solidFill>
                  <a:schemeClr val="tx1"/>
                </a:solidFill>
                <a:effectLst/>
                <a:latin typeface="+mn-lt"/>
                <a:ea typeface="+mn-ea"/>
                <a:cs typeface="+mn-cs"/>
              </a:rPr>
              <a:t>5 </a:t>
            </a:r>
            <a:r>
              <a:rPr lang="fr-FR" dirty="0" smtClean="0"/>
              <a:t>== </a:t>
            </a:r>
            <a:r>
              <a:rPr lang="fr-FR" sz="1200" kern="1200" dirty="0" smtClean="0">
                <a:solidFill>
                  <a:schemeClr val="tx1"/>
                </a:solidFill>
                <a:effectLst/>
                <a:latin typeface="+mn-lt"/>
                <a:ea typeface="+mn-ea"/>
                <a:cs typeface="+mn-cs"/>
              </a:rPr>
              <a:t>0</a:t>
            </a:r>
            <a:r>
              <a:rPr lang="fr-FR" dirty="0" smtClean="0"/>
              <a:t>) {</a:t>
            </a:r>
            <a:br>
              <a:rPr lang="fr-FR" dirty="0" smtClean="0"/>
            </a:br>
            <a:r>
              <a:rPr lang="fr-FR" dirty="0" smtClean="0"/>
              <a:t>        </a:t>
            </a:r>
            <a:r>
              <a:rPr lang="fr-FR" sz="1200" kern="1200" dirty="0" smtClean="0">
                <a:solidFill>
                  <a:schemeClr val="tx1"/>
                </a:solidFill>
                <a:effectLst/>
                <a:latin typeface="+mn-lt"/>
                <a:ea typeface="+mn-ea"/>
                <a:cs typeface="+mn-cs"/>
              </a:rPr>
              <a:t>return "</a:t>
            </a:r>
            <a:r>
              <a:rPr lang="fr-FR" sz="1200" kern="1200" dirty="0" err="1" smtClean="0">
                <a:solidFill>
                  <a:schemeClr val="tx1"/>
                </a:solidFill>
                <a:effectLst/>
                <a:latin typeface="+mn-lt"/>
                <a:ea typeface="+mn-ea"/>
                <a:cs typeface="+mn-cs"/>
              </a:rPr>
              <a:t>FizzBuzz</a:t>
            </a:r>
            <a:r>
              <a:rPr lang="fr-FR" sz="1200" kern="1200" dirty="0" smtClean="0">
                <a:solidFill>
                  <a:schemeClr val="tx1"/>
                </a:solidFill>
                <a:effectLst/>
                <a:latin typeface="+mn-lt"/>
                <a:ea typeface="+mn-ea"/>
                <a:cs typeface="+mn-cs"/>
              </a:rPr>
              <a:t>";</a:t>
            </a:r>
            <a:br>
              <a:rPr lang="fr-FR" sz="1200" kern="1200" dirty="0" smtClean="0">
                <a:solidFill>
                  <a:schemeClr val="tx1"/>
                </a:solidFill>
                <a:effectLst/>
                <a:latin typeface="+mn-lt"/>
                <a:ea typeface="+mn-ea"/>
                <a:cs typeface="+mn-cs"/>
              </a:rPr>
            </a:br>
            <a:r>
              <a:rPr lang="fr-FR" sz="1200" kern="1200" dirty="0" smtClean="0">
                <a:solidFill>
                  <a:schemeClr val="tx1"/>
                </a:solidFill>
                <a:effectLst/>
                <a:latin typeface="+mn-lt"/>
                <a:ea typeface="+mn-ea"/>
                <a:cs typeface="+mn-cs"/>
              </a:rPr>
              <a:t>    </a:t>
            </a:r>
            <a:r>
              <a:rPr lang="fr-FR" dirty="0" smtClean="0"/>
              <a:t>}</a:t>
            </a:r>
            <a:br>
              <a:rPr lang="fr-FR" dirty="0" smtClean="0"/>
            </a:br>
            <a:r>
              <a:rPr lang="fr-FR" dirty="0" smtClean="0"/>
              <a:t>    </a:t>
            </a:r>
            <a:r>
              <a:rPr lang="fr-FR" sz="1200" kern="1200" dirty="0" smtClean="0">
                <a:solidFill>
                  <a:schemeClr val="tx1"/>
                </a:solidFill>
                <a:effectLst/>
                <a:latin typeface="+mn-lt"/>
                <a:ea typeface="+mn-ea"/>
                <a:cs typeface="+mn-cs"/>
              </a:rPr>
              <a:t>return </a:t>
            </a:r>
            <a:r>
              <a:rPr lang="fr-FR" sz="1200" kern="1200" dirty="0" err="1" smtClean="0">
                <a:solidFill>
                  <a:schemeClr val="tx1"/>
                </a:solidFill>
                <a:effectLst/>
                <a:latin typeface="+mn-lt"/>
                <a:ea typeface="+mn-ea"/>
                <a:cs typeface="+mn-cs"/>
              </a:rPr>
              <a:t>null</a:t>
            </a:r>
            <a:r>
              <a:rPr lang="fr-FR" sz="1200" kern="1200" dirty="0" smtClean="0">
                <a:solidFill>
                  <a:schemeClr val="tx1"/>
                </a:solidFill>
                <a:effectLst/>
                <a:latin typeface="+mn-lt"/>
                <a:ea typeface="+mn-ea"/>
                <a:cs typeface="+mn-cs"/>
              </a:rPr>
              <a:t>;</a:t>
            </a:r>
            <a:br>
              <a:rPr lang="fr-FR" sz="1200" kern="1200" dirty="0" smtClean="0">
                <a:solidFill>
                  <a:schemeClr val="tx1"/>
                </a:solidFill>
                <a:effectLst/>
                <a:latin typeface="+mn-lt"/>
                <a:ea typeface="+mn-ea"/>
                <a:cs typeface="+mn-cs"/>
              </a:rPr>
            </a:br>
            <a:r>
              <a:rPr lang="fr-FR" dirty="0" smtClean="0"/>
              <a:t>}</a:t>
            </a:r>
          </a:p>
          <a:p>
            <a:endParaRPr lang="fr-FR" dirty="0" smtClean="0"/>
          </a:p>
          <a:p>
            <a:endParaRPr lang="fr-FR" dirty="0" smtClean="0"/>
          </a:p>
          <a:p>
            <a:endParaRPr lang="fr-FR" dirty="0"/>
          </a:p>
        </p:txBody>
      </p:sp>
      <p:sp>
        <p:nvSpPr>
          <p:cNvPr id="4" name="Espace réservé du numéro de diapositive 3"/>
          <p:cNvSpPr>
            <a:spLocks noGrp="1"/>
          </p:cNvSpPr>
          <p:nvPr>
            <p:ph type="sldNum" sz="quarter" idx="10"/>
          </p:nvPr>
        </p:nvSpPr>
        <p:spPr/>
        <p:txBody>
          <a:bodyPr/>
          <a:lstStyle/>
          <a:p>
            <a:fld id="{C3EF5842-04F3-4695-8C7E-60D49603CB5D}" type="slidenum">
              <a:rPr lang="fr-FR" smtClean="0"/>
              <a:t>69</a:t>
            </a:fld>
            <a:endParaRPr lang="fr-FR" dirty="0"/>
          </a:p>
        </p:txBody>
      </p:sp>
    </p:spTree>
    <p:extLst>
      <p:ext uri="{BB962C8B-B14F-4D97-AF65-F5344CB8AC3E}">
        <p14:creationId xmlns:p14="http://schemas.microsoft.com/office/powerpoint/2010/main" val="343757670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39700" y="768350"/>
            <a:ext cx="6819900" cy="3836988"/>
          </a:xfrm>
        </p:spPr>
      </p:sp>
      <p:sp>
        <p:nvSpPr>
          <p:cNvPr id="3" name="Espace réservé des commentaires 2"/>
          <p:cNvSpPr>
            <a:spLocks noGrp="1"/>
          </p:cNvSpPr>
          <p:nvPr>
            <p:ph type="body" idx="1"/>
          </p:nvPr>
        </p:nvSpPr>
        <p:spPr/>
        <p:txBody>
          <a:bodyPr/>
          <a:lstStyle/>
          <a:p>
            <a:r>
              <a:rPr lang="fr-FR" dirty="0" smtClean="0"/>
              <a:t>Limite du nombre ? </a:t>
            </a:r>
          </a:p>
          <a:p>
            <a:r>
              <a:rPr lang="fr-FR" dirty="0" smtClean="0"/>
              <a:t>Nombre négatif accepté ?</a:t>
            </a:r>
          </a:p>
          <a:p>
            <a:r>
              <a:rPr lang="fr-FR" dirty="0" smtClean="0"/>
              <a:t>Test d’un multiple de 3</a:t>
            </a:r>
          </a:p>
          <a:p>
            <a:r>
              <a:rPr lang="fr-FR" dirty="0" smtClean="0"/>
              <a:t>Test d’un multiple de 5</a:t>
            </a:r>
          </a:p>
          <a:p>
            <a:r>
              <a:rPr lang="fr-FR" dirty="0" smtClean="0"/>
              <a:t>Test d’un multiple de 3 et 5</a:t>
            </a:r>
          </a:p>
          <a:p>
            <a:endParaRPr lang="fr-FR" dirty="0" smtClean="0"/>
          </a:p>
          <a:p>
            <a:r>
              <a:rPr lang="fr-FR" dirty="0" smtClean="0"/>
              <a:t>D’un point</a:t>
            </a:r>
            <a:r>
              <a:rPr lang="fr-FR" baseline="0" dirty="0" smtClean="0"/>
              <a:t> java</a:t>
            </a:r>
          </a:p>
          <a:p>
            <a:r>
              <a:rPr lang="fr-FR" baseline="0" dirty="0" smtClean="0"/>
              <a:t>A-t-on besoin d’un objet ? Ou une méthode statique suffit</a:t>
            </a:r>
            <a:endParaRPr lang="fr-FR" dirty="0"/>
          </a:p>
        </p:txBody>
      </p:sp>
      <p:sp>
        <p:nvSpPr>
          <p:cNvPr id="4" name="Espace réservé du numéro de diapositive 3"/>
          <p:cNvSpPr>
            <a:spLocks noGrp="1"/>
          </p:cNvSpPr>
          <p:nvPr>
            <p:ph type="sldNum" sz="quarter" idx="10"/>
          </p:nvPr>
        </p:nvSpPr>
        <p:spPr/>
        <p:txBody>
          <a:bodyPr/>
          <a:lstStyle/>
          <a:p>
            <a:fld id="{C3EF5842-04F3-4695-8C7E-60D49603CB5D}" type="slidenum">
              <a:rPr lang="fr-FR" smtClean="0"/>
              <a:t>70</a:t>
            </a:fld>
            <a:endParaRPr lang="fr-FR" dirty="0"/>
          </a:p>
        </p:txBody>
      </p:sp>
    </p:spTree>
    <p:extLst>
      <p:ext uri="{BB962C8B-B14F-4D97-AF65-F5344CB8AC3E}">
        <p14:creationId xmlns:p14="http://schemas.microsoft.com/office/powerpoint/2010/main" val="343757670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39700" y="768350"/>
            <a:ext cx="6819900" cy="3836988"/>
          </a:xfrm>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C3EF5842-04F3-4695-8C7E-60D49603CB5D}" type="slidenum">
              <a:rPr lang="fr-FR" smtClean="0"/>
              <a:t>71</a:t>
            </a:fld>
            <a:endParaRPr lang="fr-FR" dirty="0"/>
          </a:p>
        </p:txBody>
      </p:sp>
    </p:spTree>
    <p:extLst>
      <p:ext uri="{BB962C8B-B14F-4D97-AF65-F5344CB8AC3E}">
        <p14:creationId xmlns:p14="http://schemas.microsoft.com/office/powerpoint/2010/main" val="14860458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39700" y="768350"/>
            <a:ext cx="6819900" cy="3836988"/>
          </a:xfrm>
        </p:spPr>
      </p:sp>
      <p:sp>
        <p:nvSpPr>
          <p:cNvPr id="3" name="Espace réservé des commentaires 2"/>
          <p:cNvSpPr>
            <a:spLocks noGrp="1"/>
          </p:cNvSpPr>
          <p:nvPr>
            <p:ph type="body" idx="1"/>
          </p:nvPr>
        </p:nvSpPr>
        <p:spPr/>
        <p:txBody>
          <a:bodyPr/>
          <a:lstStyle/>
          <a:p>
            <a:r>
              <a:rPr lang="fr-FR" dirty="0" smtClean="0"/>
              <a:t>C’est quoi un test ? </a:t>
            </a:r>
          </a:p>
          <a:p>
            <a:r>
              <a:rPr lang="fr-FR" dirty="0" smtClean="0"/>
              <a:t>Ca sert à quoi ?</a:t>
            </a:r>
          </a:p>
          <a:p>
            <a:r>
              <a:rPr lang="fr-FR" dirty="0" smtClean="0"/>
              <a:t>C’est vraiment important ? Ca prend du temps</a:t>
            </a:r>
          </a:p>
          <a:p>
            <a:endParaRPr lang="fr-FR" smtClean="0"/>
          </a:p>
          <a:p>
            <a:endParaRPr lang="fr-FR"/>
          </a:p>
        </p:txBody>
      </p:sp>
      <p:sp>
        <p:nvSpPr>
          <p:cNvPr id="4" name="Espace réservé du numéro de diapositive 3"/>
          <p:cNvSpPr>
            <a:spLocks noGrp="1"/>
          </p:cNvSpPr>
          <p:nvPr>
            <p:ph type="sldNum" sz="quarter" idx="10"/>
          </p:nvPr>
        </p:nvSpPr>
        <p:spPr/>
        <p:txBody>
          <a:bodyPr/>
          <a:lstStyle/>
          <a:p>
            <a:fld id="{C3EF5842-04F3-4695-8C7E-60D49603CB5D}" type="slidenum">
              <a:rPr lang="fr-FR" smtClean="0"/>
              <a:t>8</a:t>
            </a:fld>
            <a:endParaRPr lang="fr-FR" dirty="0"/>
          </a:p>
        </p:txBody>
      </p:sp>
    </p:spTree>
    <p:extLst>
      <p:ext uri="{BB962C8B-B14F-4D97-AF65-F5344CB8AC3E}">
        <p14:creationId xmlns:p14="http://schemas.microsoft.com/office/powerpoint/2010/main" val="17924211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39700" y="768350"/>
            <a:ext cx="6819900" cy="3836988"/>
          </a:xfrm>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C3EF5842-04F3-4695-8C7E-60D49603CB5D}" type="slidenum">
              <a:rPr lang="fr-FR" smtClean="0"/>
              <a:t>72</a:t>
            </a:fld>
            <a:endParaRPr lang="fr-FR" dirty="0"/>
          </a:p>
        </p:txBody>
      </p:sp>
    </p:spTree>
    <p:extLst>
      <p:ext uri="{BB962C8B-B14F-4D97-AF65-F5344CB8AC3E}">
        <p14:creationId xmlns:p14="http://schemas.microsoft.com/office/powerpoint/2010/main" val="148604582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39700" y="768350"/>
            <a:ext cx="6819900" cy="3836988"/>
          </a:xfrm>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C3EF5842-04F3-4695-8C7E-60D49603CB5D}" type="slidenum">
              <a:rPr lang="fr-FR" smtClean="0"/>
              <a:t>73</a:t>
            </a:fld>
            <a:endParaRPr lang="fr-FR" dirty="0"/>
          </a:p>
        </p:txBody>
      </p:sp>
    </p:spTree>
    <p:extLst>
      <p:ext uri="{BB962C8B-B14F-4D97-AF65-F5344CB8AC3E}">
        <p14:creationId xmlns:p14="http://schemas.microsoft.com/office/powerpoint/2010/main" val="148604582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39700" y="768350"/>
            <a:ext cx="6819900" cy="3836988"/>
          </a:xfrm>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C3EF5842-04F3-4695-8C7E-60D49603CB5D}" type="slidenum">
              <a:rPr lang="fr-FR" smtClean="0"/>
              <a:t>74</a:t>
            </a:fld>
            <a:endParaRPr lang="fr-FR" dirty="0"/>
          </a:p>
        </p:txBody>
      </p:sp>
    </p:spTree>
    <p:extLst>
      <p:ext uri="{BB962C8B-B14F-4D97-AF65-F5344CB8AC3E}">
        <p14:creationId xmlns:p14="http://schemas.microsoft.com/office/powerpoint/2010/main" val="148604582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39700" y="768350"/>
            <a:ext cx="6819900" cy="3836988"/>
          </a:xfrm>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C3EF5842-04F3-4695-8C7E-60D49603CB5D}" type="slidenum">
              <a:rPr lang="fr-FR" smtClean="0"/>
              <a:t>75</a:t>
            </a:fld>
            <a:endParaRPr lang="fr-FR" dirty="0"/>
          </a:p>
        </p:txBody>
      </p:sp>
    </p:spTree>
    <p:extLst>
      <p:ext uri="{BB962C8B-B14F-4D97-AF65-F5344CB8AC3E}">
        <p14:creationId xmlns:p14="http://schemas.microsoft.com/office/powerpoint/2010/main" val="148604582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39700" y="768350"/>
            <a:ext cx="6819900" cy="3836988"/>
          </a:xfrm>
        </p:spPr>
      </p:sp>
      <p:sp>
        <p:nvSpPr>
          <p:cNvPr id="3" name="Espace réservé des commentaires 2"/>
          <p:cNvSpPr>
            <a:spLocks noGrp="1"/>
          </p:cNvSpPr>
          <p:nvPr>
            <p:ph type="body" idx="1"/>
          </p:nvPr>
        </p:nvSpPr>
        <p:spPr/>
        <p:txBody>
          <a:bodyPr/>
          <a:lstStyle/>
          <a:p>
            <a:r>
              <a:rPr lang="fr-FR" dirty="0" smtClean="0"/>
              <a:t>Limite du nombre ? </a:t>
            </a:r>
          </a:p>
          <a:p>
            <a:r>
              <a:rPr lang="fr-FR" dirty="0" smtClean="0"/>
              <a:t>Nombre négatif accepté ?</a:t>
            </a:r>
          </a:p>
          <a:p>
            <a:r>
              <a:rPr lang="fr-FR" dirty="0" smtClean="0"/>
              <a:t>Test d’un multiple de 3</a:t>
            </a:r>
          </a:p>
          <a:p>
            <a:r>
              <a:rPr lang="fr-FR" dirty="0" smtClean="0"/>
              <a:t>Test d’un multiple de 5</a:t>
            </a:r>
          </a:p>
          <a:p>
            <a:r>
              <a:rPr lang="fr-FR" dirty="0" smtClean="0"/>
              <a:t>Test d’un multiple de 3 et 5</a:t>
            </a:r>
          </a:p>
          <a:p>
            <a:endParaRPr lang="fr-FR" dirty="0" smtClean="0"/>
          </a:p>
          <a:p>
            <a:r>
              <a:rPr lang="fr-FR" dirty="0" smtClean="0"/>
              <a:t>D’un point</a:t>
            </a:r>
            <a:r>
              <a:rPr lang="fr-FR" baseline="0" dirty="0" smtClean="0"/>
              <a:t> java</a:t>
            </a:r>
          </a:p>
          <a:p>
            <a:r>
              <a:rPr lang="fr-FR" baseline="0" dirty="0" smtClean="0"/>
              <a:t>A-t-on besoin d’un objet ? Ou une méthode statique suffit</a:t>
            </a:r>
            <a:endParaRPr lang="fr-FR" dirty="0"/>
          </a:p>
        </p:txBody>
      </p:sp>
      <p:sp>
        <p:nvSpPr>
          <p:cNvPr id="4" name="Espace réservé du numéro de diapositive 3"/>
          <p:cNvSpPr>
            <a:spLocks noGrp="1"/>
          </p:cNvSpPr>
          <p:nvPr>
            <p:ph type="sldNum" sz="quarter" idx="10"/>
          </p:nvPr>
        </p:nvSpPr>
        <p:spPr/>
        <p:txBody>
          <a:bodyPr/>
          <a:lstStyle/>
          <a:p>
            <a:fld id="{C3EF5842-04F3-4695-8C7E-60D49603CB5D}" type="slidenum">
              <a:rPr lang="fr-FR" smtClean="0"/>
              <a:t>76</a:t>
            </a:fld>
            <a:endParaRPr lang="fr-FR" dirty="0"/>
          </a:p>
        </p:txBody>
      </p:sp>
    </p:spTree>
    <p:extLst>
      <p:ext uri="{BB962C8B-B14F-4D97-AF65-F5344CB8AC3E}">
        <p14:creationId xmlns:p14="http://schemas.microsoft.com/office/powerpoint/2010/main" val="343757670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39700" y="768350"/>
            <a:ext cx="6819900" cy="3836988"/>
          </a:xfrm>
        </p:spPr>
      </p:sp>
      <p:sp>
        <p:nvSpPr>
          <p:cNvPr id="3" name="Espace réservé des commentaires 2"/>
          <p:cNvSpPr>
            <a:spLocks noGrp="1"/>
          </p:cNvSpPr>
          <p:nvPr>
            <p:ph type="body" idx="1"/>
          </p:nvPr>
        </p:nvSpPr>
        <p:spPr/>
        <p:txBody>
          <a:bodyPr/>
          <a:lstStyle/>
          <a:p>
            <a:r>
              <a:rPr lang="fr-FR" dirty="0" smtClean="0"/>
              <a:t>La création de l’objet</a:t>
            </a:r>
          </a:p>
          <a:p>
            <a:r>
              <a:rPr lang="fr-FR" dirty="0" smtClean="0"/>
              <a:t>Une chaine vide ou </a:t>
            </a:r>
            <a:r>
              <a:rPr lang="fr-FR" dirty="0" err="1" smtClean="0"/>
              <a:t>null</a:t>
            </a:r>
            <a:endParaRPr lang="fr-FR" dirty="0" smtClean="0"/>
          </a:p>
          <a:p>
            <a:r>
              <a:rPr lang="fr-FR" dirty="0" smtClean="0"/>
              <a:t>Puis</a:t>
            </a:r>
            <a:r>
              <a:rPr lang="fr-FR" baseline="0" dirty="0" smtClean="0"/>
              <a:t> les cas généraux, </a:t>
            </a:r>
            <a:r>
              <a:rPr lang="fr-FR" baseline="0" dirty="0" err="1" smtClean="0"/>
              <a:t>qql</a:t>
            </a:r>
            <a:r>
              <a:rPr lang="fr-FR" baseline="0" dirty="0" smtClean="0"/>
              <a:t> nombres séparés par des virgules</a:t>
            </a:r>
            <a:endParaRPr lang="fr-FR" dirty="0"/>
          </a:p>
        </p:txBody>
      </p:sp>
      <p:sp>
        <p:nvSpPr>
          <p:cNvPr id="4" name="Espace réservé du numéro de diapositive 3"/>
          <p:cNvSpPr>
            <a:spLocks noGrp="1"/>
          </p:cNvSpPr>
          <p:nvPr>
            <p:ph type="sldNum" sz="quarter" idx="10"/>
          </p:nvPr>
        </p:nvSpPr>
        <p:spPr/>
        <p:txBody>
          <a:bodyPr/>
          <a:lstStyle/>
          <a:p>
            <a:fld id="{C3EF5842-04F3-4695-8C7E-60D49603CB5D}" type="slidenum">
              <a:rPr lang="fr-FR" smtClean="0"/>
              <a:t>77</a:t>
            </a:fld>
            <a:endParaRPr lang="fr-FR" dirty="0"/>
          </a:p>
        </p:txBody>
      </p:sp>
    </p:spTree>
    <p:extLst>
      <p:ext uri="{BB962C8B-B14F-4D97-AF65-F5344CB8AC3E}">
        <p14:creationId xmlns:p14="http://schemas.microsoft.com/office/powerpoint/2010/main" val="343757670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39700" y="768350"/>
            <a:ext cx="6819900" cy="3836988"/>
          </a:xfrm>
        </p:spPr>
      </p:sp>
      <p:sp>
        <p:nvSpPr>
          <p:cNvPr id="3" name="Espace réservé des commentaires 2"/>
          <p:cNvSpPr>
            <a:spLocks noGrp="1"/>
          </p:cNvSpPr>
          <p:nvPr>
            <p:ph type="body" idx="1"/>
          </p:nvPr>
        </p:nvSpPr>
        <p:spPr/>
        <p:txBody>
          <a:bodyPr/>
          <a:lstStyle/>
          <a:p>
            <a:r>
              <a:rPr lang="fr-FR" dirty="0" smtClean="0"/>
              <a:t>Mettre les cas</a:t>
            </a:r>
            <a:r>
              <a:rPr lang="fr-FR" baseline="0" dirty="0" smtClean="0"/>
              <a:t> aux bornes dans des tests spécifiques</a:t>
            </a:r>
            <a:endParaRPr lang="fr-FR" dirty="0"/>
          </a:p>
        </p:txBody>
      </p:sp>
      <p:sp>
        <p:nvSpPr>
          <p:cNvPr id="4" name="Espace réservé du numéro de diapositive 3"/>
          <p:cNvSpPr>
            <a:spLocks noGrp="1"/>
          </p:cNvSpPr>
          <p:nvPr>
            <p:ph type="sldNum" sz="quarter" idx="10"/>
          </p:nvPr>
        </p:nvSpPr>
        <p:spPr/>
        <p:txBody>
          <a:bodyPr/>
          <a:lstStyle/>
          <a:p>
            <a:fld id="{C3EF5842-04F3-4695-8C7E-60D49603CB5D}" type="slidenum">
              <a:rPr lang="fr-FR" smtClean="0"/>
              <a:t>78</a:t>
            </a:fld>
            <a:endParaRPr lang="fr-FR" dirty="0"/>
          </a:p>
        </p:txBody>
      </p:sp>
    </p:spTree>
    <p:extLst>
      <p:ext uri="{BB962C8B-B14F-4D97-AF65-F5344CB8AC3E}">
        <p14:creationId xmlns:p14="http://schemas.microsoft.com/office/powerpoint/2010/main" val="311365299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39700" y="768350"/>
            <a:ext cx="6819900" cy="3836988"/>
          </a:xfrm>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C3EF5842-04F3-4695-8C7E-60D49603CB5D}" type="slidenum">
              <a:rPr lang="fr-FR" smtClean="0"/>
              <a:t>84</a:t>
            </a:fld>
            <a:endParaRPr lang="fr-FR" dirty="0"/>
          </a:p>
        </p:txBody>
      </p:sp>
    </p:spTree>
    <p:extLst>
      <p:ext uri="{BB962C8B-B14F-4D97-AF65-F5344CB8AC3E}">
        <p14:creationId xmlns:p14="http://schemas.microsoft.com/office/powerpoint/2010/main" val="193013912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39700" y="768350"/>
            <a:ext cx="6819900" cy="3836988"/>
          </a:xfrm>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C3EF5842-04F3-4695-8C7E-60D49603CB5D}" type="slidenum">
              <a:rPr lang="fr-FR" smtClean="0"/>
              <a:t>85</a:t>
            </a:fld>
            <a:endParaRPr lang="fr-FR" dirty="0"/>
          </a:p>
        </p:txBody>
      </p:sp>
    </p:spTree>
    <p:extLst>
      <p:ext uri="{BB962C8B-B14F-4D97-AF65-F5344CB8AC3E}">
        <p14:creationId xmlns:p14="http://schemas.microsoft.com/office/powerpoint/2010/main" val="193013912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39700" y="768350"/>
            <a:ext cx="6819900" cy="3836988"/>
          </a:xfrm>
        </p:spPr>
      </p:sp>
      <p:sp>
        <p:nvSpPr>
          <p:cNvPr id="3" name="Espace réservé des commentaires 2"/>
          <p:cNvSpPr>
            <a:spLocks noGrp="1"/>
          </p:cNvSpPr>
          <p:nvPr>
            <p:ph type="body" idx="1"/>
          </p:nvPr>
        </p:nvSpPr>
        <p:spPr/>
        <p:txBody>
          <a:bodyPr/>
          <a:lstStyle/>
          <a:p>
            <a:r>
              <a:rPr lang="fr-FR" dirty="0" smtClean="0"/>
              <a:t>Autres ?</a:t>
            </a:r>
            <a:endParaRPr lang="fr-FR" dirty="0"/>
          </a:p>
        </p:txBody>
      </p:sp>
      <p:sp>
        <p:nvSpPr>
          <p:cNvPr id="4" name="Espace réservé du numéro de diapositive 3"/>
          <p:cNvSpPr>
            <a:spLocks noGrp="1"/>
          </p:cNvSpPr>
          <p:nvPr>
            <p:ph type="sldNum" sz="quarter" idx="10"/>
          </p:nvPr>
        </p:nvSpPr>
        <p:spPr/>
        <p:txBody>
          <a:bodyPr/>
          <a:lstStyle/>
          <a:p>
            <a:fld id="{C3EF5842-04F3-4695-8C7E-60D49603CB5D}" type="slidenum">
              <a:rPr lang="fr-FR" smtClean="0"/>
              <a:t>86</a:t>
            </a:fld>
            <a:endParaRPr lang="fr-FR" dirty="0"/>
          </a:p>
        </p:txBody>
      </p:sp>
    </p:spTree>
    <p:extLst>
      <p:ext uri="{BB962C8B-B14F-4D97-AF65-F5344CB8AC3E}">
        <p14:creationId xmlns:p14="http://schemas.microsoft.com/office/powerpoint/2010/main" val="19301391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39700" y="768350"/>
            <a:ext cx="6819900" cy="3836988"/>
          </a:xfrm>
        </p:spPr>
      </p:sp>
      <p:sp>
        <p:nvSpPr>
          <p:cNvPr id="3" name="Espace réservé des commentaires 2"/>
          <p:cNvSpPr>
            <a:spLocks noGrp="1"/>
          </p:cNvSpPr>
          <p:nvPr>
            <p:ph type="body" idx="1"/>
          </p:nvPr>
        </p:nvSpPr>
        <p:spPr/>
        <p:txBody>
          <a:bodyPr/>
          <a:lstStyle/>
          <a:p>
            <a:pPr lvl="1"/>
            <a:r>
              <a:rPr lang="fr-FR" dirty="0" smtClean="0">
                <a:solidFill>
                  <a:schemeClr val="accent2"/>
                </a:solidFill>
              </a:rPr>
              <a:t>Quand on fait du développement, on aime développer ! Ajouter du code, des fonctions, de la technicité, les tests ? Je les ferais plus tard, vers la fin quand j’aurais du temps pour ca</a:t>
            </a:r>
          </a:p>
          <a:p>
            <a:pPr marL="179387" lvl="1" indent="0">
              <a:buNone/>
            </a:pPr>
            <a:r>
              <a:rPr lang="fr-FR" dirty="0" smtClean="0">
                <a:sym typeface="Wingdings" panose="05000000000000000000" pitchFamily="2" charset="2"/>
              </a:rPr>
              <a:t>Evidemment, les tests partent aux oubliettes ne sont jamais implémentés ou bien au strict minima</a:t>
            </a:r>
          </a:p>
          <a:p>
            <a:pPr marL="179387" lvl="1" indent="0">
              <a:buNone/>
            </a:pPr>
            <a:endParaRPr lang="fr-FR" dirty="0" smtClean="0"/>
          </a:p>
          <a:p>
            <a:endParaRPr lang="fr-FR" dirty="0"/>
          </a:p>
        </p:txBody>
      </p:sp>
      <p:sp>
        <p:nvSpPr>
          <p:cNvPr id="4" name="Espace réservé du numéro de diapositive 3"/>
          <p:cNvSpPr>
            <a:spLocks noGrp="1"/>
          </p:cNvSpPr>
          <p:nvPr>
            <p:ph type="sldNum" sz="quarter" idx="10"/>
          </p:nvPr>
        </p:nvSpPr>
        <p:spPr/>
        <p:txBody>
          <a:bodyPr/>
          <a:lstStyle/>
          <a:p>
            <a:fld id="{C3EF5842-04F3-4695-8C7E-60D49603CB5D}" type="slidenum">
              <a:rPr lang="fr-FR" smtClean="0"/>
              <a:t>9</a:t>
            </a:fld>
            <a:endParaRPr lang="fr-FR" dirty="0"/>
          </a:p>
        </p:txBody>
      </p:sp>
    </p:spTree>
    <p:extLst>
      <p:ext uri="{BB962C8B-B14F-4D97-AF65-F5344CB8AC3E}">
        <p14:creationId xmlns:p14="http://schemas.microsoft.com/office/powerpoint/2010/main" val="415577355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39700" y="768350"/>
            <a:ext cx="6819900" cy="3836988"/>
          </a:xfrm>
        </p:spPr>
      </p:sp>
      <p:sp>
        <p:nvSpPr>
          <p:cNvPr id="3" name="Espace réservé des commentaires 2"/>
          <p:cNvSpPr>
            <a:spLocks noGrp="1"/>
          </p:cNvSpPr>
          <p:nvPr>
            <p:ph type="body" idx="1"/>
          </p:nvPr>
        </p:nvSpPr>
        <p:spPr/>
        <p:txBody>
          <a:bodyPr/>
          <a:lstStyle/>
          <a:p>
            <a:r>
              <a:rPr lang="fr-FR" dirty="0" smtClean="0"/>
              <a:t>Discussion autour des </a:t>
            </a:r>
            <a:r>
              <a:rPr lang="fr-FR" dirty="0" err="1" smtClean="0"/>
              <a:t>Mocks</a:t>
            </a:r>
            <a:r>
              <a:rPr lang="fr-FR" dirty="0" smtClean="0"/>
              <a:t>, Stub, </a:t>
            </a:r>
            <a:r>
              <a:rPr lang="fr-FR" dirty="0" err="1" smtClean="0"/>
              <a:t>Dummies</a:t>
            </a:r>
            <a:r>
              <a:rPr lang="fr-FR" dirty="0" smtClean="0"/>
              <a:t>….</a:t>
            </a:r>
          </a:p>
          <a:p>
            <a:endParaRPr lang="fr-FR" dirty="0" smtClean="0"/>
          </a:p>
          <a:p>
            <a:r>
              <a:rPr lang="fr-FR" dirty="0" err="1" smtClean="0"/>
              <a:t>Mock</a:t>
            </a:r>
            <a:r>
              <a:rPr lang="fr-FR" dirty="0" smtClean="0"/>
              <a:t> = qui</a:t>
            </a:r>
            <a:r>
              <a:rPr lang="fr-FR" baseline="0" dirty="0" smtClean="0"/>
              <a:t> fourni de la donnée pour répondre à un cas de test particulier permet d’orienter le test qu’on veut faire</a:t>
            </a:r>
          </a:p>
          <a:p>
            <a:r>
              <a:rPr lang="fr-FR" baseline="0" dirty="0" smtClean="0"/>
              <a:t>Stub = Fourni des données « normale » qui vont permettre de tester autre chose (permet au système de fonctionner, sans pour autant que le test porte sur le périmètre du Stub)</a:t>
            </a:r>
            <a:endParaRPr lang="fr-FR" dirty="0"/>
          </a:p>
        </p:txBody>
      </p:sp>
      <p:sp>
        <p:nvSpPr>
          <p:cNvPr id="4" name="Espace réservé du numéro de diapositive 3"/>
          <p:cNvSpPr>
            <a:spLocks noGrp="1"/>
          </p:cNvSpPr>
          <p:nvPr>
            <p:ph type="sldNum" sz="quarter" idx="10"/>
          </p:nvPr>
        </p:nvSpPr>
        <p:spPr/>
        <p:txBody>
          <a:bodyPr/>
          <a:lstStyle/>
          <a:p>
            <a:fld id="{C3EF5842-04F3-4695-8C7E-60D49603CB5D}" type="slidenum">
              <a:rPr lang="fr-FR" smtClean="0"/>
              <a:t>88</a:t>
            </a:fld>
            <a:endParaRPr lang="fr-FR" dirty="0"/>
          </a:p>
        </p:txBody>
      </p:sp>
    </p:spTree>
    <p:extLst>
      <p:ext uri="{BB962C8B-B14F-4D97-AF65-F5344CB8AC3E}">
        <p14:creationId xmlns:p14="http://schemas.microsoft.com/office/powerpoint/2010/main" val="193013912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39700" y="768350"/>
            <a:ext cx="6819900" cy="3836988"/>
          </a:xfrm>
        </p:spPr>
      </p:sp>
      <p:sp>
        <p:nvSpPr>
          <p:cNvPr id="3" name="Espace réservé des commentaires 2"/>
          <p:cNvSpPr>
            <a:spLocks noGrp="1"/>
          </p:cNvSpPr>
          <p:nvPr>
            <p:ph type="body" idx="1"/>
          </p:nvPr>
        </p:nvSpPr>
        <p:spPr/>
        <p:txBody>
          <a:bodyPr/>
          <a:lstStyle/>
          <a:p>
            <a:r>
              <a:rPr lang="fr-FR" dirty="0" smtClean="0"/>
              <a:t>A</a:t>
            </a:r>
            <a:r>
              <a:rPr lang="fr-FR" baseline="0" dirty="0" smtClean="0"/>
              <a:t>-t-on encore besoin de faire des implémentations </a:t>
            </a:r>
            <a:r>
              <a:rPr lang="fr-FR" baseline="0" dirty="0" err="1" smtClean="0"/>
              <a:t>Mock</a:t>
            </a:r>
            <a:r>
              <a:rPr lang="fr-FR" baseline="0" dirty="0" smtClean="0"/>
              <a:t> ? </a:t>
            </a:r>
          </a:p>
          <a:p>
            <a:r>
              <a:rPr lang="fr-FR" baseline="0" dirty="0" smtClean="0"/>
              <a:t>(interface + implémentation </a:t>
            </a:r>
            <a:r>
              <a:rPr lang="fr-FR" baseline="0" dirty="0" err="1" smtClean="0"/>
              <a:t>Prod</a:t>
            </a:r>
            <a:r>
              <a:rPr lang="fr-FR" baseline="0" dirty="0" smtClean="0"/>
              <a:t> + implémentation </a:t>
            </a:r>
            <a:r>
              <a:rPr lang="fr-FR" baseline="0" dirty="0" err="1" smtClean="0"/>
              <a:t>Mock</a:t>
            </a:r>
            <a:r>
              <a:rPr lang="fr-FR" baseline="0" dirty="0" smtClean="0"/>
              <a:t> pour les tests) == ? </a:t>
            </a:r>
          </a:p>
          <a:p>
            <a:r>
              <a:rPr lang="fr-FR" baseline="0" dirty="0" smtClean="0"/>
              <a:t>Est-ce qu’il y a des cas ou Mockito ne suffirait pas ? </a:t>
            </a:r>
          </a:p>
          <a:p>
            <a:r>
              <a:rPr lang="fr-FR" baseline="0" dirty="0" err="1" smtClean="0"/>
              <a:t>Peut-etre</a:t>
            </a:r>
            <a:r>
              <a:rPr lang="fr-FR" baseline="0" dirty="0" smtClean="0"/>
              <a:t> dans le cas ou l’objet serait trop compliqué à configurer et dans ce cas une implémentation </a:t>
            </a:r>
            <a:r>
              <a:rPr lang="fr-FR" baseline="0" dirty="0" err="1" smtClean="0"/>
              <a:t>Mock</a:t>
            </a:r>
            <a:r>
              <a:rPr lang="fr-FR" baseline="0" dirty="0" smtClean="0"/>
              <a:t> serait plus simple ? </a:t>
            </a:r>
            <a:endParaRPr lang="fr-FR" dirty="0"/>
          </a:p>
        </p:txBody>
      </p:sp>
      <p:sp>
        <p:nvSpPr>
          <p:cNvPr id="4" name="Espace réservé du numéro de diapositive 3"/>
          <p:cNvSpPr>
            <a:spLocks noGrp="1"/>
          </p:cNvSpPr>
          <p:nvPr>
            <p:ph type="sldNum" sz="quarter" idx="10"/>
          </p:nvPr>
        </p:nvSpPr>
        <p:spPr/>
        <p:txBody>
          <a:bodyPr/>
          <a:lstStyle/>
          <a:p>
            <a:fld id="{C3EF5842-04F3-4695-8C7E-60D49603CB5D}" type="slidenum">
              <a:rPr lang="fr-FR" smtClean="0"/>
              <a:t>89</a:t>
            </a:fld>
            <a:endParaRPr lang="fr-FR" dirty="0"/>
          </a:p>
        </p:txBody>
      </p:sp>
    </p:spTree>
    <p:extLst>
      <p:ext uri="{BB962C8B-B14F-4D97-AF65-F5344CB8AC3E}">
        <p14:creationId xmlns:p14="http://schemas.microsoft.com/office/powerpoint/2010/main" val="193013912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39700" y="768350"/>
            <a:ext cx="6819900" cy="3836988"/>
          </a:xfrm>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C3EF5842-04F3-4695-8C7E-60D49603CB5D}" type="slidenum">
              <a:rPr lang="fr-FR" smtClean="0"/>
              <a:t>90</a:t>
            </a:fld>
            <a:endParaRPr lang="fr-FR" dirty="0"/>
          </a:p>
        </p:txBody>
      </p:sp>
    </p:spTree>
    <p:extLst>
      <p:ext uri="{BB962C8B-B14F-4D97-AF65-F5344CB8AC3E}">
        <p14:creationId xmlns:p14="http://schemas.microsoft.com/office/powerpoint/2010/main" val="193013912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39700" y="768350"/>
            <a:ext cx="6819900" cy="3836988"/>
          </a:xfrm>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C3EF5842-04F3-4695-8C7E-60D49603CB5D}" type="slidenum">
              <a:rPr lang="fr-FR" smtClean="0"/>
              <a:t>91</a:t>
            </a:fld>
            <a:endParaRPr lang="fr-FR" dirty="0"/>
          </a:p>
        </p:txBody>
      </p:sp>
    </p:spTree>
    <p:extLst>
      <p:ext uri="{BB962C8B-B14F-4D97-AF65-F5344CB8AC3E}">
        <p14:creationId xmlns:p14="http://schemas.microsoft.com/office/powerpoint/2010/main" val="193013912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39700" y="768350"/>
            <a:ext cx="6819900" cy="3836988"/>
          </a:xfrm>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C3EF5842-04F3-4695-8C7E-60D49603CB5D}" type="slidenum">
              <a:rPr lang="fr-FR" smtClean="0"/>
              <a:t>92</a:t>
            </a:fld>
            <a:endParaRPr lang="fr-FR" dirty="0"/>
          </a:p>
        </p:txBody>
      </p:sp>
    </p:spTree>
    <p:extLst>
      <p:ext uri="{BB962C8B-B14F-4D97-AF65-F5344CB8AC3E}">
        <p14:creationId xmlns:p14="http://schemas.microsoft.com/office/powerpoint/2010/main" val="193013912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39700" y="768350"/>
            <a:ext cx="6819900" cy="3836988"/>
          </a:xfrm>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C3EF5842-04F3-4695-8C7E-60D49603CB5D}" type="slidenum">
              <a:rPr lang="fr-FR" smtClean="0"/>
              <a:t>93</a:t>
            </a:fld>
            <a:endParaRPr lang="fr-FR" dirty="0"/>
          </a:p>
        </p:txBody>
      </p:sp>
    </p:spTree>
    <p:extLst>
      <p:ext uri="{BB962C8B-B14F-4D97-AF65-F5344CB8AC3E}">
        <p14:creationId xmlns:p14="http://schemas.microsoft.com/office/powerpoint/2010/main" val="193013912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39700" y="768350"/>
            <a:ext cx="6819900" cy="3836988"/>
          </a:xfrm>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C3EF5842-04F3-4695-8C7E-60D49603CB5D}" type="slidenum">
              <a:rPr lang="fr-FR" smtClean="0"/>
              <a:t>95</a:t>
            </a:fld>
            <a:endParaRPr lang="fr-FR" dirty="0"/>
          </a:p>
        </p:txBody>
      </p:sp>
    </p:spTree>
    <p:extLst>
      <p:ext uri="{BB962C8B-B14F-4D97-AF65-F5344CB8AC3E}">
        <p14:creationId xmlns:p14="http://schemas.microsoft.com/office/powerpoint/2010/main" val="193013912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39700" y="768350"/>
            <a:ext cx="6819900" cy="3836988"/>
          </a:xfrm>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C3EF5842-04F3-4695-8C7E-60D49603CB5D}" type="slidenum">
              <a:rPr lang="fr-FR" smtClean="0"/>
              <a:t>96</a:t>
            </a:fld>
            <a:endParaRPr lang="fr-FR" dirty="0"/>
          </a:p>
        </p:txBody>
      </p:sp>
    </p:spTree>
    <p:extLst>
      <p:ext uri="{BB962C8B-B14F-4D97-AF65-F5344CB8AC3E}">
        <p14:creationId xmlns:p14="http://schemas.microsoft.com/office/powerpoint/2010/main" val="193013912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39700" y="768350"/>
            <a:ext cx="6819900" cy="3836988"/>
          </a:xfrm>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C3EF5842-04F3-4695-8C7E-60D49603CB5D}" type="slidenum">
              <a:rPr lang="fr-FR" smtClean="0"/>
              <a:t>97</a:t>
            </a:fld>
            <a:endParaRPr lang="fr-FR" dirty="0"/>
          </a:p>
        </p:txBody>
      </p:sp>
    </p:spTree>
    <p:extLst>
      <p:ext uri="{BB962C8B-B14F-4D97-AF65-F5344CB8AC3E}">
        <p14:creationId xmlns:p14="http://schemas.microsoft.com/office/powerpoint/2010/main" val="193013912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39700" y="768350"/>
            <a:ext cx="6819900" cy="3836988"/>
          </a:xfrm>
        </p:spPr>
      </p:sp>
      <p:sp>
        <p:nvSpPr>
          <p:cNvPr id="3" name="Espace réservé des commentaires 2"/>
          <p:cNvSpPr>
            <a:spLocks noGrp="1"/>
          </p:cNvSpPr>
          <p:nvPr>
            <p:ph type="body" idx="1"/>
          </p:nvPr>
        </p:nvSpPr>
        <p:spPr/>
        <p:txBody>
          <a:bodyPr/>
          <a:lstStyle/>
          <a:p>
            <a:r>
              <a:rPr lang="fr-FR" smtClean="0"/>
              <a:t>http://www.baeldung.com/hamcrest-collections-arrays</a:t>
            </a:r>
            <a:endParaRPr lang="fr-FR" dirty="0"/>
          </a:p>
        </p:txBody>
      </p:sp>
      <p:sp>
        <p:nvSpPr>
          <p:cNvPr id="4" name="Espace réservé du numéro de diapositive 3"/>
          <p:cNvSpPr>
            <a:spLocks noGrp="1"/>
          </p:cNvSpPr>
          <p:nvPr>
            <p:ph type="sldNum" sz="quarter" idx="10"/>
          </p:nvPr>
        </p:nvSpPr>
        <p:spPr/>
        <p:txBody>
          <a:bodyPr/>
          <a:lstStyle/>
          <a:p>
            <a:fld id="{C3EF5842-04F3-4695-8C7E-60D49603CB5D}" type="slidenum">
              <a:rPr lang="fr-FR" smtClean="0"/>
              <a:t>98</a:t>
            </a:fld>
            <a:endParaRPr lang="fr-FR" dirty="0"/>
          </a:p>
        </p:txBody>
      </p:sp>
    </p:spTree>
    <p:extLst>
      <p:ext uri="{BB962C8B-B14F-4D97-AF65-F5344CB8AC3E}">
        <p14:creationId xmlns:p14="http://schemas.microsoft.com/office/powerpoint/2010/main" val="19301391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39700" y="768350"/>
            <a:ext cx="6819900" cy="3836988"/>
          </a:xfrm>
        </p:spPr>
      </p:sp>
      <p:sp>
        <p:nvSpPr>
          <p:cNvPr id="3" name="Espace réservé des commentaires 2"/>
          <p:cNvSpPr>
            <a:spLocks noGrp="1"/>
          </p:cNvSpPr>
          <p:nvPr>
            <p:ph type="body" idx="1"/>
          </p:nvPr>
        </p:nvSpPr>
        <p:spPr/>
        <p:txBody>
          <a:bodyPr/>
          <a:lstStyle/>
          <a:p>
            <a:pPr lvl="1"/>
            <a:r>
              <a:rPr lang="fr-FR" dirty="0" smtClean="0">
                <a:solidFill>
                  <a:schemeClr val="accent2"/>
                </a:solidFill>
              </a:rPr>
              <a:t>C’est quoi ce morceau de code ? Il est utile ? Oui </a:t>
            </a:r>
            <a:r>
              <a:rPr lang="fr-FR" dirty="0" err="1" smtClean="0">
                <a:solidFill>
                  <a:schemeClr val="accent2"/>
                </a:solidFill>
              </a:rPr>
              <a:t>oui</a:t>
            </a:r>
            <a:r>
              <a:rPr lang="fr-FR" dirty="0" smtClean="0">
                <a:solidFill>
                  <a:schemeClr val="accent2"/>
                </a:solidFill>
              </a:rPr>
              <a:t> c’est dans le cas ou le prochain star </a:t>
            </a:r>
            <a:r>
              <a:rPr lang="fr-FR" dirty="0" err="1" smtClean="0">
                <a:solidFill>
                  <a:schemeClr val="accent2"/>
                </a:solidFill>
              </a:rPr>
              <a:t>wars</a:t>
            </a:r>
            <a:r>
              <a:rPr lang="fr-FR" dirty="0" smtClean="0">
                <a:solidFill>
                  <a:schemeClr val="accent2"/>
                </a:solidFill>
              </a:rPr>
              <a:t> gagnerait un oscar, enfin je crois…</a:t>
            </a:r>
          </a:p>
          <a:p>
            <a:pPr marL="179387" lvl="1" indent="0">
              <a:buNone/>
            </a:pPr>
            <a:r>
              <a:rPr lang="fr-FR" dirty="0" smtClean="0">
                <a:sym typeface="Wingdings" panose="05000000000000000000" pitchFamily="2" charset="2"/>
              </a:rPr>
              <a:t>De nombreuses applications ont du code inutile, jamais utilisé, cela à un coût et introduit certains risques</a:t>
            </a:r>
          </a:p>
          <a:p>
            <a:pPr marL="179387" lvl="1" indent="0">
              <a:buNone/>
            </a:pPr>
            <a:endParaRPr lang="fr-FR" dirty="0" smtClean="0"/>
          </a:p>
          <a:p>
            <a:endParaRPr lang="fr-FR" dirty="0"/>
          </a:p>
        </p:txBody>
      </p:sp>
      <p:sp>
        <p:nvSpPr>
          <p:cNvPr id="4" name="Espace réservé du numéro de diapositive 3"/>
          <p:cNvSpPr>
            <a:spLocks noGrp="1"/>
          </p:cNvSpPr>
          <p:nvPr>
            <p:ph type="sldNum" sz="quarter" idx="10"/>
          </p:nvPr>
        </p:nvSpPr>
        <p:spPr/>
        <p:txBody>
          <a:bodyPr/>
          <a:lstStyle/>
          <a:p>
            <a:fld id="{C3EF5842-04F3-4695-8C7E-60D49603CB5D}" type="slidenum">
              <a:rPr lang="fr-FR" smtClean="0"/>
              <a:t>10</a:t>
            </a:fld>
            <a:endParaRPr lang="fr-FR" dirty="0"/>
          </a:p>
        </p:txBody>
      </p:sp>
    </p:spTree>
    <p:extLst>
      <p:ext uri="{BB962C8B-B14F-4D97-AF65-F5344CB8AC3E}">
        <p14:creationId xmlns:p14="http://schemas.microsoft.com/office/powerpoint/2010/main" val="408146652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39700" y="768350"/>
            <a:ext cx="6819900" cy="3836988"/>
          </a:xfrm>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C3EF5842-04F3-4695-8C7E-60D49603CB5D}" type="slidenum">
              <a:rPr lang="fr-FR" smtClean="0"/>
              <a:t>100</a:t>
            </a:fld>
            <a:endParaRPr lang="fr-FR" dirty="0"/>
          </a:p>
        </p:txBody>
      </p:sp>
    </p:spTree>
    <p:extLst>
      <p:ext uri="{BB962C8B-B14F-4D97-AF65-F5344CB8AC3E}">
        <p14:creationId xmlns:p14="http://schemas.microsoft.com/office/powerpoint/2010/main" val="193013912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39700" y="768350"/>
            <a:ext cx="6819900" cy="3836988"/>
          </a:xfrm>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C3EF5842-04F3-4695-8C7E-60D49603CB5D}" type="slidenum">
              <a:rPr lang="fr-FR" smtClean="0"/>
              <a:t>101</a:t>
            </a:fld>
            <a:endParaRPr lang="fr-FR" dirty="0"/>
          </a:p>
        </p:txBody>
      </p:sp>
    </p:spTree>
    <p:extLst>
      <p:ext uri="{BB962C8B-B14F-4D97-AF65-F5344CB8AC3E}">
        <p14:creationId xmlns:p14="http://schemas.microsoft.com/office/powerpoint/2010/main" val="193013912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39700" y="768350"/>
            <a:ext cx="6819900" cy="3836988"/>
          </a:xfrm>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C3EF5842-04F3-4695-8C7E-60D49603CB5D}" type="slidenum">
              <a:rPr lang="fr-FR" smtClean="0"/>
              <a:t>102</a:t>
            </a:fld>
            <a:endParaRPr lang="fr-FR" dirty="0"/>
          </a:p>
        </p:txBody>
      </p:sp>
    </p:spTree>
    <p:extLst>
      <p:ext uri="{BB962C8B-B14F-4D97-AF65-F5344CB8AC3E}">
        <p14:creationId xmlns:p14="http://schemas.microsoft.com/office/powerpoint/2010/main" val="193013912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39700" y="768350"/>
            <a:ext cx="6819900" cy="3836988"/>
          </a:xfrm>
        </p:spPr>
      </p:sp>
      <p:sp>
        <p:nvSpPr>
          <p:cNvPr id="3" name="Espace réservé des commentaires 2"/>
          <p:cNvSpPr>
            <a:spLocks noGrp="1"/>
          </p:cNvSpPr>
          <p:nvPr>
            <p:ph type="body" idx="1"/>
          </p:nvPr>
        </p:nvSpPr>
        <p:spPr/>
        <p:txBody>
          <a:bodyPr/>
          <a:lstStyle/>
          <a:p>
            <a:r>
              <a:rPr lang="pt-BR" sz="1200" kern="1200" smtClean="0">
                <a:solidFill>
                  <a:schemeClr val="tx1"/>
                </a:solidFill>
                <a:latin typeface="+mn-lt"/>
                <a:ea typeface="+mn-ea"/>
                <a:cs typeface="+mn-cs"/>
              </a:rPr>
              <a:t>[‏30/‏03/‏2018 16:37] FEDOU Nicolas: </a:t>
            </a:r>
            <a:r>
              <a:rPr lang="pt-BR" smtClean="0"/>
              <a:t/>
            </a:r>
            <a:br>
              <a:rPr lang="pt-BR" smtClean="0"/>
            </a:br>
            <a:r>
              <a:rPr lang="pt-BR" sz="1200" kern="1200" smtClean="0">
                <a:solidFill>
                  <a:schemeClr val="tx1"/>
                </a:solidFill>
                <a:latin typeface="+mn-lt"/>
                <a:ea typeface="+mn-ea"/>
                <a:cs typeface="+mn-cs"/>
                <a:hlinkClick r:id="rId3"/>
              </a:rPr>
              <a:t>http://s00vl9980755:10080/crafters/testing_tutos</a:t>
            </a:r>
            <a:r>
              <a:rPr lang="pt-BR" smtClean="0"/>
              <a:t> </a:t>
            </a:r>
            <a:endParaRPr lang="fr-FR"/>
          </a:p>
        </p:txBody>
      </p:sp>
      <p:sp>
        <p:nvSpPr>
          <p:cNvPr id="4" name="Espace réservé du numéro de diapositive 3"/>
          <p:cNvSpPr>
            <a:spLocks noGrp="1"/>
          </p:cNvSpPr>
          <p:nvPr>
            <p:ph type="sldNum" sz="quarter" idx="10"/>
          </p:nvPr>
        </p:nvSpPr>
        <p:spPr/>
        <p:txBody>
          <a:bodyPr/>
          <a:lstStyle/>
          <a:p>
            <a:fld id="{C3EF5842-04F3-4695-8C7E-60D49603CB5D}" type="slidenum">
              <a:rPr lang="fr-FR" smtClean="0"/>
              <a:t>103</a:t>
            </a:fld>
            <a:endParaRPr lang="fr-FR" dirty="0"/>
          </a:p>
        </p:txBody>
      </p:sp>
    </p:spTree>
    <p:extLst>
      <p:ext uri="{BB962C8B-B14F-4D97-AF65-F5344CB8AC3E}">
        <p14:creationId xmlns:p14="http://schemas.microsoft.com/office/powerpoint/2010/main" val="38371312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39700" y="768350"/>
            <a:ext cx="6819900" cy="3836988"/>
          </a:xfrm>
        </p:spPr>
      </p:sp>
      <p:sp>
        <p:nvSpPr>
          <p:cNvPr id="3" name="Espace réservé des commentaires 2"/>
          <p:cNvSpPr>
            <a:spLocks noGrp="1"/>
          </p:cNvSpPr>
          <p:nvPr>
            <p:ph type="body" idx="1"/>
          </p:nvPr>
        </p:nvSpPr>
        <p:spPr/>
        <p:txBody>
          <a:bodyPr/>
          <a:lstStyle/>
          <a:p>
            <a:r>
              <a:rPr lang="fr-FR" dirty="0" smtClean="0"/>
              <a:t>C’est bon chef j’ai fait un </a:t>
            </a:r>
            <a:r>
              <a:rPr lang="fr-FR" dirty="0" err="1" smtClean="0"/>
              <a:t>refactoring</a:t>
            </a:r>
            <a:r>
              <a:rPr lang="fr-FR" dirty="0" smtClean="0"/>
              <a:t> complet de l’application ! Et elle fonctionne toujours ? Heu… oui je crois, enfin j’ai l’impression</a:t>
            </a:r>
          </a:p>
          <a:p>
            <a:r>
              <a:rPr lang="fr-FR" dirty="0" smtClean="0"/>
              <a:t>Beaucoup d’applications n’ont pas une couverture de tests suffisante, et la moindre intervention sur le code risque d’introduire des régressions non détectées</a:t>
            </a:r>
          </a:p>
          <a:p>
            <a:endParaRPr lang="fr-FR" dirty="0"/>
          </a:p>
        </p:txBody>
      </p:sp>
      <p:sp>
        <p:nvSpPr>
          <p:cNvPr id="4" name="Espace réservé du numéro de diapositive 3"/>
          <p:cNvSpPr>
            <a:spLocks noGrp="1"/>
          </p:cNvSpPr>
          <p:nvPr>
            <p:ph type="sldNum" sz="quarter" idx="10"/>
          </p:nvPr>
        </p:nvSpPr>
        <p:spPr/>
        <p:txBody>
          <a:bodyPr/>
          <a:lstStyle/>
          <a:p>
            <a:fld id="{C3EF5842-04F3-4695-8C7E-60D49603CB5D}" type="slidenum">
              <a:rPr lang="fr-FR" smtClean="0"/>
              <a:t>11</a:t>
            </a:fld>
            <a:endParaRPr lang="fr-FR" dirty="0"/>
          </a:p>
        </p:txBody>
      </p:sp>
    </p:spTree>
    <p:extLst>
      <p:ext uri="{BB962C8B-B14F-4D97-AF65-F5344CB8AC3E}">
        <p14:creationId xmlns:p14="http://schemas.microsoft.com/office/powerpoint/2010/main" val="23501502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39700" y="768350"/>
            <a:ext cx="6819900" cy="3836988"/>
          </a:xfrm>
        </p:spPr>
      </p:sp>
      <p:sp>
        <p:nvSpPr>
          <p:cNvPr id="3" name="Espace réservé des commentaires 2"/>
          <p:cNvSpPr>
            <a:spLocks noGrp="1"/>
          </p:cNvSpPr>
          <p:nvPr>
            <p:ph type="body" idx="1"/>
          </p:nvPr>
        </p:nvSpPr>
        <p:spPr/>
        <p:txBody>
          <a:bodyPr/>
          <a:lstStyle/>
          <a:p>
            <a:r>
              <a:rPr lang="fr-FR" dirty="0" smtClean="0"/>
              <a:t>C’est bon chef j’ai fait un </a:t>
            </a:r>
            <a:r>
              <a:rPr lang="fr-FR" dirty="0" err="1" smtClean="0"/>
              <a:t>refactoring</a:t>
            </a:r>
            <a:r>
              <a:rPr lang="fr-FR" dirty="0" smtClean="0"/>
              <a:t> complet de l’application ! Et elle fonctionne toujours ? Heu… oui je crois, enfin j’ai l’impression</a:t>
            </a:r>
          </a:p>
          <a:p>
            <a:r>
              <a:rPr lang="fr-FR" dirty="0" smtClean="0"/>
              <a:t>Beaucoup d’applications n’ont pas une couverture de tests suffisante, et la moindre intervention sur le code risque d’introduire des régressions non détectées</a:t>
            </a:r>
          </a:p>
          <a:p>
            <a:endParaRPr lang="fr-FR" dirty="0"/>
          </a:p>
        </p:txBody>
      </p:sp>
      <p:sp>
        <p:nvSpPr>
          <p:cNvPr id="4" name="Espace réservé du numéro de diapositive 3"/>
          <p:cNvSpPr>
            <a:spLocks noGrp="1"/>
          </p:cNvSpPr>
          <p:nvPr>
            <p:ph type="sldNum" sz="quarter" idx="10"/>
          </p:nvPr>
        </p:nvSpPr>
        <p:spPr/>
        <p:txBody>
          <a:bodyPr/>
          <a:lstStyle/>
          <a:p>
            <a:fld id="{C3EF5842-04F3-4695-8C7E-60D49603CB5D}" type="slidenum">
              <a:rPr lang="fr-FR" smtClean="0"/>
              <a:t>12</a:t>
            </a:fld>
            <a:endParaRPr lang="fr-FR" dirty="0"/>
          </a:p>
        </p:txBody>
      </p:sp>
    </p:spTree>
    <p:extLst>
      <p:ext uri="{BB962C8B-B14F-4D97-AF65-F5344CB8AC3E}">
        <p14:creationId xmlns:p14="http://schemas.microsoft.com/office/powerpoint/2010/main" val="23501502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39700" y="768350"/>
            <a:ext cx="6819900" cy="3836988"/>
          </a:xfrm>
        </p:spPr>
      </p:sp>
      <p:sp>
        <p:nvSpPr>
          <p:cNvPr id="3" name="Espace réservé des commentaires 2"/>
          <p:cNvSpPr>
            <a:spLocks noGrp="1"/>
          </p:cNvSpPr>
          <p:nvPr>
            <p:ph type="body" idx="1"/>
          </p:nvPr>
        </p:nvSpPr>
        <p:spPr/>
        <p:txBody>
          <a:bodyPr/>
          <a:lstStyle/>
          <a:p>
            <a:r>
              <a:rPr lang="fr-FR" sz="1700" dirty="0" smtClean="0"/>
              <a:t>La version originale:</a:t>
            </a:r>
          </a:p>
          <a:p>
            <a:pPr lvl="1"/>
            <a:r>
              <a:rPr lang="en-US" sz="1500" dirty="0" smtClean="0"/>
              <a:t>You must write a failing test before you write any production code.</a:t>
            </a:r>
          </a:p>
          <a:p>
            <a:pPr lvl="1"/>
            <a:r>
              <a:rPr lang="en-US" sz="1500" dirty="0" smtClean="0"/>
              <a:t>You must not write more of a test than is sufficient to fail, or fail to compile.</a:t>
            </a:r>
          </a:p>
          <a:p>
            <a:pPr lvl="1"/>
            <a:r>
              <a:rPr lang="en-US" sz="1500" dirty="0" smtClean="0"/>
              <a:t>You must not write more production code than is sufficient to make the currently failing test pass.</a:t>
            </a:r>
          </a:p>
          <a:p>
            <a:endParaRPr lang="fr-FR" dirty="0"/>
          </a:p>
        </p:txBody>
      </p:sp>
      <p:sp>
        <p:nvSpPr>
          <p:cNvPr id="4" name="Espace réservé du numéro de diapositive 3"/>
          <p:cNvSpPr>
            <a:spLocks noGrp="1"/>
          </p:cNvSpPr>
          <p:nvPr>
            <p:ph type="sldNum" sz="quarter" idx="10"/>
          </p:nvPr>
        </p:nvSpPr>
        <p:spPr/>
        <p:txBody>
          <a:bodyPr/>
          <a:lstStyle/>
          <a:p>
            <a:fld id="{C3EF5842-04F3-4695-8C7E-60D49603CB5D}" type="slidenum">
              <a:rPr lang="fr-FR" smtClean="0"/>
              <a:t>16</a:t>
            </a:fld>
            <a:endParaRPr lang="fr-FR" dirty="0"/>
          </a:p>
        </p:txBody>
      </p:sp>
    </p:spTree>
    <p:extLst>
      <p:ext uri="{BB962C8B-B14F-4D97-AF65-F5344CB8AC3E}">
        <p14:creationId xmlns:p14="http://schemas.microsoft.com/office/powerpoint/2010/main" val="242889819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0.xml.rels><?xml version="1.0" encoding="UTF-8" standalone="yes"?>
<Relationships xmlns="http://schemas.openxmlformats.org/package/2006/relationships"><Relationship Id="rId3" Type="http://schemas.openxmlformats.org/officeDocument/2006/relationships/image" Target="file://localhost/Users/carolinedargein/Desktop/donut-orange.png" TargetMode="External"/><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3" Type="http://schemas.openxmlformats.org/officeDocument/2006/relationships/image" Target="file://localhost/Users/carolinedargein/Desktop/donut-orange.png" TargetMode="External"/><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2.xml"/><Relationship Id="rId4" Type="http://schemas.openxmlformats.org/officeDocument/2006/relationships/image" Target="../media/image6.png"/></Relationships>
</file>

<file path=ppt/slideLayouts/_rels/slideLayout6.xml.rels><?xml version="1.0" encoding="UTF-8" standalone="yes"?>
<Relationships xmlns="http://schemas.openxmlformats.org/package/2006/relationships"><Relationship Id="rId3" Type="http://schemas.openxmlformats.org/officeDocument/2006/relationships/image" Target="file://localhost/Users/carolinedargein/Desktop/donut-orange.png" TargetMode="External"/><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3.xml"/><Relationship Id="rId4" Type="http://schemas.openxmlformats.org/officeDocument/2006/relationships/image" Target="../media/image6.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1_TITRE ET VISUEL">
    <p:bg>
      <p:bgPr>
        <a:gradFill flip="none" rotWithShape="1">
          <a:gsLst>
            <a:gs pos="0">
              <a:schemeClr val="tx1"/>
            </a:gs>
            <a:gs pos="100000">
              <a:srgbClr val="EFEEED"/>
            </a:gs>
          </a:gsLst>
          <a:lin ang="5400000" scaled="0"/>
          <a:tileRect/>
        </a:gradFill>
        <a:effectLst/>
      </p:bgPr>
    </p:bg>
    <p:spTree>
      <p:nvGrpSpPr>
        <p:cNvPr id="1" name=""/>
        <p:cNvGrpSpPr/>
        <p:nvPr/>
      </p:nvGrpSpPr>
      <p:grpSpPr>
        <a:xfrm>
          <a:off x="0" y="0"/>
          <a:ext cx="0" cy="0"/>
          <a:chOff x="0" y="0"/>
          <a:chExt cx="0" cy="0"/>
        </a:xfrm>
      </p:grpSpPr>
      <p:sp>
        <p:nvSpPr>
          <p:cNvPr id="19" name="Rectangle 18"/>
          <p:cNvSpPr/>
          <p:nvPr userDrawn="1"/>
        </p:nvSpPr>
        <p:spPr>
          <a:xfrm>
            <a:off x="0" y="3811776"/>
            <a:ext cx="9144000" cy="1331724"/>
          </a:xfrm>
          <a:prstGeom prst="rect">
            <a:avLst/>
          </a:prstGeom>
          <a:solidFill>
            <a:schemeClr val="tx1"/>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a:endParaRPr lang="fr-FR" sz="1400" dirty="0">
              <a:solidFill>
                <a:schemeClr val="tx1"/>
              </a:solidFill>
            </a:endParaRPr>
          </a:p>
        </p:txBody>
      </p:sp>
      <p:pic>
        <p:nvPicPr>
          <p:cNvPr id="15" name="Picture 4" descr="C:\Users\ChristineB\Seenk-D\BNPP\2015-02\PPT_43-06.png"/>
          <p:cNvPicPr>
            <a:picLocks noChangeAspect="1" noChangeArrowheads="1"/>
          </p:cNvPicPr>
          <p:nvPr userDrawn="1"/>
        </p:nvPicPr>
        <p:blipFill>
          <a:blip r:embed="rId2" cstate="screen">
            <a:extLst>
              <a:ext uri="{28A0092B-C50C-407E-A947-70E740481C1C}">
                <a14:useLocalDpi xmlns:a14="http://schemas.microsoft.com/office/drawing/2010/main"/>
              </a:ext>
            </a:extLst>
          </a:blip>
          <a:stretch>
            <a:fillRect/>
          </a:stretch>
        </p:blipFill>
        <p:spPr bwMode="auto">
          <a:xfrm>
            <a:off x="307976" y="4233445"/>
            <a:ext cx="2959614" cy="612649"/>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3" name="Picture 3" descr="C:\Users\ChristineB\Seenk-D\BNPP\2015-02\PPT_43-08.png"/>
          <p:cNvPicPr>
            <a:picLocks noChangeAspect="1" noChangeArrowheads="1"/>
          </p:cNvPicPr>
          <p:nvPr userDrawn="1"/>
        </p:nvPicPr>
        <p:blipFill>
          <a:blip r:embed="rId3" cstate="screen">
            <a:extLst>
              <a:ext uri="{28A0092B-C50C-407E-A947-70E740481C1C}">
                <a14:useLocalDpi xmlns:a14="http://schemas.microsoft.com/office/drawing/2010/main"/>
              </a:ext>
            </a:extLst>
          </a:blip>
          <a:stretch>
            <a:fillRect/>
          </a:stretch>
        </p:blipFill>
        <p:spPr bwMode="auto">
          <a:xfrm>
            <a:off x="5570589" y="4419718"/>
            <a:ext cx="3206503" cy="219456"/>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22" name="Image 21" descr="label-quadri.png"/>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7753749" y="2859783"/>
            <a:ext cx="1066405" cy="795128"/>
          </a:xfrm>
          <a:prstGeom prst="rect">
            <a:avLst/>
          </a:prstGeom>
        </p:spPr>
      </p:pic>
      <p:sp>
        <p:nvSpPr>
          <p:cNvPr id="20" name="Rectangle 19"/>
          <p:cNvSpPr/>
          <p:nvPr userDrawn="1"/>
        </p:nvSpPr>
        <p:spPr>
          <a:xfrm>
            <a:off x="1097941" y="3586720"/>
            <a:ext cx="3492000" cy="452496"/>
          </a:xfrm>
          <a:prstGeom prst="rect">
            <a:avLst/>
          </a:prstGeom>
          <a:solidFill>
            <a:srgbClr val="00A76C"/>
          </a:solidFill>
          <a:ln w="3175" cap="flat" cmpd="sng" algn="ctr">
            <a:noFill/>
            <a:prstDash val="solid"/>
          </a:ln>
          <a:effectLst/>
        </p:spPr>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000" b="0" i="0" u="none" strike="noStrike" kern="0" cap="none" spc="0" normalizeH="0" baseline="0" noProof="0" dirty="0">
              <a:ln>
                <a:noFill/>
              </a:ln>
              <a:solidFill>
                <a:srgbClr val="A0C873"/>
              </a:solidFill>
              <a:effectLst/>
              <a:uLnTx/>
              <a:uFillTx/>
              <a:latin typeface="Arial"/>
              <a:ea typeface="+mn-ea"/>
              <a:cs typeface="+mn-cs"/>
            </a:endParaRPr>
          </a:p>
        </p:txBody>
      </p:sp>
      <p:sp>
        <p:nvSpPr>
          <p:cNvPr id="2" name="Titre 1"/>
          <p:cNvSpPr>
            <a:spLocks noGrp="1"/>
          </p:cNvSpPr>
          <p:nvPr>
            <p:ph type="ctrTitle" hasCustomPrompt="1"/>
          </p:nvPr>
        </p:nvSpPr>
        <p:spPr>
          <a:xfrm>
            <a:off x="390205" y="191693"/>
            <a:ext cx="5328592" cy="939898"/>
          </a:xfrm>
        </p:spPr>
        <p:txBody>
          <a:bodyPr anchor="t">
            <a:noAutofit/>
          </a:bodyPr>
          <a:lstStyle>
            <a:lvl1pPr algn="l">
              <a:lnSpc>
                <a:spcPct val="85000"/>
              </a:lnSpc>
              <a:defRPr sz="3600" b="1" cap="all" baseline="0">
                <a:solidFill>
                  <a:schemeClr val="bg1"/>
                </a:solidFill>
              </a:defRPr>
            </a:lvl1pPr>
          </a:lstStyle>
          <a:p>
            <a:r>
              <a:rPr lang="fr-FR" dirty="0"/>
              <a:t>Titre de la présentation</a:t>
            </a:r>
            <a:br>
              <a:rPr lang="fr-FR" dirty="0"/>
            </a:br>
            <a:r>
              <a:rPr lang="fr-FR" dirty="0"/>
              <a:t>sur 2 lignes</a:t>
            </a:r>
          </a:p>
        </p:txBody>
      </p:sp>
      <p:sp>
        <p:nvSpPr>
          <p:cNvPr id="3" name="Sous-titre 2"/>
          <p:cNvSpPr>
            <a:spLocks noGrp="1"/>
          </p:cNvSpPr>
          <p:nvPr>
            <p:ph type="subTitle" idx="1" hasCustomPrompt="1"/>
          </p:nvPr>
        </p:nvSpPr>
        <p:spPr>
          <a:xfrm>
            <a:off x="395536" y="1131590"/>
            <a:ext cx="5328000" cy="324000"/>
          </a:xfrm>
          <a:prstGeom prst="rect">
            <a:avLst/>
          </a:prstGeom>
        </p:spPr>
        <p:txBody>
          <a:bodyPr anchor="ctr">
            <a:normAutofit/>
          </a:bodyPr>
          <a:lstStyle>
            <a:lvl1pPr marL="0" indent="0" algn="l">
              <a:buNone/>
              <a:defRPr sz="2500" cap="all" baseline="0">
                <a:solidFill>
                  <a:schemeClr val="bg1"/>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dirty="0"/>
              <a:t>Sous-titre</a:t>
            </a:r>
          </a:p>
        </p:txBody>
      </p:sp>
      <p:sp>
        <p:nvSpPr>
          <p:cNvPr id="11" name="Espace réservé du texte 2"/>
          <p:cNvSpPr>
            <a:spLocks noGrp="1"/>
          </p:cNvSpPr>
          <p:nvPr>
            <p:ph type="body" idx="13" hasCustomPrompt="1"/>
          </p:nvPr>
        </p:nvSpPr>
        <p:spPr>
          <a:xfrm>
            <a:off x="1231058" y="3651870"/>
            <a:ext cx="3168000" cy="162000"/>
          </a:xfrm>
          <a:prstGeom prst="rect">
            <a:avLst/>
          </a:prstGeom>
        </p:spPr>
        <p:txBody>
          <a:bodyPr anchor="ctr">
            <a:normAutofit/>
          </a:bodyPr>
          <a:lstStyle>
            <a:lvl1pPr marL="0" indent="0" algn="l">
              <a:buNone/>
              <a:defRPr sz="1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fr-FR" dirty="0"/>
              <a:t>Nom Prénom</a:t>
            </a:r>
          </a:p>
        </p:txBody>
      </p:sp>
      <p:sp>
        <p:nvSpPr>
          <p:cNvPr id="12" name="Espace réservé du texte 2"/>
          <p:cNvSpPr>
            <a:spLocks noGrp="1"/>
          </p:cNvSpPr>
          <p:nvPr>
            <p:ph type="body" idx="14" hasCustomPrompt="1"/>
          </p:nvPr>
        </p:nvSpPr>
        <p:spPr>
          <a:xfrm>
            <a:off x="1231058" y="3819510"/>
            <a:ext cx="3168000" cy="162000"/>
          </a:xfrm>
          <a:prstGeom prst="rect">
            <a:avLst/>
          </a:prstGeom>
        </p:spPr>
        <p:txBody>
          <a:bodyPr anchor="ctr">
            <a:normAutofit/>
          </a:bodyPr>
          <a:lstStyle>
            <a:lvl1pPr marL="0" indent="0" algn="l">
              <a:buNone/>
              <a:defRPr sz="1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fr-FR" dirty="0"/>
              <a:t>Lieu, 00/00/2015</a:t>
            </a:r>
          </a:p>
        </p:txBody>
      </p:sp>
    </p:spTree>
    <p:extLst>
      <p:ext uri="{BB962C8B-B14F-4D97-AF65-F5344CB8AC3E}">
        <p14:creationId xmlns:p14="http://schemas.microsoft.com/office/powerpoint/2010/main" val="8298557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RE ET CONTENU">
    <p:spTree>
      <p:nvGrpSpPr>
        <p:cNvPr id="1" name=""/>
        <p:cNvGrpSpPr/>
        <p:nvPr/>
      </p:nvGrpSpPr>
      <p:grpSpPr>
        <a:xfrm>
          <a:off x="0" y="0"/>
          <a:ext cx="0" cy="0"/>
          <a:chOff x="0" y="0"/>
          <a:chExt cx="0" cy="0"/>
        </a:xfrm>
      </p:grpSpPr>
      <p:sp>
        <p:nvSpPr>
          <p:cNvPr id="11" name="Espace réservé du contenu 2"/>
          <p:cNvSpPr>
            <a:spLocks noGrp="1"/>
          </p:cNvSpPr>
          <p:nvPr>
            <p:ph idx="1"/>
          </p:nvPr>
        </p:nvSpPr>
        <p:spPr>
          <a:xfrm>
            <a:off x="342578" y="852985"/>
            <a:ext cx="8460000" cy="3588847"/>
          </a:xfrm>
          <a:prstGeom prst="rect">
            <a:avLst/>
          </a:prstGeom>
        </p:spPr>
        <p:txBody>
          <a:bodyPr/>
          <a:lstStyle>
            <a:lvl1pPr marL="285750" indent="-285750">
              <a:buClr>
                <a:schemeClr val="accent2"/>
              </a:buClr>
              <a:buFont typeface="Lucida Grande"/>
              <a:buChar char="●"/>
              <a:defRPr>
                <a:solidFill>
                  <a:srgbClr val="323334"/>
                </a:solidFill>
              </a:defRPr>
            </a:lvl1pPr>
            <a:lvl2pPr marL="358775" indent="-179388">
              <a:buClr>
                <a:schemeClr val="accent5"/>
              </a:buClr>
              <a:buSzPct val="90000"/>
              <a:buFontTx/>
              <a:buBlip>
                <a:blip r:embed="rId2" r:link="rId3"/>
              </a:buBlip>
              <a:defRPr>
                <a:solidFill>
                  <a:srgbClr val="323334"/>
                </a:solidFill>
              </a:defRPr>
            </a:lvl2pPr>
            <a:lvl3pPr marL="538163" indent="-182563">
              <a:buClr>
                <a:schemeClr val="accent1"/>
              </a:buClr>
              <a:buFont typeface="Arial"/>
              <a:buChar char="•"/>
              <a:defRPr b="0">
                <a:solidFill>
                  <a:schemeClr val="bg1">
                    <a:lumMod val="50000"/>
                  </a:schemeClr>
                </a:solidFill>
              </a:defRPr>
            </a:lvl3pPr>
            <a:lvl4pPr marL="719138" indent="-173038">
              <a:buClr>
                <a:schemeClr val="accent4"/>
              </a:buClr>
              <a:defRPr>
                <a:solidFill>
                  <a:schemeClr val="accent2"/>
                </a:solidFill>
              </a:defRPr>
            </a:lvl4pPr>
            <a:lvl5pPr marL="3175" indent="4763">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8" name="Titre 7"/>
          <p:cNvSpPr>
            <a:spLocks noGrp="1"/>
          </p:cNvSpPr>
          <p:nvPr>
            <p:ph type="title"/>
          </p:nvPr>
        </p:nvSpPr>
        <p:spPr/>
        <p:txBody>
          <a:bodyPr/>
          <a:lstStyle/>
          <a:p>
            <a:r>
              <a:rPr lang="fr-FR"/>
              <a:t>Cliquez et modifiez le titre</a:t>
            </a:r>
          </a:p>
        </p:txBody>
      </p:sp>
      <p:cxnSp>
        <p:nvCxnSpPr>
          <p:cNvPr id="16" name="Connecteur droit 15"/>
          <p:cNvCxnSpPr/>
          <p:nvPr/>
        </p:nvCxnSpPr>
        <p:spPr>
          <a:xfrm>
            <a:off x="342578" y="659250"/>
            <a:ext cx="8460000" cy="0"/>
          </a:xfrm>
          <a:prstGeom prst="line">
            <a:avLst/>
          </a:prstGeom>
          <a:ln w="12700">
            <a:solidFill>
              <a:srgbClr val="767676"/>
            </a:solidFill>
          </a:ln>
        </p:spPr>
        <p:style>
          <a:lnRef idx="1">
            <a:schemeClr val="accent1"/>
          </a:lnRef>
          <a:fillRef idx="0">
            <a:schemeClr val="accent1"/>
          </a:fillRef>
          <a:effectRef idx="0">
            <a:schemeClr val="accent1"/>
          </a:effectRef>
          <a:fontRef idx="minor">
            <a:schemeClr val="tx1"/>
          </a:fontRef>
        </p:style>
      </p:cxnSp>
      <p:sp>
        <p:nvSpPr>
          <p:cNvPr id="7" name="Espace réservé du pied de page 6"/>
          <p:cNvSpPr>
            <a:spLocks noGrp="1"/>
          </p:cNvSpPr>
          <p:nvPr>
            <p:ph type="ftr" sz="quarter" idx="11"/>
          </p:nvPr>
        </p:nvSpPr>
        <p:spPr/>
        <p:txBody>
          <a:bodyPr/>
          <a:lstStyle/>
          <a:p>
            <a:pPr>
              <a:defRPr/>
            </a:pPr>
            <a:r>
              <a:rPr lang="fr-FR" smtClean="0"/>
              <a:t>Notions d'architecture</a:t>
            </a:r>
            <a:endParaRPr lang="fr-FR" dirty="0"/>
          </a:p>
        </p:txBody>
      </p:sp>
      <p:sp>
        <p:nvSpPr>
          <p:cNvPr id="9" name="Espace réservé du numéro de diapositive 8"/>
          <p:cNvSpPr>
            <a:spLocks noGrp="1"/>
          </p:cNvSpPr>
          <p:nvPr>
            <p:ph type="sldNum" sz="quarter" idx="12"/>
          </p:nvPr>
        </p:nvSpPr>
        <p:spPr/>
        <p:txBody>
          <a:bodyPr/>
          <a:lstStyle/>
          <a:p>
            <a:pPr>
              <a:defRPr/>
            </a:pPr>
            <a:fld id="{276219AF-F5ED-455B-A512-B03AB3602319}" type="slidenum">
              <a:rPr lang="fr-FR" smtClean="0"/>
              <a:pPr>
                <a:defRPr/>
              </a:pPr>
              <a:t>‹N°›</a:t>
            </a:fld>
            <a:endParaRPr lang="fr-FR" dirty="0"/>
          </a:p>
        </p:txBody>
      </p:sp>
      <p:cxnSp>
        <p:nvCxnSpPr>
          <p:cNvPr id="10" name="Connecteur droit 9"/>
          <p:cNvCxnSpPr/>
          <p:nvPr userDrawn="1"/>
        </p:nvCxnSpPr>
        <p:spPr>
          <a:xfrm>
            <a:off x="342578" y="659250"/>
            <a:ext cx="8460000" cy="0"/>
          </a:xfrm>
          <a:prstGeom prst="line">
            <a:avLst/>
          </a:prstGeom>
          <a:ln w="12700">
            <a:solidFill>
              <a:srgbClr val="76767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932953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PARTIE">
    <p:spTree>
      <p:nvGrpSpPr>
        <p:cNvPr id="1" name=""/>
        <p:cNvGrpSpPr/>
        <p:nvPr/>
      </p:nvGrpSpPr>
      <p:grpSpPr>
        <a:xfrm>
          <a:off x="0" y="0"/>
          <a:ext cx="0" cy="0"/>
          <a:chOff x="0" y="0"/>
          <a:chExt cx="0" cy="0"/>
        </a:xfrm>
      </p:grpSpPr>
      <p:sp>
        <p:nvSpPr>
          <p:cNvPr id="9" name="Titre 1"/>
          <p:cNvSpPr>
            <a:spLocks noGrp="1"/>
          </p:cNvSpPr>
          <p:nvPr>
            <p:ph type="ctrTitle" hasCustomPrompt="1"/>
          </p:nvPr>
        </p:nvSpPr>
        <p:spPr>
          <a:xfrm>
            <a:off x="2699796" y="1621076"/>
            <a:ext cx="5544615" cy="2138809"/>
          </a:xfrm>
        </p:spPr>
        <p:txBody>
          <a:bodyPr anchor="t">
            <a:noAutofit/>
          </a:bodyPr>
          <a:lstStyle>
            <a:lvl1pPr algn="l">
              <a:lnSpc>
                <a:spcPct val="85000"/>
              </a:lnSpc>
              <a:defRPr sz="3600" b="1" cap="all" baseline="0">
                <a:solidFill>
                  <a:srgbClr val="646567"/>
                </a:solidFill>
              </a:defRPr>
            </a:lvl1pPr>
          </a:lstStyle>
          <a:p>
            <a:r>
              <a:rPr lang="fr-FR" dirty="0"/>
              <a:t>Titre de la partie</a:t>
            </a:r>
          </a:p>
        </p:txBody>
      </p:sp>
      <p:sp>
        <p:nvSpPr>
          <p:cNvPr id="12" name="Espace réservé du pied de page 11"/>
          <p:cNvSpPr>
            <a:spLocks noGrp="1"/>
          </p:cNvSpPr>
          <p:nvPr>
            <p:ph type="ftr" sz="quarter" idx="11"/>
          </p:nvPr>
        </p:nvSpPr>
        <p:spPr/>
        <p:txBody>
          <a:bodyPr/>
          <a:lstStyle/>
          <a:p>
            <a:pPr>
              <a:defRPr/>
            </a:pPr>
            <a:r>
              <a:rPr lang="fr-FR" smtClean="0"/>
              <a:t>Notions d'architecture</a:t>
            </a:r>
            <a:endParaRPr lang="fr-FR" dirty="0"/>
          </a:p>
        </p:txBody>
      </p:sp>
      <p:sp>
        <p:nvSpPr>
          <p:cNvPr id="13" name="Espace réservé du numéro de diapositive 12"/>
          <p:cNvSpPr>
            <a:spLocks noGrp="1"/>
          </p:cNvSpPr>
          <p:nvPr>
            <p:ph type="sldNum" sz="quarter" idx="12"/>
          </p:nvPr>
        </p:nvSpPr>
        <p:spPr/>
        <p:txBody>
          <a:bodyPr/>
          <a:lstStyle/>
          <a:p>
            <a:pPr>
              <a:defRPr/>
            </a:pPr>
            <a:fld id="{276219AF-F5ED-455B-A512-B03AB3602319}" type="slidenum">
              <a:rPr lang="fr-FR" smtClean="0"/>
              <a:pPr>
                <a:defRPr/>
              </a:pPr>
              <a:t>‹N°›</a:t>
            </a:fld>
            <a:endParaRPr lang="fr-FR" dirty="0"/>
          </a:p>
        </p:txBody>
      </p:sp>
      <p:pic>
        <p:nvPicPr>
          <p:cNvPr id="3" name="Image 2" descr="puce-donut.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963998" y="1563641"/>
            <a:ext cx="632178" cy="632177"/>
          </a:xfrm>
          <a:prstGeom prst="rect">
            <a:avLst/>
          </a:prstGeom>
        </p:spPr>
      </p:pic>
      <p:pic>
        <p:nvPicPr>
          <p:cNvPr id="6" name="Image 5" descr="puce-donut.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963998" y="1563641"/>
            <a:ext cx="632178" cy="632177"/>
          </a:xfrm>
          <a:prstGeom prst="rect">
            <a:avLst/>
          </a:prstGeom>
        </p:spPr>
      </p:pic>
    </p:spTree>
    <p:extLst>
      <p:ext uri="{BB962C8B-B14F-4D97-AF65-F5344CB8AC3E}">
        <p14:creationId xmlns:p14="http://schemas.microsoft.com/office/powerpoint/2010/main" val="193664659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Disposition personnalisé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et modifiez le titre</a:t>
            </a:r>
          </a:p>
        </p:txBody>
      </p:sp>
      <p:sp>
        <p:nvSpPr>
          <p:cNvPr id="3" name="Espace réservé du pied de page 2"/>
          <p:cNvSpPr>
            <a:spLocks noGrp="1"/>
          </p:cNvSpPr>
          <p:nvPr>
            <p:ph type="ftr" sz="quarter" idx="10"/>
          </p:nvPr>
        </p:nvSpPr>
        <p:spPr/>
        <p:txBody>
          <a:bodyPr/>
          <a:lstStyle/>
          <a:p>
            <a:pPr>
              <a:defRPr/>
            </a:pPr>
            <a:r>
              <a:rPr lang="fr-FR" noProof="0" smtClean="0"/>
              <a:t>Notions d'architecture</a:t>
            </a:r>
            <a:endParaRPr lang="fr-FR" noProof="0" dirty="0"/>
          </a:p>
        </p:txBody>
      </p:sp>
      <p:sp>
        <p:nvSpPr>
          <p:cNvPr id="5" name="Espace réservé du numéro de diapositive 4"/>
          <p:cNvSpPr>
            <a:spLocks noGrp="1"/>
          </p:cNvSpPr>
          <p:nvPr>
            <p:ph type="sldNum" sz="quarter" idx="12"/>
          </p:nvPr>
        </p:nvSpPr>
        <p:spPr/>
        <p:txBody>
          <a:bodyPr/>
          <a:lstStyle/>
          <a:p>
            <a:pPr>
              <a:defRPr/>
            </a:pPr>
            <a:fld id="{276219AF-F5ED-455B-A512-B03AB3602319}" type="slidenum">
              <a:rPr lang="fr-FR" noProof="0" smtClean="0"/>
              <a:pPr>
                <a:defRPr/>
              </a:pPr>
              <a:t>‹N°›</a:t>
            </a:fld>
            <a:endParaRPr lang="fr-FR" noProof="0" dirty="0"/>
          </a:p>
        </p:txBody>
      </p:sp>
      <p:cxnSp>
        <p:nvCxnSpPr>
          <p:cNvPr id="6" name="Connecteur droit 5"/>
          <p:cNvCxnSpPr/>
          <p:nvPr/>
        </p:nvCxnSpPr>
        <p:spPr>
          <a:xfrm>
            <a:off x="342578" y="659250"/>
            <a:ext cx="8460000" cy="0"/>
          </a:xfrm>
          <a:prstGeom prst="line">
            <a:avLst/>
          </a:prstGeom>
          <a:ln w="12700">
            <a:solidFill>
              <a:srgbClr val="767676"/>
            </a:solidFill>
          </a:ln>
        </p:spPr>
        <p:style>
          <a:lnRef idx="1">
            <a:schemeClr val="accent1"/>
          </a:lnRef>
          <a:fillRef idx="0">
            <a:schemeClr val="accent1"/>
          </a:fillRef>
          <a:effectRef idx="0">
            <a:schemeClr val="accent1"/>
          </a:effectRef>
          <a:fontRef idx="minor">
            <a:schemeClr val="tx1"/>
          </a:fontRef>
        </p:style>
      </p:cxnSp>
      <p:cxnSp>
        <p:nvCxnSpPr>
          <p:cNvPr id="7" name="Connecteur droit 6"/>
          <p:cNvCxnSpPr/>
          <p:nvPr userDrawn="1"/>
        </p:nvCxnSpPr>
        <p:spPr>
          <a:xfrm>
            <a:off x="342578" y="659250"/>
            <a:ext cx="8460000" cy="0"/>
          </a:xfrm>
          <a:prstGeom prst="line">
            <a:avLst/>
          </a:prstGeom>
          <a:ln w="12700">
            <a:solidFill>
              <a:srgbClr val="76767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566170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sp>
        <p:nvSpPr>
          <p:cNvPr id="11" name="Espace réservé du contenu 2"/>
          <p:cNvSpPr>
            <a:spLocks noGrp="1"/>
          </p:cNvSpPr>
          <p:nvPr>
            <p:ph idx="1"/>
          </p:nvPr>
        </p:nvSpPr>
        <p:spPr>
          <a:xfrm>
            <a:off x="342578" y="852985"/>
            <a:ext cx="8460000" cy="3588847"/>
          </a:xfrm>
          <a:prstGeom prst="rect">
            <a:avLst/>
          </a:prstGeom>
        </p:spPr>
        <p:txBody>
          <a:bodyPr/>
          <a:lstStyle>
            <a:lvl1pPr marL="285750" indent="-285750">
              <a:buClr>
                <a:schemeClr val="accent2"/>
              </a:buClr>
              <a:buFont typeface="Lucida Grande"/>
              <a:buChar char="●"/>
              <a:defRPr>
                <a:solidFill>
                  <a:srgbClr val="323334"/>
                </a:solidFill>
              </a:defRPr>
            </a:lvl1pPr>
            <a:lvl2pPr marL="358775" indent="-179388">
              <a:buClr>
                <a:schemeClr val="accent5"/>
              </a:buClr>
              <a:buSzPct val="90000"/>
              <a:buFontTx/>
              <a:buBlip>
                <a:blip r:embed="rId2" r:link="rId3"/>
              </a:buBlip>
              <a:defRPr>
                <a:solidFill>
                  <a:srgbClr val="323334"/>
                </a:solidFill>
              </a:defRPr>
            </a:lvl2pPr>
            <a:lvl3pPr marL="538163" indent="-182563">
              <a:buClr>
                <a:schemeClr val="accent1"/>
              </a:buClr>
              <a:buFont typeface="Arial"/>
              <a:buChar char="•"/>
              <a:defRPr b="0">
                <a:solidFill>
                  <a:schemeClr val="bg1">
                    <a:lumMod val="50000"/>
                  </a:schemeClr>
                </a:solidFill>
              </a:defRPr>
            </a:lvl3pPr>
            <a:lvl4pPr marL="719138" indent="-173038">
              <a:buClr>
                <a:schemeClr val="accent4"/>
              </a:buClr>
              <a:defRPr>
                <a:solidFill>
                  <a:schemeClr val="accent2"/>
                </a:solidFill>
              </a:defRPr>
            </a:lvl4pPr>
            <a:lvl5pPr marL="3175" indent="4763">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8" name="Titre 7"/>
          <p:cNvSpPr>
            <a:spLocks noGrp="1"/>
          </p:cNvSpPr>
          <p:nvPr>
            <p:ph type="title"/>
          </p:nvPr>
        </p:nvSpPr>
        <p:spPr/>
        <p:txBody>
          <a:bodyPr/>
          <a:lstStyle/>
          <a:p>
            <a:r>
              <a:rPr lang="fr-FR"/>
              <a:t>Cliquez et modifiez le titre</a:t>
            </a:r>
          </a:p>
        </p:txBody>
      </p:sp>
      <p:cxnSp>
        <p:nvCxnSpPr>
          <p:cNvPr id="16" name="Connecteur droit 15"/>
          <p:cNvCxnSpPr/>
          <p:nvPr userDrawn="1"/>
        </p:nvCxnSpPr>
        <p:spPr>
          <a:xfrm>
            <a:off x="342578" y="659250"/>
            <a:ext cx="8460000" cy="0"/>
          </a:xfrm>
          <a:prstGeom prst="line">
            <a:avLst/>
          </a:prstGeom>
          <a:ln w="12700">
            <a:solidFill>
              <a:srgbClr val="767676"/>
            </a:solidFill>
          </a:ln>
        </p:spPr>
        <p:style>
          <a:lnRef idx="1">
            <a:schemeClr val="accent1"/>
          </a:lnRef>
          <a:fillRef idx="0">
            <a:schemeClr val="accent1"/>
          </a:fillRef>
          <a:effectRef idx="0">
            <a:schemeClr val="accent1"/>
          </a:effectRef>
          <a:fontRef idx="minor">
            <a:schemeClr val="tx1"/>
          </a:fontRef>
        </p:style>
      </p:cxnSp>
      <p:sp>
        <p:nvSpPr>
          <p:cNvPr id="7" name="Espace réservé du pied de page 6"/>
          <p:cNvSpPr>
            <a:spLocks noGrp="1"/>
          </p:cNvSpPr>
          <p:nvPr>
            <p:ph type="ftr" sz="quarter" idx="11"/>
          </p:nvPr>
        </p:nvSpPr>
        <p:spPr/>
        <p:txBody>
          <a:bodyPr/>
          <a:lstStyle/>
          <a:p>
            <a:pPr>
              <a:defRPr/>
            </a:pPr>
            <a:r>
              <a:rPr lang="fr-FR" dirty="0" smtClean="0"/>
              <a:t>Notions d'architecture</a:t>
            </a:r>
            <a:endParaRPr lang="fr-FR" dirty="0"/>
          </a:p>
        </p:txBody>
      </p:sp>
      <p:sp>
        <p:nvSpPr>
          <p:cNvPr id="9" name="Espace réservé du numéro de diapositive 8"/>
          <p:cNvSpPr>
            <a:spLocks noGrp="1"/>
          </p:cNvSpPr>
          <p:nvPr>
            <p:ph type="sldNum" sz="quarter" idx="12"/>
          </p:nvPr>
        </p:nvSpPr>
        <p:spPr/>
        <p:txBody>
          <a:bodyPr/>
          <a:lstStyle/>
          <a:p>
            <a:pPr>
              <a:defRPr/>
            </a:pPr>
            <a:fld id="{276219AF-F5ED-455B-A512-B03AB3602319}" type="slidenum">
              <a:rPr lang="fr-FR" smtClean="0"/>
              <a:pPr>
                <a:defRPr/>
              </a:pPr>
              <a:t>‹N°›</a:t>
            </a:fld>
            <a:endParaRPr lang="fr-FR" dirty="0"/>
          </a:p>
        </p:txBody>
      </p:sp>
    </p:spTree>
    <p:extLst>
      <p:ext uri="{BB962C8B-B14F-4D97-AF65-F5344CB8AC3E}">
        <p14:creationId xmlns:p14="http://schemas.microsoft.com/office/powerpoint/2010/main" val="30932953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ARTIE">
    <p:spTree>
      <p:nvGrpSpPr>
        <p:cNvPr id="1" name=""/>
        <p:cNvGrpSpPr/>
        <p:nvPr/>
      </p:nvGrpSpPr>
      <p:grpSpPr>
        <a:xfrm>
          <a:off x="0" y="0"/>
          <a:ext cx="0" cy="0"/>
          <a:chOff x="0" y="0"/>
          <a:chExt cx="0" cy="0"/>
        </a:xfrm>
      </p:grpSpPr>
      <p:sp>
        <p:nvSpPr>
          <p:cNvPr id="9" name="Titre 1"/>
          <p:cNvSpPr>
            <a:spLocks noGrp="1"/>
          </p:cNvSpPr>
          <p:nvPr>
            <p:ph type="ctrTitle" hasCustomPrompt="1"/>
          </p:nvPr>
        </p:nvSpPr>
        <p:spPr>
          <a:xfrm>
            <a:off x="2699796" y="1621076"/>
            <a:ext cx="5544615" cy="2138809"/>
          </a:xfrm>
        </p:spPr>
        <p:txBody>
          <a:bodyPr anchor="t">
            <a:noAutofit/>
          </a:bodyPr>
          <a:lstStyle>
            <a:lvl1pPr algn="l">
              <a:lnSpc>
                <a:spcPct val="85000"/>
              </a:lnSpc>
              <a:defRPr sz="3600" b="1" cap="all" baseline="0">
                <a:solidFill>
                  <a:srgbClr val="646567"/>
                </a:solidFill>
              </a:defRPr>
            </a:lvl1pPr>
          </a:lstStyle>
          <a:p>
            <a:r>
              <a:rPr lang="fr-FR" dirty="0"/>
              <a:t>Titre de la partie</a:t>
            </a:r>
          </a:p>
        </p:txBody>
      </p:sp>
      <p:sp>
        <p:nvSpPr>
          <p:cNvPr id="12" name="Espace réservé du pied de page 11"/>
          <p:cNvSpPr>
            <a:spLocks noGrp="1"/>
          </p:cNvSpPr>
          <p:nvPr>
            <p:ph type="ftr" sz="quarter" idx="11"/>
          </p:nvPr>
        </p:nvSpPr>
        <p:spPr/>
        <p:txBody>
          <a:bodyPr/>
          <a:lstStyle/>
          <a:p>
            <a:pPr>
              <a:defRPr/>
            </a:pPr>
            <a:r>
              <a:rPr lang="fr-FR" dirty="0" smtClean="0"/>
              <a:t>Notions d'architecture</a:t>
            </a:r>
            <a:endParaRPr lang="fr-FR" dirty="0"/>
          </a:p>
        </p:txBody>
      </p:sp>
      <p:sp>
        <p:nvSpPr>
          <p:cNvPr id="13" name="Espace réservé du numéro de diapositive 12"/>
          <p:cNvSpPr>
            <a:spLocks noGrp="1"/>
          </p:cNvSpPr>
          <p:nvPr>
            <p:ph type="sldNum" sz="quarter" idx="12"/>
          </p:nvPr>
        </p:nvSpPr>
        <p:spPr/>
        <p:txBody>
          <a:bodyPr/>
          <a:lstStyle/>
          <a:p>
            <a:pPr>
              <a:defRPr/>
            </a:pPr>
            <a:fld id="{276219AF-F5ED-455B-A512-B03AB3602319}" type="slidenum">
              <a:rPr lang="fr-FR" smtClean="0"/>
              <a:pPr>
                <a:defRPr/>
              </a:pPr>
              <a:t>‹N°›</a:t>
            </a:fld>
            <a:endParaRPr lang="fr-FR" dirty="0"/>
          </a:p>
        </p:txBody>
      </p:sp>
      <p:pic>
        <p:nvPicPr>
          <p:cNvPr id="3" name="Image 2" descr="puce-donut.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963998" y="1563641"/>
            <a:ext cx="632178" cy="632177"/>
          </a:xfrm>
          <a:prstGeom prst="rect">
            <a:avLst/>
          </a:prstGeom>
        </p:spPr>
      </p:pic>
    </p:spTree>
    <p:extLst>
      <p:ext uri="{BB962C8B-B14F-4D97-AF65-F5344CB8AC3E}">
        <p14:creationId xmlns:p14="http://schemas.microsoft.com/office/powerpoint/2010/main" val="19366465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Disposition personnalisé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et modifiez le titre</a:t>
            </a:r>
          </a:p>
        </p:txBody>
      </p:sp>
      <p:sp>
        <p:nvSpPr>
          <p:cNvPr id="3" name="Espace réservé du pied de page 2"/>
          <p:cNvSpPr>
            <a:spLocks noGrp="1"/>
          </p:cNvSpPr>
          <p:nvPr>
            <p:ph type="ftr" sz="quarter" idx="10"/>
          </p:nvPr>
        </p:nvSpPr>
        <p:spPr/>
        <p:txBody>
          <a:bodyPr/>
          <a:lstStyle/>
          <a:p>
            <a:pPr>
              <a:defRPr/>
            </a:pPr>
            <a:r>
              <a:rPr lang="fr-FR" noProof="0" dirty="0" smtClean="0"/>
              <a:t>Notions d'architecture</a:t>
            </a:r>
            <a:endParaRPr lang="fr-FR" noProof="0" dirty="0"/>
          </a:p>
        </p:txBody>
      </p:sp>
      <p:sp>
        <p:nvSpPr>
          <p:cNvPr id="5" name="Espace réservé du numéro de diapositive 4"/>
          <p:cNvSpPr>
            <a:spLocks noGrp="1"/>
          </p:cNvSpPr>
          <p:nvPr>
            <p:ph type="sldNum" sz="quarter" idx="12"/>
          </p:nvPr>
        </p:nvSpPr>
        <p:spPr/>
        <p:txBody>
          <a:bodyPr/>
          <a:lstStyle/>
          <a:p>
            <a:pPr>
              <a:defRPr/>
            </a:pPr>
            <a:fld id="{276219AF-F5ED-455B-A512-B03AB3602319}" type="slidenum">
              <a:rPr lang="fr-FR" noProof="0" smtClean="0"/>
              <a:pPr>
                <a:defRPr/>
              </a:pPr>
              <a:t>‹N°›</a:t>
            </a:fld>
            <a:endParaRPr lang="fr-FR" noProof="0" dirty="0"/>
          </a:p>
        </p:txBody>
      </p:sp>
      <p:cxnSp>
        <p:nvCxnSpPr>
          <p:cNvPr id="6" name="Connecteur droit 5"/>
          <p:cNvCxnSpPr/>
          <p:nvPr userDrawn="1"/>
        </p:nvCxnSpPr>
        <p:spPr>
          <a:xfrm>
            <a:off x="342578" y="659250"/>
            <a:ext cx="8460000" cy="0"/>
          </a:xfrm>
          <a:prstGeom prst="line">
            <a:avLst/>
          </a:prstGeom>
          <a:ln w="12700">
            <a:solidFill>
              <a:srgbClr val="76767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566170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11_TITRE ET VISUEL">
    <p:bg>
      <p:bgPr>
        <a:gradFill flip="none" rotWithShape="1">
          <a:gsLst>
            <a:gs pos="0">
              <a:schemeClr val="tx1"/>
            </a:gs>
            <a:gs pos="100000">
              <a:srgbClr val="EFEEED"/>
            </a:gs>
          </a:gsLst>
          <a:lin ang="5400000" scaled="0"/>
          <a:tileRect/>
        </a:gradFill>
        <a:effectLst/>
      </p:bgPr>
    </p:bg>
    <p:spTree>
      <p:nvGrpSpPr>
        <p:cNvPr id="1" name=""/>
        <p:cNvGrpSpPr/>
        <p:nvPr/>
      </p:nvGrpSpPr>
      <p:grpSpPr>
        <a:xfrm>
          <a:off x="0" y="0"/>
          <a:ext cx="0" cy="0"/>
          <a:chOff x="0" y="0"/>
          <a:chExt cx="0" cy="0"/>
        </a:xfrm>
      </p:grpSpPr>
      <p:sp>
        <p:nvSpPr>
          <p:cNvPr id="19" name="Rectangle 18"/>
          <p:cNvSpPr/>
          <p:nvPr/>
        </p:nvSpPr>
        <p:spPr>
          <a:xfrm>
            <a:off x="0" y="3811776"/>
            <a:ext cx="9144000" cy="1331724"/>
          </a:xfrm>
          <a:prstGeom prst="rect">
            <a:avLst/>
          </a:prstGeom>
          <a:solidFill>
            <a:schemeClr val="tx1"/>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a:endParaRPr lang="fr-FR" sz="1400" dirty="0">
              <a:solidFill>
                <a:schemeClr val="tx1"/>
              </a:solidFill>
            </a:endParaRPr>
          </a:p>
        </p:txBody>
      </p:sp>
      <p:pic>
        <p:nvPicPr>
          <p:cNvPr id="15" name="Picture 4" descr="C:\Users\ChristineB\Seenk-D\BNPP\2015-02\PPT_43-06.png"/>
          <p:cNvPicPr>
            <a:picLocks noChangeAspect="1" noChangeArrowheads="1"/>
          </p:cNvPicPr>
          <p:nvPr/>
        </p:nvPicPr>
        <p:blipFill>
          <a:blip r:embed="rId2" cstate="screen">
            <a:extLst>
              <a:ext uri="{28A0092B-C50C-407E-A947-70E740481C1C}">
                <a14:useLocalDpi xmlns:a14="http://schemas.microsoft.com/office/drawing/2010/main"/>
              </a:ext>
            </a:extLst>
          </a:blip>
          <a:stretch>
            <a:fillRect/>
          </a:stretch>
        </p:blipFill>
        <p:spPr bwMode="auto">
          <a:xfrm>
            <a:off x="307976" y="4233445"/>
            <a:ext cx="2959614" cy="612649"/>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3" name="Picture 3" descr="C:\Users\ChristineB\Seenk-D\BNPP\2015-02\PPT_43-08.png"/>
          <p:cNvPicPr>
            <a:picLocks noChangeAspect="1" noChangeArrowheads="1"/>
          </p:cNvPicPr>
          <p:nvPr/>
        </p:nvPicPr>
        <p:blipFill>
          <a:blip r:embed="rId3" cstate="screen">
            <a:extLst>
              <a:ext uri="{28A0092B-C50C-407E-A947-70E740481C1C}">
                <a14:useLocalDpi xmlns:a14="http://schemas.microsoft.com/office/drawing/2010/main"/>
              </a:ext>
            </a:extLst>
          </a:blip>
          <a:stretch>
            <a:fillRect/>
          </a:stretch>
        </p:blipFill>
        <p:spPr bwMode="auto">
          <a:xfrm>
            <a:off x="5570589" y="4419718"/>
            <a:ext cx="3206503" cy="219456"/>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22" name="Image 21" descr="label-quadri.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753749" y="2859783"/>
            <a:ext cx="1066405" cy="795128"/>
          </a:xfrm>
          <a:prstGeom prst="rect">
            <a:avLst/>
          </a:prstGeom>
        </p:spPr>
      </p:pic>
      <p:sp>
        <p:nvSpPr>
          <p:cNvPr id="20" name="Rectangle 19"/>
          <p:cNvSpPr/>
          <p:nvPr/>
        </p:nvSpPr>
        <p:spPr>
          <a:xfrm>
            <a:off x="1097941" y="3586720"/>
            <a:ext cx="3492000" cy="452496"/>
          </a:xfrm>
          <a:prstGeom prst="rect">
            <a:avLst/>
          </a:prstGeom>
          <a:solidFill>
            <a:srgbClr val="00A76C"/>
          </a:solidFill>
          <a:ln w="3175" cap="flat" cmpd="sng" algn="ctr">
            <a:noFill/>
            <a:prstDash val="solid"/>
          </a:ln>
          <a:effectLst/>
        </p:spPr>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000" b="0" i="0" u="none" strike="noStrike" kern="0" cap="none" spc="0" normalizeH="0" baseline="0" noProof="0" dirty="0">
              <a:ln>
                <a:noFill/>
              </a:ln>
              <a:solidFill>
                <a:srgbClr val="A0C873"/>
              </a:solidFill>
              <a:effectLst/>
              <a:uLnTx/>
              <a:uFillTx/>
              <a:latin typeface="Arial"/>
              <a:ea typeface="+mn-ea"/>
              <a:cs typeface="+mn-cs"/>
            </a:endParaRPr>
          </a:p>
        </p:txBody>
      </p:sp>
      <p:sp>
        <p:nvSpPr>
          <p:cNvPr id="2" name="Titre 1"/>
          <p:cNvSpPr>
            <a:spLocks noGrp="1"/>
          </p:cNvSpPr>
          <p:nvPr>
            <p:ph type="ctrTitle" hasCustomPrompt="1"/>
          </p:nvPr>
        </p:nvSpPr>
        <p:spPr>
          <a:xfrm>
            <a:off x="390205" y="191693"/>
            <a:ext cx="5328592" cy="939898"/>
          </a:xfrm>
        </p:spPr>
        <p:txBody>
          <a:bodyPr anchor="t">
            <a:noAutofit/>
          </a:bodyPr>
          <a:lstStyle>
            <a:lvl1pPr algn="l">
              <a:lnSpc>
                <a:spcPct val="85000"/>
              </a:lnSpc>
              <a:defRPr sz="3600" b="1" cap="all" baseline="0">
                <a:solidFill>
                  <a:schemeClr val="bg1"/>
                </a:solidFill>
              </a:defRPr>
            </a:lvl1pPr>
          </a:lstStyle>
          <a:p>
            <a:r>
              <a:rPr lang="fr-FR" dirty="0"/>
              <a:t>Titre de la présentation</a:t>
            </a:r>
            <a:br>
              <a:rPr lang="fr-FR" dirty="0"/>
            </a:br>
            <a:r>
              <a:rPr lang="fr-FR" dirty="0"/>
              <a:t>sur 2 lignes</a:t>
            </a:r>
          </a:p>
        </p:txBody>
      </p:sp>
      <p:sp>
        <p:nvSpPr>
          <p:cNvPr id="3" name="Sous-titre 2"/>
          <p:cNvSpPr>
            <a:spLocks noGrp="1"/>
          </p:cNvSpPr>
          <p:nvPr>
            <p:ph type="subTitle" idx="1" hasCustomPrompt="1"/>
          </p:nvPr>
        </p:nvSpPr>
        <p:spPr>
          <a:xfrm>
            <a:off x="395536" y="1131590"/>
            <a:ext cx="5328000" cy="324000"/>
          </a:xfrm>
          <a:prstGeom prst="rect">
            <a:avLst/>
          </a:prstGeom>
        </p:spPr>
        <p:txBody>
          <a:bodyPr anchor="ctr">
            <a:normAutofit/>
          </a:bodyPr>
          <a:lstStyle>
            <a:lvl1pPr marL="0" indent="0" algn="l">
              <a:buNone/>
              <a:defRPr sz="2500" cap="all" baseline="0">
                <a:solidFill>
                  <a:schemeClr val="bg1"/>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dirty="0"/>
              <a:t>Sous-titre</a:t>
            </a:r>
          </a:p>
        </p:txBody>
      </p:sp>
      <p:sp>
        <p:nvSpPr>
          <p:cNvPr id="11" name="Espace réservé du texte 2"/>
          <p:cNvSpPr>
            <a:spLocks noGrp="1"/>
          </p:cNvSpPr>
          <p:nvPr>
            <p:ph type="body" idx="13" hasCustomPrompt="1"/>
          </p:nvPr>
        </p:nvSpPr>
        <p:spPr>
          <a:xfrm>
            <a:off x="1231058" y="3651870"/>
            <a:ext cx="3168000" cy="162000"/>
          </a:xfrm>
          <a:prstGeom prst="rect">
            <a:avLst/>
          </a:prstGeom>
        </p:spPr>
        <p:txBody>
          <a:bodyPr anchor="ctr">
            <a:normAutofit/>
          </a:bodyPr>
          <a:lstStyle>
            <a:lvl1pPr marL="0" indent="0" algn="l">
              <a:buNone/>
              <a:defRPr sz="1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fr-FR" dirty="0"/>
              <a:t>Nom Prénom</a:t>
            </a:r>
          </a:p>
        </p:txBody>
      </p:sp>
      <p:sp>
        <p:nvSpPr>
          <p:cNvPr id="12" name="Espace réservé du texte 2"/>
          <p:cNvSpPr>
            <a:spLocks noGrp="1"/>
          </p:cNvSpPr>
          <p:nvPr>
            <p:ph type="body" idx="14" hasCustomPrompt="1"/>
          </p:nvPr>
        </p:nvSpPr>
        <p:spPr>
          <a:xfrm>
            <a:off x="1231058" y="3819510"/>
            <a:ext cx="3168000" cy="162000"/>
          </a:xfrm>
          <a:prstGeom prst="rect">
            <a:avLst/>
          </a:prstGeom>
        </p:spPr>
        <p:txBody>
          <a:bodyPr anchor="ctr">
            <a:normAutofit/>
          </a:bodyPr>
          <a:lstStyle>
            <a:lvl1pPr marL="0" indent="0" algn="l">
              <a:buNone/>
              <a:defRPr sz="1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fr-FR" dirty="0"/>
              <a:t>Lieu, 00/00/2015</a:t>
            </a:r>
          </a:p>
        </p:txBody>
      </p:sp>
      <p:sp>
        <p:nvSpPr>
          <p:cNvPr id="14" name="Rectangle 13"/>
          <p:cNvSpPr/>
          <p:nvPr userDrawn="1"/>
        </p:nvSpPr>
        <p:spPr>
          <a:xfrm>
            <a:off x="0" y="3811776"/>
            <a:ext cx="9144000" cy="1331724"/>
          </a:xfrm>
          <a:prstGeom prst="rect">
            <a:avLst/>
          </a:prstGeom>
          <a:solidFill>
            <a:schemeClr val="tx1"/>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a:endParaRPr lang="fr-FR" sz="1400" dirty="0">
              <a:solidFill>
                <a:schemeClr val="tx1"/>
              </a:solidFill>
            </a:endParaRPr>
          </a:p>
        </p:txBody>
      </p:sp>
      <p:pic>
        <p:nvPicPr>
          <p:cNvPr id="16" name="Picture 4" descr="C:\Users\ChristineB\Seenk-D\BNPP\2015-02\PPT_43-06.png"/>
          <p:cNvPicPr>
            <a:picLocks noChangeAspect="1" noChangeArrowheads="1"/>
          </p:cNvPicPr>
          <p:nvPr userDrawn="1"/>
        </p:nvPicPr>
        <p:blipFill>
          <a:blip r:embed="rId2" cstate="screen">
            <a:extLst>
              <a:ext uri="{28A0092B-C50C-407E-A947-70E740481C1C}">
                <a14:useLocalDpi xmlns:a14="http://schemas.microsoft.com/office/drawing/2010/main"/>
              </a:ext>
            </a:extLst>
          </a:blip>
          <a:stretch>
            <a:fillRect/>
          </a:stretch>
        </p:blipFill>
        <p:spPr bwMode="auto">
          <a:xfrm>
            <a:off x="307976" y="4233445"/>
            <a:ext cx="2959614" cy="612649"/>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7" name="Picture 3" descr="C:\Users\ChristineB\Seenk-D\BNPP\2015-02\PPT_43-08.png"/>
          <p:cNvPicPr>
            <a:picLocks noChangeAspect="1" noChangeArrowheads="1"/>
          </p:cNvPicPr>
          <p:nvPr userDrawn="1"/>
        </p:nvPicPr>
        <p:blipFill>
          <a:blip r:embed="rId3" cstate="screen">
            <a:extLst>
              <a:ext uri="{28A0092B-C50C-407E-A947-70E740481C1C}">
                <a14:useLocalDpi xmlns:a14="http://schemas.microsoft.com/office/drawing/2010/main"/>
              </a:ext>
            </a:extLst>
          </a:blip>
          <a:stretch>
            <a:fillRect/>
          </a:stretch>
        </p:blipFill>
        <p:spPr bwMode="auto">
          <a:xfrm>
            <a:off x="5570589" y="4419718"/>
            <a:ext cx="3206503" cy="219456"/>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8" name="Image 17" descr="label-quadri.png"/>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7753749" y="2859783"/>
            <a:ext cx="1066405" cy="795128"/>
          </a:xfrm>
          <a:prstGeom prst="rect">
            <a:avLst/>
          </a:prstGeom>
        </p:spPr>
      </p:pic>
      <p:sp>
        <p:nvSpPr>
          <p:cNvPr id="21" name="Rectangle 20"/>
          <p:cNvSpPr/>
          <p:nvPr userDrawn="1"/>
        </p:nvSpPr>
        <p:spPr>
          <a:xfrm>
            <a:off x="1097941" y="3586720"/>
            <a:ext cx="3492000" cy="452496"/>
          </a:xfrm>
          <a:prstGeom prst="rect">
            <a:avLst/>
          </a:prstGeom>
          <a:solidFill>
            <a:srgbClr val="00A76C"/>
          </a:solidFill>
          <a:ln w="3175" cap="flat" cmpd="sng" algn="ctr">
            <a:noFill/>
            <a:prstDash val="solid"/>
          </a:ln>
          <a:effectLst/>
        </p:spPr>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000" b="0" i="0" u="none" strike="noStrike" kern="0" cap="none" spc="0" normalizeH="0" baseline="0" noProof="0" dirty="0">
              <a:ln>
                <a:noFill/>
              </a:ln>
              <a:solidFill>
                <a:srgbClr val="A0C873"/>
              </a:solidFill>
              <a:effectLst/>
              <a:uLnTx/>
              <a:uFillTx/>
              <a:latin typeface="Arial"/>
              <a:ea typeface="+mn-ea"/>
              <a:cs typeface="+mn-cs"/>
            </a:endParaRPr>
          </a:p>
        </p:txBody>
      </p:sp>
    </p:spTree>
    <p:extLst>
      <p:ext uri="{BB962C8B-B14F-4D97-AF65-F5344CB8AC3E}">
        <p14:creationId xmlns:p14="http://schemas.microsoft.com/office/powerpoint/2010/main" val="8298557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RE ET CONTENU">
    <p:spTree>
      <p:nvGrpSpPr>
        <p:cNvPr id="1" name=""/>
        <p:cNvGrpSpPr/>
        <p:nvPr/>
      </p:nvGrpSpPr>
      <p:grpSpPr>
        <a:xfrm>
          <a:off x="0" y="0"/>
          <a:ext cx="0" cy="0"/>
          <a:chOff x="0" y="0"/>
          <a:chExt cx="0" cy="0"/>
        </a:xfrm>
      </p:grpSpPr>
      <p:sp>
        <p:nvSpPr>
          <p:cNvPr id="11" name="Espace réservé du contenu 2"/>
          <p:cNvSpPr>
            <a:spLocks noGrp="1"/>
          </p:cNvSpPr>
          <p:nvPr>
            <p:ph idx="1"/>
          </p:nvPr>
        </p:nvSpPr>
        <p:spPr>
          <a:xfrm>
            <a:off x="342578" y="852985"/>
            <a:ext cx="8460000" cy="3588847"/>
          </a:xfrm>
          <a:prstGeom prst="rect">
            <a:avLst/>
          </a:prstGeom>
        </p:spPr>
        <p:txBody>
          <a:bodyPr/>
          <a:lstStyle>
            <a:lvl1pPr marL="285750" indent="-285750">
              <a:buClr>
                <a:schemeClr val="accent2"/>
              </a:buClr>
              <a:buFont typeface="Lucida Grande"/>
              <a:buChar char="●"/>
              <a:defRPr>
                <a:solidFill>
                  <a:srgbClr val="323334"/>
                </a:solidFill>
              </a:defRPr>
            </a:lvl1pPr>
            <a:lvl2pPr marL="358775" indent="-179388">
              <a:buClr>
                <a:schemeClr val="accent5"/>
              </a:buClr>
              <a:buSzPct val="90000"/>
              <a:buFontTx/>
              <a:buBlip>
                <a:blip r:embed="rId2" r:link="rId3"/>
              </a:buBlip>
              <a:defRPr>
                <a:solidFill>
                  <a:srgbClr val="323334"/>
                </a:solidFill>
              </a:defRPr>
            </a:lvl2pPr>
            <a:lvl3pPr marL="538163" indent="-182563">
              <a:buClr>
                <a:schemeClr val="accent1"/>
              </a:buClr>
              <a:buFont typeface="Arial"/>
              <a:buChar char="•"/>
              <a:defRPr b="0">
                <a:solidFill>
                  <a:schemeClr val="bg1">
                    <a:lumMod val="50000"/>
                  </a:schemeClr>
                </a:solidFill>
              </a:defRPr>
            </a:lvl3pPr>
            <a:lvl4pPr marL="719138" indent="-173038">
              <a:buClr>
                <a:schemeClr val="accent4"/>
              </a:buClr>
              <a:defRPr>
                <a:solidFill>
                  <a:schemeClr val="accent2"/>
                </a:solidFill>
              </a:defRPr>
            </a:lvl4pPr>
            <a:lvl5pPr marL="3175" indent="4763">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8" name="Titre 7"/>
          <p:cNvSpPr>
            <a:spLocks noGrp="1"/>
          </p:cNvSpPr>
          <p:nvPr>
            <p:ph type="title"/>
          </p:nvPr>
        </p:nvSpPr>
        <p:spPr/>
        <p:txBody>
          <a:bodyPr/>
          <a:lstStyle/>
          <a:p>
            <a:r>
              <a:rPr lang="fr-FR"/>
              <a:t>Cliquez et modifiez le titre</a:t>
            </a:r>
          </a:p>
        </p:txBody>
      </p:sp>
      <p:cxnSp>
        <p:nvCxnSpPr>
          <p:cNvPr id="16" name="Connecteur droit 15"/>
          <p:cNvCxnSpPr/>
          <p:nvPr/>
        </p:nvCxnSpPr>
        <p:spPr>
          <a:xfrm>
            <a:off x="342578" y="659250"/>
            <a:ext cx="8460000" cy="0"/>
          </a:xfrm>
          <a:prstGeom prst="line">
            <a:avLst/>
          </a:prstGeom>
          <a:ln w="12700">
            <a:solidFill>
              <a:srgbClr val="767676"/>
            </a:solidFill>
          </a:ln>
        </p:spPr>
        <p:style>
          <a:lnRef idx="1">
            <a:schemeClr val="accent1"/>
          </a:lnRef>
          <a:fillRef idx="0">
            <a:schemeClr val="accent1"/>
          </a:fillRef>
          <a:effectRef idx="0">
            <a:schemeClr val="accent1"/>
          </a:effectRef>
          <a:fontRef idx="minor">
            <a:schemeClr val="tx1"/>
          </a:fontRef>
        </p:style>
      </p:cxnSp>
      <p:sp>
        <p:nvSpPr>
          <p:cNvPr id="7" name="Espace réservé du pied de page 6"/>
          <p:cNvSpPr>
            <a:spLocks noGrp="1"/>
          </p:cNvSpPr>
          <p:nvPr>
            <p:ph type="ftr" sz="quarter" idx="11"/>
          </p:nvPr>
        </p:nvSpPr>
        <p:spPr/>
        <p:txBody>
          <a:bodyPr/>
          <a:lstStyle/>
          <a:p>
            <a:pPr>
              <a:defRPr/>
            </a:pPr>
            <a:r>
              <a:rPr lang="fr-FR" smtClean="0"/>
              <a:t>Notions d'architecture</a:t>
            </a:r>
            <a:endParaRPr lang="fr-FR" dirty="0"/>
          </a:p>
        </p:txBody>
      </p:sp>
      <p:sp>
        <p:nvSpPr>
          <p:cNvPr id="9" name="Espace réservé du numéro de diapositive 8"/>
          <p:cNvSpPr>
            <a:spLocks noGrp="1"/>
          </p:cNvSpPr>
          <p:nvPr>
            <p:ph type="sldNum" sz="quarter" idx="12"/>
          </p:nvPr>
        </p:nvSpPr>
        <p:spPr/>
        <p:txBody>
          <a:bodyPr/>
          <a:lstStyle/>
          <a:p>
            <a:pPr>
              <a:defRPr/>
            </a:pPr>
            <a:fld id="{276219AF-F5ED-455B-A512-B03AB3602319}" type="slidenum">
              <a:rPr lang="fr-FR" smtClean="0"/>
              <a:pPr>
                <a:defRPr/>
              </a:pPr>
              <a:t>‹N°›</a:t>
            </a:fld>
            <a:endParaRPr lang="fr-FR" dirty="0"/>
          </a:p>
        </p:txBody>
      </p:sp>
      <p:cxnSp>
        <p:nvCxnSpPr>
          <p:cNvPr id="10" name="Connecteur droit 9"/>
          <p:cNvCxnSpPr/>
          <p:nvPr userDrawn="1"/>
        </p:nvCxnSpPr>
        <p:spPr>
          <a:xfrm>
            <a:off x="342578" y="659250"/>
            <a:ext cx="8460000" cy="0"/>
          </a:xfrm>
          <a:prstGeom prst="line">
            <a:avLst/>
          </a:prstGeom>
          <a:ln w="12700">
            <a:solidFill>
              <a:srgbClr val="76767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932953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PARTIE">
    <p:spTree>
      <p:nvGrpSpPr>
        <p:cNvPr id="1" name=""/>
        <p:cNvGrpSpPr/>
        <p:nvPr/>
      </p:nvGrpSpPr>
      <p:grpSpPr>
        <a:xfrm>
          <a:off x="0" y="0"/>
          <a:ext cx="0" cy="0"/>
          <a:chOff x="0" y="0"/>
          <a:chExt cx="0" cy="0"/>
        </a:xfrm>
      </p:grpSpPr>
      <p:sp>
        <p:nvSpPr>
          <p:cNvPr id="9" name="Titre 1"/>
          <p:cNvSpPr>
            <a:spLocks noGrp="1"/>
          </p:cNvSpPr>
          <p:nvPr>
            <p:ph type="ctrTitle" hasCustomPrompt="1"/>
          </p:nvPr>
        </p:nvSpPr>
        <p:spPr>
          <a:xfrm>
            <a:off x="2699796" y="1621076"/>
            <a:ext cx="5544615" cy="2138809"/>
          </a:xfrm>
        </p:spPr>
        <p:txBody>
          <a:bodyPr anchor="t">
            <a:noAutofit/>
          </a:bodyPr>
          <a:lstStyle>
            <a:lvl1pPr algn="l">
              <a:lnSpc>
                <a:spcPct val="85000"/>
              </a:lnSpc>
              <a:defRPr sz="3600" b="1" cap="all" baseline="0">
                <a:solidFill>
                  <a:srgbClr val="646567"/>
                </a:solidFill>
              </a:defRPr>
            </a:lvl1pPr>
          </a:lstStyle>
          <a:p>
            <a:r>
              <a:rPr lang="fr-FR" dirty="0"/>
              <a:t>Titre de la partie</a:t>
            </a:r>
          </a:p>
        </p:txBody>
      </p:sp>
      <p:sp>
        <p:nvSpPr>
          <p:cNvPr id="12" name="Espace réservé du pied de page 11"/>
          <p:cNvSpPr>
            <a:spLocks noGrp="1"/>
          </p:cNvSpPr>
          <p:nvPr>
            <p:ph type="ftr" sz="quarter" idx="11"/>
          </p:nvPr>
        </p:nvSpPr>
        <p:spPr/>
        <p:txBody>
          <a:bodyPr/>
          <a:lstStyle/>
          <a:p>
            <a:pPr>
              <a:defRPr/>
            </a:pPr>
            <a:r>
              <a:rPr lang="fr-FR" smtClean="0"/>
              <a:t>Notions d'architecture</a:t>
            </a:r>
            <a:endParaRPr lang="fr-FR" dirty="0"/>
          </a:p>
        </p:txBody>
      </p:sp>
      <p:sp>
        <p:nvSpPr>
          <p:cNvPr id="13" name="Espace réservé du numéro de diapositive 12"/>
          <p:cNvSpPr>
            <a:spLocks noGrp="1"/>
          </p:cNvSpPr>
          <p:nvPr>
            <p:ph type="sldNum" sz="quarter" idx="12"/>
          </p:nvPr>
        </p:nvSpPr>
        <p:spPr/>
        <p:txBody>
          <a:bodyPr/>
          <a:lstStyle/>
          <a:p>
            <a:pPr>
              <a:defRPr/>
            </a:pPr>
            <a:fld id="{276219AF-F5ED-455B-A512-B03AB3602319}" type="slidenum">
              <a:rPr lang="fr-FR" smtClean="0"/>
              <a:pPr>
                <a:defRPr/>
              </a:pPr>
              <a:t>‹N°›</a:t>
            </a:fld>
            <a:endParaRPr lang="fr-FR" dirty="0"/>
          </a:p>
        </p:txBody>
      </p:sp>
      <p:pic>
        <p:nvPicPr>
          <p:cNvPr id="3" name="Image 2" descr="puce-donut.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963998" y="1563641"/>
            <a:ext cx="632178" cy="632177"/>
          </a:xfrm>
          <a:prstGeom prst="rect">
            <a:avLst/>
          </a:prstGeom>
        </p:spPr>
      </p:pic>
      <p:pic>
        <p:nvPicPr>
          <p:cNvPr id="6" name="Image 5" descr="puce-donut.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963998" y="1563641"/>
            <a:ext cx="632178" cy="632177"/>
          </a:xfrm>
          <a:prstGeom prst="rect">
            <a:avLst/>
          </a:prstGeom>
        </p:spPr>
      </p:pic>
    </p:spTree>
    <p:extLst>
      <p:ext uri="{BB962C8B-B14F-4D97-AF65-F5344CB8AC3E}">
        <p14:creationId xmlns:p14="http://schemas.microsoft.com/office/powerpoint/2010/main" val="19366465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Disposition personnalisé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et modifiez le titre</a:t>
            </a:r>
          </a:p>
        </p:txBody>
      </p:sp>
      <p:sp>
        <p:nvSpPr>
          <p:cNvPr id="3" name="Espace réservé du pied de page 2"/>
          <p:cNvSpPr>
            <a:spLocks noGrp="1"/>
          </p:cNvSpPr>
          <p:nvPr>
            <p:ph type="ftr" sz="quarter" idx="10"/>
          </p:nvPr>
        </p:nvSpPr>
        <p:spPr/>
        <p:txBody>
          <a:bodyPr/>
          <a:lstStyle/>
          <a:p>
            <a:pPr>
              <a:defRPr/>
            </a:pPr>
            <a:r>
              <a:rPr lang="fr-FR" noProof="0" smtClean="0"/>
              <a:t>Notions d'architecture</a:t>
            </a:r>
            <a:endParaRPr lang="fr-FR" noProof="0" dirty="0"/>
          </a:p>
        </p:txBody>
      </p:sp>
      <p:sp>
        <p:nvSpPr>
          <p:cNvPr id="5" name="Espace réservé du numéro de diapositive 4"/>
          <p:cNvSpPr>
            <a:spLocks noGrp="1"/>
          </p:cNvSpPr>
          <p:nvPr>
            <p:ph type="sldNum" sz="quarter" idx="12"/>
          </p:nvPr>
        </p:nvSpPr>
        <p:spPr/>
        <p:txBody>
          <a:bodyPr/>
          <a:lstStyle/>
          <a:p>
            <a:pPr>
              <a:defRPr/>
            </a:pPr>
            <a:fld id="{276219AF-F5ED-455B-A512-B03AB3602319}" type="slidenum">
              <a:rPr lang="fr-FR" noProof="0" smtClean="0"/>
              <a:pPr>
                <a:defRPr/>
              </a:pPr>
              <a:t>‹N°›</a:t>
            </a:fld>
            <a:endParaRPr lang="fr-FR" noProof="0" dirty="0"/>
          </a:p>
        </p:txBody>
      </p:sp>
      <p:cxnSp>
        <p:nvCxnSpPr>
          <p:cNvPr id="6" name="Connecteur droit 5"/>
          <p:cNvCxnSpPr/>
          <p:nvPr/>
        </p:nvCxnSpPr>
        <p:spPr>
          <a:xfrm>
            <a:off x="342578" y="659250"/>
            <a:ext cx="8460000" cy="0"/>
          </a:xfrm>
          <a:prstGeom prst="line">
            <a:avLst/>
          </a:prstGeom>
          <a:ln w="12700">
            <a:solidFill>
              <a:srgbClr val="767676"/>
            </a:solidFill>
          </a:ln>
        </p:spPr>
        <p:style>
          <a:lnRef idx="1">
            <a:schemeClr val="accent1"/>
          </a:lnRef>
          <a:fillRef idx="0">
            <a:schemeClr val="accent1"/>
          </a:fillRef>
          <a:effectRef idx="0">
            <a:schemeClr val="accent1"/>
          </a:effectRef>
          <a:fontRef idx="minor">
            <a:schemeClr val="tx1"/>
          </a:fontRef>
        </p:style>
      </p:cxnSp>
      <p:cxnSp>
        <p:nvCxnSpPr>
          <p:cNvPr id="7" name="Connecteur droit 6"/>
          <p:cNvCxnSpPr/>
          <p:nvPr userDrawn="1"/>
        </p:nvCxnSpPr>
        <p:spPr>
          <a:xfrm>
            <a:off x="342578" y="659250"/>
            <a:ext cx="8460000" cy="0"/>
          </a:xfrm>
          <a:prstGeom prst="line">
            <a:avLst/>
          </a:prstGeom>
          <a:ln w="12700">
            <a:solidFill>
              <a:srgbClr val="76767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566170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11_TITRE ET VISUEL">
    <p:bg>
      <p:bgPr>
        <a:gradFill flip="none" rotWithShape="1">
          <a:gsLst>
            <a:gs pos="0">
              <a:schemeClr val="tx1"/>
            </a:gs>
            <a:gs pos="100000">
              <a:srgbClr val="EFEEED"/>
            </a:gs>
          </a:gsLst>
          <a:lin ang="5400000" scaled="0"/>
          <a:tileRect/>
        </a:gradFill>
        <a:effectLst/>
      </p:bgPr>
    </p:bg>
    <p:spTree>
      <p:nvGrpSpPr>
        <p:cNvPr id="1" name=""/>
        <p:cNvGrpSpPr/>
        <p:nvPr/>
      </p:nvGrpSpPr>
      <p:grpSpPr>
        <a:xfrm>
          <a:off x="0" y="0"/>
          <a:ext cx="0" cy="0"/>
          <a:chOff x="0" y="0"/>
          <a:chExt cx="0" cy="0"/>
        </a:xfrm>
      </p:grpSpPr>
      <p:sp>
        <p:nvSpPr>
          <p:cNvPr id="19" name="Rectangle 18"/>
          <p:cNvSpPr/>
          <p:nvPr/>
        </p:nvSpPr>
        <p:spPr>
          <a:xfrm>
            <a:off x="0" y="3811776"/>
            <a:ext cx="9144000" cy="1331724"/>
          </a:xfrm>
          <a:prstGeom prst="rect">
            <a:avLst/>
          </a:prstGeom>
          <a:solidFill>
            <a:schemeClr val="tx1"/>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a:endParaRPr lang="fr-FR" sz="1400" dirty="0">
              <a:solidFill>
                <a:schemeClr val="tx1"/>
              </a:solidFill>
            </a:endParaRPr>
          </a:p>
        </p:txBody>
      </p:sp>
      <p:pic>
        <p:nvPicPr>
          <p:cNvPr id="15" name="Picture 4" descr="C:\Users\ChristineB\Seenk-D\BNPP\2015-02\PPT_43-06.png"/>
          <p:cNvPicPr>
            <a:picLocks noChangeAspect="1" noChangeArrowheads="1"/>
          </p:cNvPicPr>
          <p:nvPr/>
        </p:nvPicPr>
        <p:blipFill>
          <a:blip r:embed="rId2" cstate="screen">
            <a:extLst>
              <a:ext uri="{28A0092B-C50C-407E-A947-70E740481C1C}">
                <a14:useLocalDpi xmlns:a14="http://schemas.microsoft.com/office/drawing/2010/main"/>
              </a:ext>
            </a:extLst>
          </a:blip>
          <a:stretch>
            <a:fillRect/>
          </a:stretch>
        </p:blipFill>
        <p:spPr bwMode="auto">
          <a:xfrm>
            <a:off x="307976" y="4233445"/>
            <a:ext cx="2959614" cy="612649"/>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3" name="Picture 3" descr="C:\Users\ChristineB\Seenk-D\BNPP\2015-02\PPT_43-08.png"/>
          <p:cNvPicPr>
            <a:picLocks noChangeAspect="1" noChangeArrowheads="1"/>
          </p:cNvPicPr>
          <p:nvPr/>
        </p:nvPicPr>
        <p:blipFill>
          <a:blip r:embed="rId3" cstate="screen">
            <a:extLst>
              <a:ext uri="{28A0092B-C50C-407E-A947-70E740481C1C}">
                <a14:useLocalDpi xmlns:a14="http://schemas.microsoft.com/office/drawing/2010/main"/>
              </a:ext>
            </a:extLst>
          </a:blip>
          <a:stretch>
            <a:fillRect/>
          </a:stretch>
        </p:blipFill>
        <p:spPr bwMode="auto">
          <a:xfrm>
            <a:off x="5570589" y="4419718"/>
            <a:ext cx="3206503" cy="219456"/>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22" name="Image 21" descr="label-quadri.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753749" y="2859783"/>
            <a:ext cx="1066405" cy="795128"/>
          </a:xfrm>
          <a:prstGeom prst="rect">
            <a:avLst/>
          </a:prstGeom>
        </p:spPr>
      </p:pic>
      <p:sp>
        <p:nvSpPr>
          <p:cNvPr id="20" name="Rectangle 19"/>
          <p:cNvSpPr/>
          <p:nvPr/>
        </p:nvSpPr>
        <p:spPr>
          <a:xfrm>
            <a:off x="1097941" y="3586720"/>
            <a:ext cx="3492000" cy="452496"/>
          </a:xfrm>
          <a:prstGeom prst="rect">
            <a:avLst/>
          </a:prstGeom>
          <a:solidFill>
            <a:srgbClr val="00A76C"/>
          </a:solidFill>
          <a:ln w="3175" cap="flat" cmpd="sng" algn="ctr">
            <a:noFill/>
            <a:prstDash val="solid"/>
          </a:ln>
          <a:effectLst/>
        </p:spPr>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000" b="0" i="0" u="none" strike="noStrike" kern="0" cap="none" spc="0" normalizeH="0" baseline="0" noProof="0" dirty="0">
              <a:ln>
                <a:noFill/>
              </a:ln>
              <a:solidFill>
                <a:srgbClr val="A0C873"/>
              </a:solidFill>
              <a:effectLst/>
              <a:uLnTx/>
              <a:uFillTx/>
              <a:latin typeface="Arial"/>
              <a:ea typeface="+mn-ea"/>
              <a:cs typeface="+mn-cs"/>
            </a:endParaRPr>
          </a:p>
        </p:txBody>
      </p:sp>
      <p:sp>
        <p:nvSpPr>
          <p:cNvPr id="2" name="Titre 1"/>
          <p:cNvSpPr>
            <a:spLocks noGrp="1"/>
          </p:cNvSpPr>
          <p:nvPr>
            <p:ph type="ctrTitle" hasCustomPrompt="1"/>
          </p:nvPr>
        </p:nvSpPr>
        <p:spPr>
          <a:xfrm>
            <a:off x="390205" y="191693"/>
            <a:ext cx="5328592" cy="939898"/>
          </a:xfrm>
        </p:spPr>
        <p:txBody>
          <a:bodyPr anchor="t">
            <a:noAutofit/>
          </a:bodyPr>
          <a:lstStyle>
            <a:lvl1pPr algn="l">
              <a:lnSpc>
                <a:spcPct val="85000"/>
              </a:lnSpc>
              <a:defRPr sz="3600" b="1" cap="all" baseline="0">
                <a:solidFill>
                  <a:schemeClr val="bg1"/>
                </a:solidFill>
              </a:defRPr>
            </a:lvl1pPr>
          </a:lstStyle>
          <a:p>
            <a:r>
              <a:rPr lang="fr-FR" dirty="0"/>
              <a:t>Titre de la présentation</a:t>
            </a:r>
            <a:br>
              <a:rPr lang="fr-FR" dirty="0"/>
            </a:br>
            <a:r>
              <a:rPr lang="fr-FR" dirty="0"/>
              <a:t>sur 2 lignes</a:t>
            </a:r>
          </a:p>
        </p:txBody>
      </p:sp>
      <p:sp>
        <p:nvSpPr>
          <p:cNvPr id="3" name="Sous-titre 2"/>
          <p:cNvSpPr>
            <a:spLocks noGrp="1"/>
          </p:cNvSpPr>
          <p:nvPr>
            <p:ph type="subTitle" idx="1" hasCustomPrompt="1"/>
          </p:nvPr>
        </p:nvSpPr>
        <p:spPr>
          <a:xfrm>
            <a:off x="395536" y="1131590"/>
            <a:ext cx="5328000" cy="324000"/>
          </a:xfrm>
          <a:prstGeom prst="rect">
            <a:avLst/>
          </a:prstGeom>
        </p:spPr>
        <p:txBody>
          <a:bodyPr anchor="ctr">
            <a:normAutofit/>
          </a:bodyPr>
          <a:lstStyle>
            <a:lvl1pPr marL="0" indent="0" algn="l">
              <a:buNone/>
              <a:defRPr sz="2500" cap="all" baseline="0">
                <a:solidFill>
                  <a:schemeClr val="bg1"/>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dirty="0"/>
              <a:t>Sous-titre</a:t>
            </a:r>
          </a:p>
        </p:txBody>
      </p:sp>
      <p:sp>
        <p:nvSpPr>
          <p:cNvPr id="11" name="Espace réservé du texte 2"/>
          <p:cNvSpPr>
            <a:spLocks noGrp="1"/>
          </p:cNvSpPr>
          <p:nvPr>
            <p:ph type="body" idx="13" hasCustomPrompt="1"/>
          </p:nvPr>
        </p:nvSpPr>
        <p:spPr>
          <a:xfrm>
            <a:off x="1231058" y="3651870"/>
            <a:ext cx="3168000" cy="162000"/>
          </a:xfrm>
          <a:prstGeom prst="rect">
            <a:avLst/>
          </a:prstGeom>
        </p:spPr>
        <p:txBody>
          <a:bodyPr anchor="ctr">
            <a:normAutofit/>
          </a:bodyPr>
          <a:lstStyle>
            <a:lvl1pPr marL="0" indent="0" algn="l">
              <a:buNone/>
              <a:defRPr sz="1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fr-FR" dirty="0"/>
              <a:t>Nom Prénom</a:t>
            </a:r>
          </a:p>
        </p:txBody>
      </p:sp>
      <p:sp>
        <p:nvSpPr>
          <p:cNvPr id="12" name="Espace réservé du texte 2"/>
          <p:cNvSpPr>
            <a:spLocks noGrp="1"/>
          </p:cNvSpPr>
          <p:nvPr>
            <p:ph type="body" idx="14" hasCustomPrompt="1"/>
          </p:nvPr>
        </p:nvSpPr>
        <p:spPr>
          <a:xfrm>
            <a:off x="1231058" y="3819510"/>
            <a:ext cx="3168000" cy="162000"/>
          </a:xfrm>
          <a:prstGeom prst="rect">
            <a:avLst/>
          </a:prstGeom>
        </p:spPr>
        <p:txBody>
          <a:bodyPr anchor="ctr">
            <a:normAutofit/>
          </a:bodyPr>
          <a:lstStyle>
            <a:lvl1pPr marL="0" indent="0" algn="l">
              <a:buNone/>
              <a:defRPr sz="1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fr-FR" dirty="0"/>
              <a:t>Lieu, 00/00/2015</a:t>
            </a:r>
          </a:p>
        </p:txBody>
      </p:sp>
      <p:sp>
        <p:nvSpPr>
          <p:cNvPr id="14" name="Rectangle 13"/>
          <p:cNvSpPr/>
          <p:nvPr userDrawn="1"/>
        </p:nvSpPr>
        <p:spPr>
          <a:xfrm>
            <a:off x="0" y="3811776"/>
            <a:ext cx="9144000" cy="1331724"/>
          </a:xfrm>
          <a:prstGeom prst="rect">
            <a:avLst/>
          </a:prstGeom>
          <a:solidFill>
            <a:schemeClr val="tx1"/>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a:endParaRPr lang="fr-FR" sz="1400" dirty="0">
              <a:solidFill>
                <a:schemeClr val="tx1"/>
              </a:solidFill>
            </a:endParaRPr>
          </a:p>
        </p:txBody>
      </p:sp>
      <p:pic>
        <p:nvPicPr>
          <p:cNvPr id="16" name="Picture 4" descr="C:\Users\ChristineB\Seenk-D\BNPP\2015-02\PPT_43-06.png"/>
          <p:cNvPicPr>
            <a:picLocks noChangeAspect="1" noChangeArrowheads="1"/>
          </p:cNvPicPr>
          <p:nvPr userDrawn="1"/>
        </p:nvPicPr>
        <p:blipFill>
          <a:blip r:embed="rId2" cstate="screen">
            <a:extLst>
              <a:ext uri="{28A0092B-C50C-407E-A947-70E740481C1C}">
                <a14:useLocalDpi xmlns:a14="http://schemas.microsoft.com/office/drawing/2010/main"/>
              </a:ext>
            </a:extLst>
          </a:blip>
          <a:stretch>
            <a:fillRect/>
          </a:stretch>
        </p:blipFill>
        <p:spPr bwMode="auto">
          <a:xfrm>
            <a:off x="307976" y="4233445"/>
            <a:ext cx="2959614" cy="612649"/>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7" name="Picture 3" descr="C:\Users\ChristineB\Seenk-D\BNPP\2015-02\PPT_43-08.png"/>
          <p:cNvPicPr>
            <a:picLocks noChangeAspect="1" noChangeArrowheads="1"/>
          </p:cNvPicPr>
          <p:nvPr userDrawn="1"/>
        </p:nvPicPr>
        <p:blipFill>
          <a:blip r:embed="rId3" cstate="screen">
            <a:extLst>
              <a:ext uri="{28A0092B-C50C-407E-A947-70E740481C1C}">
                <a14:useLocalDpi xmlns:a14="http://schemas.microsoft.com/office/drawing/2010/main"/>
              </a:ext>
            </a:extLst>
          </a:blip>
          <a:stretch>
            <a:fillRect/>
          </a:stretch>
        </p:blipFill>
        <p:spPr bwMode="auto">
          <a:xfrm>
            <a:off x="5570589" y="4419718"/>
            <a:ext cx="3206503" cy="219456"/>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8" name="Image 17" descr="label-quadri.png"/>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7753749" y="2859783"/>
            <a:ext cx="1066405" cy="795128"/>
          </a:xfrm>
          <a:prstGeom prst="rect">
            <a:avLst/>
          </a:prstGeom>
        </p:spPr>
      </p:pic>
      <p:sp>
        <p:nvSpPr>
          <p:cNvPr id="21" name="Rectangle 20"/>
          <p:cNvSpPr/>
          <p:nvPr userDrawn="1"/>
        </p:nvSpPr>
        <p:spPr>
          <a:xfrm>
            <a:off x="1097941" y="3586720"/>
            <a:ext cx="3492000" cy="452496"/>
          </a:xfrm>
          <a:prstGeom prst="rect">
            <a:avLst/>
          </a:prstGeom>
          <a:solidFill>
            <a:srgbClr val="00A76C"/>
          </a:solidFill>
          <a:ln w="3175" cap="flat" cmpd="sng" algn="ctr">
            <a:noFill/>
            <a:prstDash val="solid"/>
          </a:ln>
          <a:effectLst/>
        </p:spPr>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000" b="0" i="0" u="none" strike="noStrike" kern="0" cap="none" spc="0" normalizeH="0" baseline="0" noProof="0" dirty="0">
              <a:ln>
                <a:noFill/>
              </a:ln>
              <a:solidFill>
                <a:srgbClr val="A0C873"/>
              </a:solidFill>
              <a:effectLst/>
              <a:uLnTx/>
              <a:uFillTx/>
              <a:latin typeface="Arial"/>
              <a:ea typeface="+mn-ea"/>
              <a:cs typeface="+mn-cs"/>
            </a:endParaRPr>
          </a:p>
        </p:txBody>
      </p:sp>
    </p:spTree>
    <p:extLst>
      <p:ext uri="{BB962C8B-B14F-4D97-AF65-F5344CB8AC3E}">
        <p14:creationId xmlns:p14="http://schemas.microsoft.com/office/powerpoint/2010/main" val="8298557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3.xml"/><Relationship Id="rId7"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10" Type="http://schemas.openxmlformats.org/officeDocument/2006/relationships/image" Target="file://localhost/Users/carolinedargein/Documents/BLEND/BLEND_Clients/CLIENTS_OK-2014/BNP%20PARIBAS/ITG/PRESE_ITG/donut-orange.png" TargetMode="External"/><Relationship Id="rId4" Type="http://schemas.openxmlformats.org/officeDocument/2006/relationships/slideLayout" Target="../slideLayouts/slideLayout4.xml"/><Relationship Id="rId9" Type="http://schemas.openxmlformats.org/officeDocument/2006/relationships/image" Target="../media/image4.png"/></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7.xml"/><Relationship Id="rId7" Type="http://schemas.openxmlformats.org/officeDocument/2006/relationships/image" Target="../media/image2.png"/><Relationship Id="rId2" Type="http://schemas.openxmlformats.org/officeDocument/2006/relationships/slideLayout" Target="../slideLayouts/slideLayout6.xml"/><Relationship Id="rId1" Type="http://schemas.openxmlformats.org/officeDocument/2006/relationships/slideLayout" Target="../slideLayouts/slideLayout5.xml"/><Relationship Id="rId6" Type="http://schemas.openxmlformats.org/officeDocument/2006/relationships/image" Target="../media/image1.png"/><Relationship Id="rId5" Type="http://schemas.openxmlformats.org/officeDocument/2006/relationships/theme" Target="../theme/theme2.xml"/><Relationship Id="rId10" Type="http://schemas.openxmlformats.org/officeDocument/2006/relationships/image" Target="file://localhost/Users/carolinedargein/Documents/BLEND/BLEND_Clients/CLIENTS_OK-2014/BNP%20PARIBAS/ITG/PRESE_ITG/donut-orange.png" TargetMode="External"/><Relationship Id="rId4" Type="http://schemas.openxmlformats.org/officeDocument/2006/relationships/slideLayout" Target="../slideLayouts/slideLayout8.xml"/><Relationship Id="rId9" Type="http://schemas.openxmlformats.org/officeDocument/2006/relationships/image" Target="../media/image4.png"/></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11.xml"/><Relationship Id="rId7" Type="http://schemas.openxmlformats.org/officeDocument/2006/relationships/image" Target="../media/image2.png"/><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image" Target="../media/image1.png"/><Relationship Id="rId5" Type="http://schemas.openxmlformats.org/officeDocument/2006/relationships/theme" Target="../theme/theme3.xml"/><Relationship Id="rId10" Type="http://schemas.openxmlformats.org/officeDocument/2006/relationships/image" Target="file://localhost/Users/carolinedargein/Documents/BLEND/BLEND_Clients/CLIENTS_OK-2014/BNP%20PARIBAS/ITG/PRESE_ITG/donut-orange.png" TargetMode="External"/><Relationship Id="rId4" Type="http://schemas.openxmlformats.org/officeDocument/2006/relationships/slideLayout" Target="../slideLayouts/slideLayout12.xml"/><Relationship Id="rId9" Type="http://schemas.openxmlformats.org/officeDocument/2006/relationships/image" Target="../media/image4.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342578" y="86616"/>
            <a:ext cx="8460000" cy="559248"/>
          </a:xfrm>
          <a:prstGeom prst="rect">
            <a:avLst/>
          </a:prstGeom>
        </p:spPr>
        <p:txBody>
          <a:bodyPr vert="horz" lIns="0" tIns="0" rIns="0" bIns="0" rtlCol="0" anchor="ctr" anchorCtr="0">
            <a:normAutofit/>
          </a:bodyPr>
          <a:lstStyle/>
          <a:p>
            <a:r>
              <a:rPr lang="fr-FR" noProof="0" dirty="0"/>
              <a:t>Modifiez le style du titre</a:t>
            </a:r>
          </a:p>
        </p:txBody>
      </p:sp>
      <p:cxnSp>
        <p:nvCxnSpPr>
          <p:cNvPr id="11" name="Connecteur droit 10"/>
          <p:cNvCxnSpPr/>
          <p:nvPr/>
        </p:nvCxnSpPr>
        <p:spPr>
          <a:xfrm>
            <a:off x="342578" y="4576830"/>
            <a:ext cx="8460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Rectangle 15"/>
          <p:cNvSpPr>
            <a:spLocks noGrp="1" noChangeArrowheads="1"/>
          </p:cNvSpPr>
          <p:nvPr>
            <p:ph type="ftr" sz="quarter" idx="3"/>
          </p:nvPr>
        </p:nvSpPr>
        <p:spPr bwMode="auto">
          <a:xfrm>
            <a:off x="6300192" y="4796670"/>
            <a:ext cx="2016000" cy="135000"/>
          </a:xfrm>
          <a:prstGeom prst="rect">
            <a:avLst/>
          </a:prstGeom>
          <a:noFill/>
          <a:ln w="9525">
            <a:noFill/>
            <a:miter lim="800000"/>
            <a:headEnd/>
            <a:tailEnd/>
          </a:ln>
          <a:effectLst/>
        </p:spPr>
        <p:txBody>
          <a:bodyPr vert="horz" wrap="none" lIns="0" tIns="0" rIns="0" bIns="0" numCol="1" anchor="ctr" anchorCtr="0" compatLnSpc="1">
            <a:prstTxWarp prst="textNoShape">
              <a:avLst/>
            </a:prstTxWarp>
          </a:bodyPr>
          <a:lstStyle>
            <a:lvl1pPr algn="r">
              <a:defRPr sz="800">
                <a:solidFill>
                  <a:schemeClr val="bg1"/>
                </a:solidFill>
              </a:defRPr>
            </a:lvl1pPr>
          </a:lstStyle>
          <a:p>
            <a:pPr>
              <a:defRPr/>
            </a:pPr>
            <a:r>
              <a:rPr lang="fr-FR" noProof="0" dirty="0" smtClean="0"/>
              <a:t>Notions d'architecture</a:t>
            </a:r>
            <a:endParaRPr lang="fr-FR" noProof="0" dirty="0"/>
          </a:p>
        </p:txBody>
      </p:sp>
      <p:sp>
        <p:nvSpPr>
          <p:cNvPr id="17" name="Espace réservé du numéro de diapositive 16"/>
          <p:cNvSpPr>
            <a:spLocks noGrp="1" noChangeArrowheads="1"/>
          </p:cNvSpPr>
          <p:nvPr>
            <p:ph type="sldNum" sz="quarter" idx="4"/>
          </p:nvPr>
        </p:nvSpPr>
        <p:spPr bwMode="auto">
          <a:xfrm>
            <a:off x="8369769" y="4796670"/>
            <a:ext cx="180000" cy="135000"/>
          </a:xfrm>
          <a:prstGeom prst="rect">
            <a:avLst/>
          </a:prstGeom>
          <a:noFill/>
          <a:ln w="9525">
            <a:noFill/>
            <a:miter lim="800000"/>
            <a:headEnd/>
            <a:tailEnd/>
          </a:ln>
          <a:effectLst/>
        </p:spPr>
        <p:txBody>
          <a:bodyPr vert="horz" wrap="none" lIns="0" tIns="0" rIns="0" bIns="0" numCol="1" anchor="ctr" anchorCtr="0" compatLnSpc="1">
            <a:prstTxWarp prst="textNoShape">
              <a:avLst/>
            </a:prstTxWarp>
          </a:bodyPr>
          <a:lstStyle>
            <a:lvl1pPr algn="r">
              <a:defRPr sz="800" b="1">
                <a:solidFill>
                  <a:schemeClr val="bg1"/>
                </a:solidFill>
              </a:defRPr>
            </a:lvl1pPr>
          </a:lstStyle>
          <a:p>
            <a:pPr>
              <a:defRPr/>
            </a:pPr>
            <a:fld id="{276219AF-F5ED-455B-A512-B03AB3602319}" type="slidenum">
              <a:rPr lang="fr-FR" noProof="0" smtClean="0"/>
              <a:pPr>
                <a:defRPr/>
              </a:pPr>
              <a:t>‹N°›</a:t>
            </a:fld>
            <a:endParaRPr lang="fr-FR" noProof="0" dirty="0"/>
          </a:p>
        </p:txBody>
      </p:sp>
      <p:sp>
        <p:nvSpPr>
          <p:cNvPr id="5" name="Espace réservé du texte 4"/>
          <p:cNvSpPr>
            <a:spLocks noGrp="1"/>
          </p:cNvSpPr>
          <p:nvPr>
            <p:ph type="body" idx="1"/>
          </p:nvPr>
        </p:nvSpPr>
        <p:spPr>
          <a:xfrm>
            <a:off x="323527" y="843559"/>
            <a:ext cx="8496622" cy="3751064"/>
          </a:xfrm>
          <a:prstGeom prst="rect">
            <a:avLst/>
          </a:prstGeom>
        </p:spPr>
        <p:txBody>
          <a:bodyPr vert="horz" lIns="91440" tIns="45720" rIns="91440" bIns="45720" rtlCol="0">
            <a:normAutofit/>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pic>
        <p:nvPicPr>
          <p:cNvPr id="12" name="Picture 3" descr="C:\Users\ChristineB\Seenk-D\BNPP\2015-02\PPT_43-07.png"/>
          <p:cNvPicPr>
            <a:picLocks noChangeAspect="1" noChangeArrowheads="1"/>
          </p:cNvPicPr>
          <p:nvPr/>
        </p:nvPicPr>
        <p:blipFill>
          <a:blip r:embed="rId6" cstate="screen">
            <a:extLst>
              <a:ext uri="{28A0092B-C50C-407E-A947-70E740481C1C}">
                <a14:useLocalDpi xmlns:a14="http://schemas.microsoft.com/office/drawing/2010/main"/>
              </a:ext>
            </a:extLst>
          </a:blip>
          <a:stretch>
            <a:fillRect/>
          </a:stretch>
        </p:blipFill>
        <p:spPr bwMode="auto">
          <a:xfrm>
            <a:off x="647369" y="4689119"/>
            <a:ext cx="1548000" cy="319835"/>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5" name="Picture 4" descr="C:\Users\ChristineB\Seenk-D\BNPP\2015-02\PPT_43-08.png"/>
          <p:cNvPicPr>
            <a:picLocks noChangeAspect="1" noChangeArrowheads="1"/>
          </p:cNvPicPr>
          <p:nvPr/>
        </p:nvPicPr>
        <p:blipFill>
          <a:blip r:embed="rId7" cstate="screen">
            <a:extLst>
              <a:ext uri="{28A0092B-C50C-407E-A947-70E740481C1C}">
                <a14:useLocalDpi xmlns:a14="http://schemas.microsoft.com/office/drawing/2010/main"/>
              </a:ext>
            </a:extLst>
          </a:blip>
          <a:stretch>
            <a:fillRect/>
          </a:stretch>
        </p:blipFill>
        <p:spPr bwMode="auto">
          <a:xfrm>
            <a:off x="2915817" y="4785570"/>
            <a:ext cx="2088000" cy="142901"/>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6" name="Image 15" descr="label-quadri.png"/>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8230689" y="116012"/>
            <a:ext cx="589467" cy="439515"/>
          </a:xfrm>
          <a:prstGeom prst="rect">
            <a:avLst/>
          </a:prstGeom>
        </p:spPr>
      </p:pic>
    </p:spTree>
    <p:extLst>
      <p:ext uri="{BB962C8B-B14F-4D97-AF65-F5344CB8AC3E}">
        <p14:creationId xmlns:p14="http://schemas.microsoft.com/office/powerpoint/2010/main" val="1743258389"/>
      </p:ext>
    </p:extLst>
  </p:cSld>
  <p:clrMap bg1="dk1" tx1="lt1" bg2="dk2" tx2="lt2" accent1="accent1" accent2="accent2" accent3="accent3" accent4="accent4" accent5="accent5" accent6="accent6" hlink="hlink" folHlink="folHlink"/>
  <p:sldLayoutIdLst>
    <p:sldLayoutId id="2147483702" r:id="rId1"/>
    <p:sldLayoutId id="2147483691" r:id="rId2"/>
    <p:sldLayoutId id="2147483692" r:id="rId3"/>
    <p:sldLayoutId id="2147483693" r:id="rId4"/>
  </p:sldLayoutIdLst>
  <p:hf hdr="0"/>
  <p:txStyles>
    <p:titleStyle>
      <a:lvl1pPr algn="l" defTabSz="914400" rtl="0" eaLnBrk="1" latinLnBrk="0" hangingPunct="1">
        <a:spcBef>
          <a:spcPct val="0"/>
        </a:spcBef>
        <a:buNone/>
        <a:defRPr sz="3000" b="1" kern="1200">
          <a:solidFill>
            <a:srgbClr val="000000"/>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marR="0" indent="-285750" algn="l" defTabSz="914400" rtl="0" eaLnBrk="1" fontAlgn="auto" latinLnBrk="0" hangingPunct="1">
        <a:lnSpc>
          <a:spcPct val="100000"/>
        </a:lnSpc>
        <a:spcBef>
          <a:spcPts val="200"/>
        </a:spcBef>
        <a:spcAft>
          <a:spcPts val="0"/>
        </a:spcAft>
        <a:buClr>
          <a:schemeClr val="accent2"/>
        </a:buClr>
        <a:buSzPct val="150000"/>
        <a:buFont typeface="Lucida Grande"/>
        <a:buChar char="●"/>
        <a:tabLst/>
        <a:defRPr sz="1800" kern="1200">
          <a:solidFill>
            <a:schemeClr val="bg1">
              <a:lumMod val="50000"/>
            </a:schemeClr>
          </a:solidFill>
          <a:latin typeface="+mn-lt"/>
          <a:ea typeface="+mn-ea"/>
          <a:cs typeface="+mn-cs"/>
        </a:defRPr>
      </a:lvl1pPr>
      <a:lvl2pPr marL="552450" marR="0" indent="-285750" algn="l" defTabSz="914400" rtl="0" eaLnBrk="1" fontAlgn="auto" latinLnBrk="0" hangingPunct="1">
        <a:lnSpc>
          <a:spcPct val="100000"/>
        </a:lnSpc>
        <a:spcBef>
          <a:spcPts val="200"/>
        </a:spcBef>
        <a:spcAft>
          <a:spcPts val="0"/>
        </a:spcAft>
        <a:buClr>
          <a:srgbClr val="49B170"/>
        </a:buClr>
        <a:buSzPct val="90000"/>
        <a:buFontTx/>
        <a:buBlip>
          <a:blip r:embed="rId9" r:link="rId10"/>
        </a:buBlip>
        <a:tabLst/>
        <a:defRPr sz="1600" kern="1200">
          <a:solidFill>
            <a:schemeClr val="bg1">
              <a:lumMod val="50000"/>
            </a:schemeClr>
          </a:solidFill>
          <a:latin typeface="+mn-lt"/>
          <a:ea typeface="+mn-ea"/>
          <a:cs typeface="+mn-cs"/>
        </a:defRPr>
      </a:lvl2pPr>
      <a:lvl3pPr marL="811213" marR="0" indent="-285750" algn="l" defTabSz="914400" rtl="0" eaLnBrk="1" fontAlgn="auto" latinLnBrk="0" hangingPunct="1">
        <a:lnSpc>
          <a:spcPct val="100000"/>
        </a:lnSpc>
        <a:spcBef>
          <a:spcPts val="200"/>
        </a:spcBef>
        <a:spcAft>
          <a:spcPts val="0"/>
        </a:spcAft>
        <a:buClr>
          <a:schemeClr val="accent1"/>
        </a:buClr>
        <a:buSzPct val="120000"/>
        <a:buFont typeface="Arial"/>
        <a:buChar char="•"/>
        <a:tabLst/>
        <a:defRPr sz="1400" b="0" kern="1200">
          <a:solidFill>
            <a:schemeClr val="bg1">
              <a:lumMod val="50000"/>
            </a:schemeClr>
          </a:solidFill>
          <a:latin typeface="+mn-lt"/>
          <a:ea typeface="+mn-ea"/>
          <a:cs typeface="+mn-cs"/>
        </a:defRPr>
      </a:lvl3pPr>
      <a:lvl4pPr marL="1166813" marR="0" indent="-176213" algn="l" defTabSz="914400" rtl="0" eaLnBrk="1" fontAlgn="auto" latinLnBrk="0" hangingPunct="1">
        <a:lnSpc>
          <a:spcPct val="100000"/>
        </a:lnSpc>
        <a:spcBef>
          <a:spcPts val="200"/>
        </a:spcBef>
        <a:spcAft>
          <a:spcPts val="0"/>
        </a:spcAft>
        <a:buClr>
          <a:schemeClr val="tx2"/>
        </a:buClr>
        <a:buSzTx/>
        <a:buFont typeface="Arial"/>
        <a:buChar char="•"/>
        <a:tabLst/>
        <a:defRPr sz="1200" kern="1200">
          <a:solidFill>
            <a:schemeClr val="tx2"/>
          </a:solidFill>
          <a:latin typeface="+mn-lt"/>
          <a:ea typeface="+mn-ea"/>
          <a:cs typeface="+mn-cs"/>
        </a:defRPr>
      </a:lvl4pPr>
      <a:lvl5pPr marL="0" marR="0" indent="0" algn="l" defTabSz="914400" rtl="0" eaLnBrk="1" fontAlgn="auto" latinLnBrk="0" hangingPunct="1">
        <a:lnSpc>
          <a:spcPct val="100000"/>
        </a:lnSpc>
        <a:spcBef>
          <a:spcPts val="200"/>
        </a:spcBef>
        <a:spcAft>
          <a:spcPts val="0"/>
        </a:spcAft>
        <a:buClrTx/>
        <a:buSzTx/>
        <a:buFontTx/>
        <a:buNone/>
        <a:tabLst/>
        <a:defRPr sz="1000" kern="1200">
          <a:solidFill>
            <a:srgbClr val="000000"/>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342578" y="86616"/>
            <a:ext cx="8460000" cy="559248"/>
          </a:xfrm>
          <a:prstGeom prst="rect">
            <a:avLst/>
          </a:prstGeom>
        </p:spPr>
        <p:txBody>
          <a:bodyPr vert="horz" lIns="0" tIns="0" rIns="0" bIns="0" rtlCol="0" anchor="ctr" anchorCtr="0">
            <a:normAutofit/>
          </a:bodyPr>
          <a:lstStyle/>
          <a:p>
            <a:r>
              <a:rPr lang="fr-FR" noProof="0" dirty="0"/>
              <a:t>Modifiez le style du titre</a:t>
            </a:r>
          </a:p>
        </p:txBody>
      </p:sp>
      <p:cxnSp>
        <p:nvCxnSpPr>
          <p:cNvPr id="11" name="Connecteur droit 10"/>
          <p:cNvCxnSpPr/>
          <p:nvPr/>
        </p:nvCxnSpPr>
        <p:spPr>
          <a:xfrm>
            <a:off x="342578" y="4576830"/>
            <a:ext cx="8460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Rectangle 15"/>
          <p:cNvSpPr>
            <a:spLocks noGrp="1" noChangeArrowheads="1"/>
          </p:cNvSpPr>
          <p:nvPr>
            <p:ph type="ftr" sz="quarter" idx="3"/>
          </p:nvPr>
        </p:nvSpPr>
        <p:spPr bwMode="auto">
          <a:xfrm>
            <a:off x="6300192" y="4796670"/>
            <a:ext cx="2016000" cy="135000"/>
          </a:xfrm>
          <a:prstGeom prst="rect">
            <a:avLst/>
          </a:prstGeom>
          <a:noFill/>
          <a:ln w="9525">
            <a:noFill/>
            <a:miter lim="800000"/>
            <a:headEnd/>
            <a:tailEnd/>
          </a:ln>
          <a:effectLst/>
        </p:spPr>
        <p:txBody>
          <a:bodyPr vert="horz" wrap="none" lIns="0" tIns="0" rIns="0" bIns="0" numCol="1" anchor="ctr" anchorCtr="0" compatLnSpc="1">
            <a:prstTxWarp prst="textNoShape">
              <a:avLst/>
            </a:prstTxWarp>
          </a:bodyPr>
          <a:lstStyle>
            <a:lvl1pPr algn="r">
              <a:defRPr sz="800">
                <a:solidFill>
                  <a:schemeClr val="bg1"/>
                </a:solidFill>
              </a:defRPr>
            </a:lvl1pPr>
          </a:lstStyle>
          <a:p>
            <a:pPr>
              <a:defRPr/>
            </a:pPr>
            <a:r>
              <a:rPr lang="fr-FR" noProof="0" smtClean="0"/>
              <a:t>Notions d'architecture</a:t>
            </a:r>
            <a:endParaRPr lang="fr-FR" noProof="0" dirty="0"/>
          </a:p>
        </p:txBody>
      </p:sp>
      <p:sp>
        <p:nvSpPr>
          <p:cNvPr id="17" name="Espace réservé du numéro de diapositive 16"/>
          <p:cNvSpPr>
            <a:spLocks noGrp="1" noChangeArrowheads="1"/>
          </p:cNvSpPr>
          <p:nvPr>
            <p:ph type="sldNum" sz="quarter" idx="4"/>
          </p:nvPr>
        </p:nvSpPr>
        <p:spPr bwMode="auto">
          <a:xfrm>
            <a:off x="8369769" y="4796670"/>
            <a:ext cx="180000" cy="135000"/>
          </a:xfrm>
          <a:prstGeom prst="rect">
            <a:avLst/>
          </a:prstGeom>
          <a:noFill/>
          <a:ln w="9525">
            <a:noFill/>
            <a:miter lim="800000"/>
            <a:headEnd/>
            <a:tailEnd/>
          </a:ln>
          <a:effectLst/>
        </p:spPr>
        <p:txBody>
          <a:bodyPr vert="horz" wrap="none" lIns="0" tIns="0" rIns="0" bIns="0" numCol="1" anchor="ctr" anchorCtr="0" compatLnSpc="1">
            <a:prstTxWarp prst="textNoShape">
              <a:avLst/>
            </a:prstTxWarp>
          </a:bodyPr>
          <a:lstStyle>
            <a:lvl1pPr algn="r">
              <a:defRPr sz="800" b="1">
                <a:solidFill>
                  <a:schemeClr val="bg1"/>
                </a:solidFill>
              </a:defRPr>
            </a:lvl1pPr>
          </a:lstStyle>
          <a:p>
            <a:pPr>
              <a:defRPr/>
            </a:pPr>
            <a:fld id="{276219AF-F5ED-455B-A512-B03AB3602319}" type="slidenum">
              <a:rPr lang="fr-FR" noProof="0" smtClean="0"/>
              <a:pPr>
                <a:defRPr/>
              </a:pPr>
              <a:t>‹N°›</a:t>
            </a:fld>
            <a:endParaRPr lang="fr-FR" noProof="0" dirty="0"/>
          </a:p>
        </p:txBody>
      </p:sp>
      <p:sp>
        <p:nvSpPr>
          <p:cNvPr id="5" name="Espace réservé du texte 4"/>
          <p:cNvSpPr>
            <a:spLocks noGrp="1"/>
          </p:cNvSpPr>
          <p:nvPr>
            <p:ph type="body" idx="1"/>
          </p:nvPr>
        </p:nvSpPr>
        <p:spPr>
          <a:xfrm>
            <a:off x="323527" y="843559"/>
            <a:ext cx="8496622" cy="3751064"/>
          </a:xfrm>
          <a:prstGeom prst="rect">
            <a:avLst/>
          </a:prstGeom>
        </p:spPr>
        <p:txBody>
          <a:bodyPr vert="horz" lIns="91440" tIns="45720" rIns="91440" bIns="45720" rtlCol="0">
            <a:normAutofit/>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pic>
        <p:nvPicPr>
          <p:cNvPr id="12" name="Picture 3" descr="C:\Users\ChristineB\Seenk-D\BNPP\2015-02\PPT_43-07.png"/>
          <p:cNvPicPr>
            <a:picLocks noChangeAspect="1" noChangeArrowheads="1"/>
          </p:cNvPicPr>
          <p:nvPr/>
        </p:nvPicPr>
        <p:blipFill>
          <a:blip r:embed="rId6" cstate="screen">
            <a:extLst>
              <a:ext uri="{28A0092B-C50C-407E-A947-70E740481C1C}">
                <a14:useLocalDpi xmlns:a14="http://schemas.microsoft.com/office/drawing/2010/main"/>
              </a:ext>
            </a:extLst>
          </a:blip>
          <a:stretch>
            <a:fillRect/>
          </a:stretch>
        </p:blipFill>
        <p:spPr bwMode="auto">
          <a:xfrm>
            <a:off x="647369" y="4689119"/>
            <a:ext cx="1548000" cy="319835"/>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5" name="Picture 4" descr="C:\Users\ChristineB\Seenk-D\BNPP\2015-02\PPT_43-08.png"/>
          <p:cNvPicPr>
            <a:picLocks noChangeAspect="1" noChangeArrowheads="1"/>
          </p:cNvPicPr>
          <p:nvPr/>
        </p:nvPicPr>
        <p:blipFill>
          <a:blip r:embed="rId7" cstate="screen">
            <a:extLst>
              <a:ext uri="{28A0092B-C50C-407E-A947-70E740481C1C}">
                <a14:useLocalDpi xmlns:a14="http://schemas.microsoft.com/office/drawing/2010/main"/>
              </a:ext>
            </a:extLst>
          </a:blip>
          <a:stretch>
            <a:fillRect/>
          </a:stretch>
        </p:blipFill>
        <p:spPr bwMode="auto">
          <a:xfrm>
            <a:off x="2915817" y="4785570"/>
            <a:ext cx="2088000" cy="142901"/>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6" name="Image 15" descr="label-quadri.png"/>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8230689" y="116012"/>
            <a:ext cx="589467" cy="439515"/>
          </a:xfrm>
          <a:prstGeom prst="rect">
            <a:avLst/>
          </a:prstGeom>
        </p:spPr>
      </p:pic>
    </p:spTree>
    <p:extLst>
      <p:ext uri="{BB962C8B-B14F-4D97-AF65-F5344CB8AC3E}">
        <p14:creationId xmlns:p14="http://schemas.microsoft.com/office/powerpoint/2010/main" val="1743258389"/>
      </p:ext>
    </p:extLst>
  </p:cSld>
  <p:clrMap bg1="dk1" tx1="lt1" bg2="dk2" tx2="lt2" accent1="accent1" accent2="accent2" accent3="accent3" accent4="accent4" accent5="accent5" accent6="accent6" hlink="hlink" folHlink="folHlink"/>
  <p:sldLayoutIdLst>
    <p:sldLayoutId id="2147483704" r:id="rId1"/>
    <p:sldLayoutId id="2147483705" r:id="rId2"/>
    <p:sldLayoutId id="2147483706" r:id="rId3"/>
    <p:sldLayoutId id="2147483707" r:id="rId4"/>
  </p:sldLayoutIdLst>
  <p:hf hdr="0"/>
  <p:txStyles>
    <p:titleStyle>
      <a:lvl1pPr algn="l" defTabSz="914400" rtl="0" eaLnBrk="1" latinLnBrk="0" hangingPunct="1">
        <a:spcBef>
          <a:spcPct val="0"/>
        </a:spcBef>
        <a:buNone/>
        <a:defRPr sz="3000" b="1" kern="1200">
          <a:solidFill>
            <a:srgbClr val="000000"/>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marR="0" indent="-285750" algn="l" defTabSz="914400" rtl="0" eaLnBrk="1" fontAlgn="auto" latinLnBrk="0" hangingPunct="1">
        <a:lnSpc>
          <a:spcPct val="100000"/>
        </a:lnSpc>
        <a:spcBef>
          <a:spcPts val="200"/>
        </a:spcBef>
        <a:spcAft>
          <a:spcPts val="0"/>
        </a:spcAft>
        <a:buClr>
          <a:schemeClr val="accent2"/>
        </a:buClr>
        <a:buSzPct val="150000"/>
        <a:buFont typeface="Lucida Grande"/>
        <a:buChar char="●"/>
        <a:tabLst/>
        <a:defRPr sz="1800" kern="1200">
          <a:solidFill>
            <a:schemeClr val="bg1">
              <a:lumMod val="50000"/>
            </a:schemeClr>
          </a:solidFill>
          <a:latin typeface="+mn-lt"/>
          <a:ea typeface="+mn-ea"/>
          <a:cs typeface="+mn-cs"/>
        </a:defRPr>
      </a:lvl1pPr>
      <a:lvl2pPr marL="552450" marR="0" indent="-285750" algn="l" defTabSz="914400" rtl="0" eaLnBrk="1" fontAlgn="auto" latinLnBrk="0" hangingPunct="1">
        <a:lnSpc>
          <a:spcPct val="100000"/>
        </a:lnSpc>
        <a:spcBef>
          <a:spcPts val="200"/>
        </a:spcBef>
        <a:spcAft>
          <a:spcPts val="0"/>
        </a:spcAft>
        <a:buClr>
          <a:srgbClr val="49B170"/>
        </a:buClr>
        <a:buSzPct val="90000"/>
        <a:buFontTx/>
        <a:buBlip>
          <a:blip r:embed="rId9" r:link="rId10"/>
        </a:buBlip>
        <a:tabLst/>
        <a:defRPr sz="1600" kern="1200">
          <a:solidFill>
            <a:schemeClr val="bg1">
              <a:lumMod val="50000"/>
            </a:schemeClr>
          </a:solidFill>
          <a:latin typeface="+mn-lt"/>
          <a:ea typeface="+mn-ea"/>
          <a:cs typeface="+mn-cs"/>
        </a:defRPr>
      </a:lvl2pPr>
      <a:lvl3pPr marL="811213" marR="0" indent="-285750" algn="l" defTabSz="914400" rtl="0" eaLnBrk="1" fontAlgn="auto" latinLnBrk="0" hangingPunct="1">
        <a:lnSpc>
          <a:spcPct val="100000"/>
        </a:lnSpc>
        <a:spcBef>
          <a:spcPts val="200"/>
        </a:spcBef>
        <a:spcAft>
          <a:spcPts val="0"/>
        </a:spcAft>
        <a:buClr>
          <a:schemeClr val="accent1"/>
        </a:buClr>
        <a:buSzPct val="120000"/>
        <a:buFont typeface="Arial"/>
        <a:buChar char="•"/>
        <a:tabLst/>
        <a:defRPr sz="1400" b="0" kern="1200">
          <a:solidFill>
            <a:schemeClr val="bg1">
              <a:lumMod val="50000"/>
            </a:schemeClr>
          </a:solidFill>
          <a:latin typeface="+mn-lt"/>
          <a:ea typeface="+mn-ea"/>
          <a:cs typeface="+mn-cs"/>
        </a:defRPr>
      </a:lvl3pPr>
      <a:lvl4pPr marL="1166813" marR="0" indent="-176213" algn="l" defTabSz="914400" rtl="0" eaLnBrk="1" fontAlgn="auto" latinLnBrk="0" hangingPunct="1">
        <a:lnSpc>
          <a:spcPct val="100000"/>
        </a:lnSpc>
        <a:spcBef>
          <a:spcPts val="200"/>
        </a:spcBef>
        <a:spcAft>
          <a:spcPts val="0"/>
        </a:spcAft>
        <a:buClr>
          <a:schemeClr val="tx2"/>
        </a:buClr>
        <a:buSzTx/>
        <a:buFont typeface="Arial"/>
        <a:buChar char="•"/>
        <a:tabLst/>
        <a:defRPr sz="1200" kern="1200">
          <a:solidFill>
            <a:schemeClr val="tx2"/>
          </a:solidFill>
          <a:latin typeface="+mn-lt"/>
          <a:ea typeface="+mn-ea"/>
          <a:cs typeface="+mn-cs"/>
        </a:defRPr>
      </a:lvl4pPr>
      <a:lvl5pPr marL="0" marR="0" indent="0" algn="l" defTabSz="914400" rtl="0" eaLnBrk="1" fontAlgn="auto" latinLnBrk="0" hangingPunct="1">
        <a:lnSpc>
          <a:spcPct val="100000"/>
        </a:lnSpc>
        <a:spcBef>
          <a:spcPts val="200"/>
        </a:spcBef>
        <a:spcAft>
          <a:spcPts val="0"/>
        </a:spcAft>
        <a:buClrTx/>
        <a:buSzTx/>
        <a:buFontTx/>
        <a:buNone/>
        <a:tabLst/>
        <a:defRPr sz="1000" kern="1200">
          <a:solidFill>
            <a:srgbClr val="000000"/>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342578" y="86616"/>
            <a:ext cx="8460000" cy="559248"/>
          </a:xfrm>
          <a:prstGeom prst="rect">
            <a:avLst/>
          </a:prstGeom>
        </p:spPr>
        <p:txBody>
          <a:bodyPr vert="horz" lIns="0" tIns="0" rIns="0" bIns="0" rtlCol="0" anchor="ctr" anchorCtr="0">
            <a:normAutofit/>
          </a:bodyPr>
          <a:lstStyle/>
          <a:p>
            <a:r>
              <a:rPr lang="fr-FR" noProof="0" dirty="0"/>
              <a:t>Modifiez le style du titre</a:t>
            </a:r>
          </a:p>
        </p:txBody>
      </p:sp>
      <p:cxnSp>
        <p:nvCxnSpPr>
          <p:cNvPr id="11" name="Connecteur droit 10"/>
          <p:cNvCxnSpPr/>
          <p:nvPr/>
        </p:nvCxnSpPr>
        <p:spPr>
          <a:xfrm>
            <a:off x="342578" y="4576830"/>
            <a:ext cx="8460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Rectangle 15"/>
          <p:cNvSpPr>
            <a:spLocks noGrp="1" noChangeArrowheads="1"/>
          </p:cNvSpPr>
          <p:nvPr>
            <p:ph type="ftr" sz="quarter" idx="3"/>
          </p:nvPr>
        </p:nvSpPr>
        <p:spPr bwMode="auto">
          <a:xfrm>
            <a:off x="6300192" y="4796670"/>
            <a:ext cx="2016000" cy="135000"/>
          </a:xfrm>
          <a:prstGeom prst="rect">
            <a:avLst/>
          </a:prstGeom>
          <a:noFill/>
          <a:ln w="9525">
            <a:noFill/>
            <a:miter lim="800000"/>
            <a:headEnd/>
            <a:tailEnd/>
          </a:ln>
          <a:effectLst/>
        </p:spPr>
        <p:txBody>
          <a:bodyPr vert="horz" wrap="none" lIns="0" tIns="0" rIns="0" bIns="0" numCol="1" anchor="ctr" anchorCtr="0" compatLnSpc="1">
            <a:prstTxWarp prst="textNoShape">
              <a:avLst/>
            </a:prstTxWarp>
          </a:bodyPr>
          <a:lstStyle>
            <a:lvl1pPr algn="r">
              <a:defRPr sz="800">
                <a:solidFill>
                  <a:schemeClr val="bg1"/>
                </a:solidFill>
              </a:defRPr>
            </a:lvl1pPr>
          </a:lstStyle>
          <a:p>
            <a:pPr>
              <a:defRPr/>
            </a:pPr>
            <a:r>
              <a:rPr lang="fr-FR" noProof="0" smtClean="0"/>
              <a:t>Notions d'architecture</a:t>
            </a:r>
            <a:endParaRPr lang="fr-FR" noProof="0" dirty="0"/>
          </a:p>
        </p:txBody>
      </p:sp>
      <p:sp>
        <p:nvSpPr>
          <p:cNvPr id="17" name="Espace réservé du numéro de diapositive 16"/>
          <p:cNvSpPr>
            <a:spLocks noGrp="1" noChangeArrowheads="1"/>
          </p:cNvSpPr>
          <p:nvPr>
            <p:ph type="sldNum" sz="quarter" idx="4"/>
          </p:nvPr>
        </p:nvSpPr>
        <p:spPr bwMode="auto">
          <a:xfrm>
            <a:off x="8369769" y="4796670"/>
            <a:ext cx="180000" cy="135000"/>
          </a:xfrm>
          <a:prstGeom prst="rect">
            <a:avLst/>
          </a:prstGeom>
          <a:noFill/>
          <a:ln w="9525">
            <a:noFill/>
            <a:miter lim="800000"/>
            <a:headEnd/>
            <a:tailEnd/>
          </a:ln>
          <a:effectLst/>
        </p:spPr>
        <p:txBody>
          <a:bodyPr vert="horz" wrap="none" lIns="0" tIns="0" rIns="0" bIns="0" numCol="1" anchor="ctr" anchorCtr="0" compatLnSpc="1">
            <a:prstTxWarp prst="textNoShape">
              <a:avLst/>
            </a:prstTxWarp>
          </a:bodyPr>
          <a:lstStyle>
            <a:lvl1pPr algn="r">
              <a:defRPr sz="800" b="1">
                <a:solidFill>
                  <a:schemeClr val="bg1"/>
                </a:solidFill>
              </a:defRPr>
            </a:lvl1pPr>
          </a:lstStyle>
          <a:p>
            <a:pPr>
              <a:defRPr/>
            </a:pPr>
            <a:fld id="{276219AF-F5ED-455B-A512-B03AB3602319}" type="slidenum">
              <a:rPr lang="fr-FR" noProof="0" smtClean="0"/>
              <a:pPr>
                <a:defRPr/>
              </a:pPr>
              <a:t>‹N°›</a:t>
            </a:fld>
            <a:endParaRPr lang="fr-FR" noProof="0" dirty="0"/>
          </a:p>
        </p:txBody>
      </p:sp>
      <p:sp>
        <p:nvSpPr>
          <p:cNvPr id="5" name="Espace réservé du texte 4"/>
          <p:cNvSpPr>
            <a:spLocks noGrp="1"/>
          </p:cNvSpPr>
          <p:nvPr>
            <p:ph type="body" idx="1"/>
          </p:nvPr>
        </p:nvSpPr>
        <p:spPr>
          <a:xfrm>
            <a:off x="323527" y="843559"/>
            <a:ext cx="8496622" cy="3751064"/>
          </a:xfrm>
          <a:prstGeom prst="rect">
            <a:avLst/>
          </a:prstGeom>
        </p:spPr>
        <p:txBody>
          <a:bodyPr vert="horz" lIns="91440" tIns="45720" rIns="91440" bIns="45720" rtlCol="0">
            <a:normAutofit/>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pic>
        <p:nvPicPr>
          <p:cNvPr id="12" name="Picture 3" descr="C:\Users\ChristineB\Seenk-D\BNPP\2015-02\PPT_43-07.png"/>
          <p:cNvPicPr>
            <a:picLocks noChangeAspect="1" noChangeArrowheads="1"/>
          </p:cNvPicPr>
          <p:nvPr/>
        </p:nvPicPr>
        <p:blipFill>
          <a:blip r:embed="rId6" cstate="screen">
            <a:extLst>
              <a:ext uri="{28A0092B-C50C-407E-A947-70E740481C1C}">
                <a14:useLocalDpi xmlns:a14="http://schemas.microsoft.com/office/drawing/2010/main"/>
              </a:ext>
            </a:extLst>
          </a:blip>
          <a:stretch>
            <a:fillRect/>
          </a:stretch>
        </p:blipFill>
        <p:spPr bwMode="auto">
          <a:xfrm>
            <a:off x="647369" y="4689119"/>
            <a:ext cx="1548000" cy="319835"/>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5" name="Picture 4" descr="C:\Users\ChristineB\Seenk-D\BNPP\2015-02\PPT_43-08.png"/>
          <p:cNvPicPr>
            <a:picLocks noChangeAspect="1" noChangeArrowheads="1"/>
          </p:cNvPicPr>
          <p:nvPr/>
        </p:nvPicPr>
        <p:blipFill>
          <a:blip r:embed="rId7" cstate="screen">
            <a:extLst>
              <a:ext uri="{28A0092B-C50C-407E-A947-70E740481C1C}">
                <a14:useLocalDpi xmlns:a14="http://schemas.microsoft.com/office/drawing/2010/main"/>
              </a:ext>
            </a:extLst>
          </a:blip>
          <a:stretch>
            <a:fillRect/>
          </a:stretch>
        </p:blipFill>
        <p:spPr bwMode="auto">
          <a:xfrm>
            <a:off x="2915817" y="4785570"/>
            <a:ext cx="2088000" cy="142901"/>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6" name="Image 15" descr="label-quadri.png"/>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8230689" y="116012"/>
            <a:ext cx="589467" cy="439515"/>
          </a:xfrm>
          <a:prstGeom prst="rect">
            <a:avLst/>
          </a:prstGeom>
        </p:spPr>
      </p:pic>
    </p:spTree>
    <p:extLst>
      <p:ext uri="{BB962C8B-B14F-4D97-AF65-F5344CB8AC3E}">
        <p14:creationId xmlns:p14="http://schemas.microsoft.com/office/powerpoint/2010/main" val="1743258389"/>
      </p:ext>
    </p:extLst>
  </p:cSld>
  <p:clrMap bg1="dk1" tx1="lt1" bg2="dk2" tx2="lt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Lst>
  <p:hf hdr="0"/>
  <p:txStyles>
    <p:titleStyle>
      <a:lvl1pPr algn="l" defTabSz="914400" rtl="0" eaLnBrk="1" latinLnBrk="0" hangingPunct="1">
        <a:spcBef>
          <a:spcPct val="0"/>
        </a:spcBef>
        <a:buNone/>
        <a:defRPr sz="3000" b="1" kern="1200">
          <a:solidFill>
            <a:srgbClr val="000000"/>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marR="0" indent="-285750" algn="l" defTabSz="914400" rtl="0" eaLnBrk="1" fontAlgn="auto" latinLnBrk="0" hangingPunct="1">
        <a:lnSpc>
          <a:spcPct val="100000"/>
        </a:lnSpc>
        <a:spcBef>
          <a:spcPts val="200"/>
        </a:spcBef>
        <a:spcAft>
          <a:spcPts val="0"/>
        </a:spcAft>
        <a:buClr>
          <a:schemeClr val="accent2"/>
        </a:buClr>
        <a:buSzPct val="150000"/>
        <a:buFont typeface="Lucida Grande"/>
        <a:buChar char="●"/>
        <a:tabLst/>
        <a:defRPr sz="1800" kern="1200">
          <a:solidFill>
            <a:schemeClr val="bg1">
              <a:lumMod val="50000"/>
            </a:schemeClr>
          </a:solidFill>
          <a:latin typeface="+mn-lt"/>
          <a:ea typeface="+mn-ea"/>
          <a:cs typeface="+mn-cs"/>
        </a:defRPr>
      </a:lvl1pPr>
      <a:lvl2pPr marL="552450" marR="0" indent="-285750" algn="l" defTabSz="914400" rtl="0" eaLnBrk="1" fontAlgn="auto" latinLnBrk="0" hangingPunct="1">
        <a:lnSpc>
          <a:spcPct val="100000"/>
        </a:lnSpc>
        <a:spcBef>
          <a:spcPts val="200"/>
        </a:spcBef>
        <a:spcAft>
          <a:spcPts val="0"/>
        </a:spcAft>
        <a:buClr>
          <a:srgbClr val="49B170"/>
        </a:buClr>
        <a:buSzPct val="90000"/>
        <a:buFontTx/>
        <a:buBlip>
          <a:blip r:embed="rId9" r:link="rId10"/>
        </a:buBlip>
        <a:tabLst/>
        <a:defRPr sz="1600" kern="1200">
          <a:solidFill>
            <a:schemeClr val="bg1">
              <a:lumMod val="50000"/>
            </a:schemeClr>
          </a:solidFill>
          <a:latin typeface="+mn-lt"/>
          <a:ea typeface="+mn-ea"/>
          <a:cs typeface="+mn-cs"/>
        </a:defRPr>
      </a:lvl2pPr>
      <a:lvl3pPr marL="811213" marR="0" indent="-285750" algn="l" defTabSz="914400" rtl="0" eaLnBrk="1" fontAlgn="auto" latinLnBrk="0" hangingPunct="1">
        <a:lnSpc>
          <a:spcPct val="100000"/>
        </a:lnSpc>
        <a:spcBef>
          <a:spcPts val="200"/>
        </a:spcBef>
        <a:spcAft>
          <a:spcPts val="0"/>
        </a:spcAft>
        <a:buClr>
          <a:schemeClr val="accent1"/>
        </a:buClr>
        <a:buSzPct val="120000"/>
        <a:buFont typeface="Arial"/>
        <a:buChar char="•"/>
        <a:tabLst/>
        <a:defRPr sz="1400" b="0" kern="1200">
          <a:solidFill>
            <a:schemeClr val="bg1">
              <a:lumMod val="50000"/>
            </a:schemeClr>
          </a:solidFill>
          <a:latin typeface="+mn-lt"/>
          <a:ea typeface="+mn-ea"/>
          <a:cs typeface="+mn-cs"/>
        </a:defRPr>
      </a:lvl3pPr>
      <a:lvl4pPr marL="1166813" marR="0" indent="-176213" algn="l" defTabSz="914400" rtl="0" eaLnBrk="1" fontAlgn="auto" latinLnBrk="0" hangingPunct="1">
        <a:lnSpc>
          <a:spcPct val="100000"/>
        </a:lnSpc>
        <a:spcBef>
          <a:spcPts val="200"/>
        </a:spcBef>
        <a:spcAft>
          <a:spcPts val="0"/>
        </a:spcAft>
        <a:buClr>
          <a:schemeClr val="tx2"/>
        </a:buClr>
        <a:buSzTx/>
        <a:buFont typeface="Arial"/>
        <a:buChar char="•"/>
        <a:tabLst/>
        <a:defRPr sz="1200" kern="1200">
          <a:solidFill>
            <a:schemeClr val="tx2"/>
          </a:solidFill>
          <a:latin typeface="+mn-lt"/>
          <a:ea typeface="+mn-ea"/>
          <a:cs typeface="+mn-cs"/>
        </a:defRPr>
      </a:lvl4pPr>
      <a:lvl5pPr marL="0" marR="0" indent="0" algn="l" defTabSz="914400" rtl="0" eaLnBrk="1" fontAlgn="auto" latinLnBrk="0" hangingPunct="1">
        <a:lnSpc>
          <a:spcPct val="100000"/>
        </a:lnSpc>
        <a:spcBef>
          <a:spcPts val="200"/>
        </a:spcBef>
        <a:spcAft>
          <a:spcPts val="0"/>
        </a:spcAft>
        <a:buClrTx/>
        <a:buSzTx/>
        <a:buFontTx/>
        <a:buNone/>
        <a:tabLst/>
        <a:defRPr sz="1000" kern="1200">
          <a:solidFill>
            <a:srgbClr val="000000"/>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0.xml"/><Relationship Id="rId1" Type="http://schemas.openxmlformats.org/officeDocument/2006/relationships/slideLayout" Target="../slideLayouts/slideLayout6.xml"/><Relationship Id="rId4" Type="http://schemas.openxmlformats.org/officeDocument/2006/relationships/image" Target="../media/image45.png"/></Relationships>
</file>

<file path=ppt/slides/_rels/slide101.xml.rels><?xml version="1.0" encoding="UTF-8" standalone="yes"?>
<Relationships xmlns="http://schemas.openxmlformats.org/package/2006/relationships"><Relationship Id="rId3" Type="http://schemas.openxmlformats.org/officeDocument/2006/relationships/hyperlink" Target="http://osherove.com/" TargetMode="External"/><Relationship Id="rId2" Type="http://schemas.openxmlformats.org/officeDocument/2006/relationships/notesSlide" Target="../notesSlides/notesSlide61.xml"/><Relationship Id="rId1" Type="http://schemas.openxmlformats.org/officeDocument/2006/relationships/slideLayout" Target="../slideLayouts/slideLayout2.xml"/><Relationship Id="rId6" Type="http://schemas.openxmlformats.org/officeDocument/2006/relationships/hyperlink" Target="https://www.petrikainulainen.net/programming/testing/writing-clean-tests-naming-matters/" TargetMode="External"/><Relationship Id="rId5" Type="http://schemas.openxmlformats.org/officeDocument/2006/relationships/hyperlink" Target="http://blog.cleancoder.com/uncle-bob/2014/12/17/TheCyclesOfTDD.html" TargetMode="External"/><Relationship Id="rId4" Type="http://schemas.openxmlformats.org/officeDocument/2006/relationships/hyperlink" Target="http://osherove.com/blog/2005/4/3/naming-standards-for-unit-tests.html" TargetMode="External"/></Relationships>
</file>

<file path=ppt/slides/_rels/slide102.xml.rels><?xml version="1.0" encoding="UTF-8" standalone="yes"?>
<Relationships xmlns="http://schemas.openxmlformats.org/package/2006/relationships"><Relationship Id="rId8" Type="http://schemas.openxmlformats.org/officeDocument/2006/relationships/hyperlink" Target="https://github.com/Pragmatists/junitparams/wiki/Quickstart" TargetMode="External"/><Relationship Id="rId3" Type="http://schemas.openxmlformats.org/officeDocument/2006/relationships/hyperlink" Target="https://junit.org/junit5/" TargetMode="External"/><Relationship Id="rId7" Type="http://schemas.openxmlformats.org/officeDocument/2006/relationships/hyperlink" Target="http://hamcrest.org/JavaHamcrest/" TargetMode="External"/><Relationship Id="rId2" Type="http://schemas.openxmlformats.org/officeDocument/2006/relationships/notesSlide" Target="../notesSlides/notesSlide62.xml"/><Relationship Id="rId1" Type="http://schemas.openxmlformats.org/officeDocument/2006/relationships/slideLayout" Target="../slideLayouts/slideLayout2.xml"/><Relationship Id="rId6" Type="http://schemas.openxmlformats.org/officeDocument/2006/relationships/hyperlink" Target="http://site.mockito.org/" TargetMode="External"/><Relationship Id="rId5" Type="http://schemas.openxmlformats.org/officeDocument/2006/relationships/hyperlink" Target="http://stefanbirkner.github.io/system-rules/" TargetMode="External"/><Relationship Id="rId10" Type="http://schemas.openxmlformats.org/officeDocument/2006/relationships/hyperlink" Target="https://www.slideshare.net/NarendraPathai/test-driven-development-junit-basics-and-best-practices" TargetMode="External"/><Relationship Id="rId4" Type="http://schemas.openxmlformats.org/officeDocument/2006/relationships/hyperlink" Target="https://junit.org/junit5/docs/current/user-guide/#running-tests-build-maven" TargetMode="External"/><Relationship Id="rId9" Type="http://schemas.openxmlformats.org/officeDocument/2006/relationships/hyperlink" Target="http://joel-costigliola.github.io/assertj/" TargetMode="Externa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file://localhost/Users/carolinedargein/Desktop/donut-orange.png" TargetMode="External"/><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en.wikipedia.org/wiki/Extreme_programming" TargetMode="External"/><Relationship Id="rId2" Type="http://schemas.openxmlformats.org/officeDocument/2006/relationships/hyperlink" Target="https://en.wikipedia.org/wiki/Test-driven_development" TargetMode="Externa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15.png"/><Relationship Id="rId7" Type="http://schemas.openxmlformats.org/officeDocument/2006/relationships/diagramColors" Target="../diagrams/colors2.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file://localhost/Users/carolinedargein/Desktop/donut-orange.png" TargetMode="External"/><Relationship Id="rId3" Type="http://schemas.openxmlformats.org/officeDocument/2006/relationships/diagramLayout" Target="../diagrams/layout1.xml"/><Relationship Id="rId7" Type="http://schemas.openxmlformats.org/officeDocument/2006/relationships/image" Target="../media/image4.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hyperlink" Target="https://www.wlion.com/blog/5-reasons-you-should-be-writing-clean-code/" TargetMode="External"/></Relationships>
</file>

<file path=ppt/slides/_rels/slide24.xml.rels><?xml version="1.0" encoding="UTF-8" standalone="yes"?>
<Relationships xmlns="http://schemas.openxmlformats.org/package/2006/relationships"><Relationship Id="rId3" Type="http://schemas.openxmlformats.org/officeDocument/2006/relationships/hyperlink" Target="https://fr.wikipedia.org/wiki/Martin_Fowler"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1.jpeg"/><Relationship Id="rId5" Type="http://schemas.openxmlformats.org/officeDocument/2006/relationships/hyperlink" Target="https://martinfowler.com/bliki/BeckDesignRules.html" TargetMode="External"/><Relationship Id="rId4" Type="http://schemas.openxmlformats.org/officeDocument/2006/relationships/image" Target="../media/image20.jpe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file://localhost/Users/carolinedargein/Desktop/donut-orange.png" TargetMode="External"/><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hyperlink" Target="http://programmer.97things.oreilly.com/wiki/index.php/The_Three_Laws_of_Test-Driven_Development"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hyperlink" Target="https://junit.org/junit5/" TargetMode="Externa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hyperlink" Target="http://osherove.com/blog/2005/4/3/naming-standards-for-unit-tests.html"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hyperlink" Target="https://github.com/junit-team/junit4/wiki/rules" TargetMode="External"/><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6.xml"/><Relationship Id="rId1" Type="http://schemas.openxmlformats.org/officeDocument/2006/relationships/themeOverride" Target="../theme/themeOverride1.xml"/><Relationship Id="rId4" Type="http://schemas.openxmlformats.org/officeDocument/2006/relationships/image" Target="../media/image37.jpeg"/></Relationships>
</file>

<file path=ppt/slides/_rels/slide6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6.xml"/><Relationship Id="rId1" Type="http://schemas.openxmlformats.org/officeDocument/2006/relationships/themeOverride" Target="../theme/themeOverride2.xml"/><Relationship Id="rId4" Type="http://schemas.openxmlformats.org/officeDocument/2006/relationships/image" Target="../media/image39.png"/></Relationships>
</file>

<file path=ppt/slides/_rels/slide71.xml.rels><?xml version="1.0" encoding="UTF-8" standalone="yes"?>
<Relationships xmlns="http://schemas.openxmlformats.org/package/2006/relationships"><Relationship Id="rId3" Type="http://schemas.openxmlformats.org/officeDocument/2006/relationships/hyperlink" Target="http://osherove.com/blog/2005/4/3/naming-standards-for-unit-tests.html" TargetMode="External"/><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3" Type="http://schemas.openxmlformats.org/officeDocument/2006/relationships/hyperlink" Target="https://fr.wikipedia.org/wiki/Snake_case" TargetMode="External"/><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6.xml"/><Relationship Id="rId1" Type="http://schemas.openxmlformats.org/officeDocument/2006/relationships/themeOverride" Target="../theme/themeOverride3.xml"/><Relationship Id="rId4" Type="http://schemas.openxmlformats.org/officeDocument/2006/relationships/image" Target="../media/image37.jpeg"/></Relationships>
</file>

<file path=ppt/slides/_rels/slide77.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6.xml"/><Relationship Id="rId1" Type="http://schemas.openxmlformats.org/officeDocument/2006/relationships/themeOverride" Target="../theme/themeOverride4.xml"/></Relationships>
</file>

<file path=ppt/slides/_rels/slide78.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6.xml"/><Relationship Id="rId1" Type="http://schemas.openxmlformats.org/officeDocument/2006/relationships/themeOverride" Target="../theme/themeOverride5.xml"/></Relationships>
</file>

<file path=ppt/slides/_rels/slide79.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hemeOverride" Target="../theme/themeOverride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hemeOverride" Target="../theme/themeOverride7.xml"/></Relationships>
</file>

<file path=ppt/slides/_rels/slide81.xml.rels><?xml version="1.0" encoding="UTF-8" standalone="yes"?>
<Relationships xmlns="http://schemas.openxmlformats.org/package/2006/relationships"><Relationship Id="rId3" Type="http://schemas.openxmlformats.org/officeDocument/2006/relationships/hyperlink" Target="http://osherove.com/tdd-kata-1/" TargetMode="External"/><Relationship Id="rId2" Type="http://schemas.openxmlformats.org/officeDocument/2006/relationships/slideLayout" Target="../slideLayouts/slideLayout6.xml"/><Relationship Id="rId1" Type="http://schemas.openxmlformats.org/officeDocument/2006/relationships/themeOverride" Target="../theme/themeOverride8.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3" Type="http://schemas.openxmlformats.org/officeDocument/2006/relationships/hyperlink" Target="https://junit.org/junit5/docs/current/user-guide/#writing-tests-repeated-tests" TargetMode="External"/><Relationship Id="rId2" Type="http://schemas.openxmlformats.org/officeDocument/2006/relationships/notesSlide" Target="../notesSlides/notesSlide48.xml"/><Relationship Id="rId1" Type="http://schemas.openxmlformats.org/officeDocument/2006/relationships/slideLayout" Target="../slideLayouts/slideLayout6.xml"/><Relationship Id="rId4" Type="http://schemas.openxmlformats.org/officeDocument/2006/relationships/hyperlink" Target="https://junit.org/junit5/docs/current/user-guide/#writing-tests-parameterized-tests" TargetMode="External"/></Relationships>
</file>

<file path=ppt/slides/_rels/slide86.xml.rels><?xml version="1.0" encoding="UTF-8" standalone="yes"?>
<Relationships xmlns="http://schemas.openxmlformats.org/package/2006/relationships"><Relationship Id="rId3" Type="http://schemas.openxmlformats.org/officeDocument/2006/relationships/hyperlink" Target="https://github.com/Pragmatists/junitparams/wiki/Quickstart" TargetMode="External"/><Relationship Id="rId2" Type="http://schemas.openxmlformats.org/officeDocument/2006/relationships/notesSlide" Target="../notesSlides/notesSlide49.xml"/><Relationship Id="rId1" Type="http://schemas.openxmlformats.org/officeDocument/2006/relationships/slideLayout" Target="../slideLayouts/slideLayout6.xml"/><Relationship Id="rId4" Type="http://schemas.openxmlformats.org/officeDocument/2006/relationships/hyperlink" Target="http://joel-costigliola.github.io/assertj/" TargetMode="Externa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3" Type="http://schemas.openxmlformats.org/officeDocument/2006/relationships/hyperlink" Target="http://site.mockito.org/" TargetMode="External"/><Relationship Id="rId2" Type="http://schemas.openxmlformats.org/officeDocument/2006/relationships/notesSlide" Target="../notesSlides/notesSlide51.xml"/><Relationship Id="rId1" Type="http://schemas.openxmlformats.org/officeDocument/2006/relationships/slideLayout" Target="../slideLayouts/slideLayout6.xml"/><Relationship Id="rId4" Type="http://schemas.openxmlformats.org/officeDocument/2006/relationships/image" Target="../media/image42.png"/></Relationships>
</file>

<file path=ppt/slides/_rels/slide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3" Type="http://schemas.openxmlformats.org/officeDocument/2006/relationships/hyperlink" Target="http://www.baeldung.com/mockito-behavior" TargetMode="External"/><Relationship Id="rId2" Type="http://schemas.openxmlformats.org/officeDocument/2006/relationships/notesSlide" Target="../notesSlides/notesSlide55.xml"/><Relationship Id="rId1" Type="http://schemas.openxmlformats.org/officeDocument/2006/relationships/slideLayout" Target="../slideLayouts/slideLayout6.xml"/><Relationship Id="rId5" Type="http://schemas.openxmlformats.org/officeDocument/2006/relationships/hyperlink" Target="http://osherove.com/blog/2007/9/16/mocks-and-stubs-the-difference-is-in-the-flow-of-information.html" TargetMode="External"/><Relationship Id="rId4" Type="http://schemas.openxmlformats.org/officeDocument/2006/relationships/hyperlink" Target="http://www.baeldung.com/mockito-verify" TargetMode="Externa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7.xml"/><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3" Type="http://schemas.openxmlformats.org/officeDocument/2006/relationships/hyperlink" Target="http://hamcrest.org/JavaHamcrest/javadoc/2.0.0.0/" TargetMode="External"/><Relationship Id="rId2" Type="http://schemas.openxmlformats.org/officeDocument/2006/relationships/notesSlide" Target="../notesSlides/notesSlide58.xml"/><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390205" y="191692"/>
            <a:ext cx="8430270" cy="1443954"/>
          </a:xfrm>
        </p:spPr>
        <p:txBody>
          <a:bodyPr/>
          <a:lstStyle/>
          <a:p>
            <a:r>
              <a:rPr lang="fr-FR" sz="2400" dirty="0" smtClean="0"/>
              <a:t>Formations dojo</a:t>
            </a:r>
            <a:br>
              <a:rPr lang="fr-FR" sz="2400" dirty="0" smtClean="0"/>
            </a:br>
            <a:r>
              <a:rPr lang="fr-FR" sz="2400" dirty="0" smtClean="0"/>
              <a:t/>
            </a:r>
            <a:br>
              <a:rPr lang="fr-FR" sz="2400" dirty="0" smtClean="0"/>
            </a:br>
            <a:r>
              <a:rPr lang="fr-FR" sz="2400" dirty="0" smtClean="0"/>
              <a:t>test </a:t>
            </a:r>
            <a:r>
              <a:rPr lang="fr-FR" sz="2400" dirty="0" err="1" smtClean="0"/>
              <a:t>driven</a:t>
            </a:r>
            <a:r>
              <a:rPr lang="fr-FR" sz="2400" dirty="0" smtClean="0"/>
              <a:t> </a:t>
            </a:r>
            <a:r>
              <a:rPr lang="fr-FR" sz="2400" dirty="0" err="1" smtClean="0"/>
              <a:t>development</a:t>
            </a:r>
            <a:r>
              <a:rPr lang="fr-FR" sz="2400" dirty="0" smtClean="0"/>
              <a:t> (TDD)</a:t>
            </a:r>
            <a:endParaRPr lang="fr-FR" sz="2400" i="1" dirty="0"/>
          </a:p>
        </p:txBody>
      </p:sp>
      <p:sp>
        <p:nvSpPr>
          <p:cNvPr id="4" name="Espace réservé du texte 3"/>
          <p:cNvSpPr>
            <a:spLocks noGrp="1"/>
          </p:cNvSpPr>
          <p:nvPr>
            <p:ph type="body" idx="13"/>
          </p:nvPr>
        </p:nvSpPr>
        <p:spPr/>
        <p:txBody>
          <a:bodyPr>
            <a:normAutofit fontScale="32500" lnSpcReduction="20000"/>
          </a:bodyPr>
          <a:lstStyle/>
          <a:p>
            <a:r>
              <a:rPr lang="fr-FR" dirty="0" smtClean="0"/>
              <a:t>Julien </a:t>
            </a:r>
            <a:r>
              <a:rPr lang="fr-FR" dirty="0" err="1" smtClean="0"/>
              <a:t>goullon</a:t>
            </a:r>
            <a:endParaRPr lang="fr-FR" dirty="0"/>
          </a:p>
        </p:txBody>
      </p:sp>
      <p:sp>
        <p:nvSpPr>
          <p:cNvPr id="5" name="Espace réservé du texte 4"/>
          <p:cNvSpPr>
            <a:spLocks noGrp="1"/>
          </p:cNvSpPr>
          <p:nvPr>
            <p:ph type="body" idx="14"/>
          </p:nvPr>
        </p:nvSpPr>
        <p:spPr/>
        <p:txBody>
          <a:bodyPr>
            <a:normAutofit fontScale="32500" lnSpcReduction="20000"/>
          </a:bodyPr>
          <a:lstStyle/>
          <a:p>
            <a:r>
              <a:rPr lang="fr-FR" dirty="0" smtClean="0"/>
              <a:t>Le  20/03//2018</a:t>
            </a:r>
            <a:endParaRPr lang="fr-FR" dirty="0"/>
          </a:p>
        </p:txBody>
      </p:sp>
    </p:spTree>
    <p:extLst>
      <p:ext uri="{BB962C8B-B14F-4D97-AF65-F5344CB8AC3E}">
        <p14:creationId xmlns:p14="http://schemas.microsoft.com/office/powerpoint/2010/main" val="131374984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p:cNvSpPr>
            <a:spLocks noGrp="1"/>
          </p:cNvSpPr>
          <p:nvPr>
            <p:ph type="title"/>
          </p:nvPr>
        </p:nvSpPr>
        <p:spPr/>
        <p:txBody>
          <a:bodyPr/>
          <a:lstStyle/>
          <a:p>
            <a:r>
              <a:rPr lang="fr-FR" dirty="0" smtClean="0"/>
              <a:t>Introduction</a:t>
            </a:r>
            <a:endParaRPr lang="fr-FR" dirty="0"/>
          </a:p>
        </p:txBody>
      </p:sp>
      <p:sp>
        <p:nvSpPr>
          <p:cNvPr id="4" name="Espace réservé du pied de page 3"/>
          <p:cNvSpPr>
            <a:spLocks noGrp="1"/>
          </p:cNvSpPr>
          <p:nvPr>
            <p:ph type="ftr" sz="quarter" idx="11"/>
          </p:nvPr>
        </p:nvSpPr>
        <p:spPr/>
        <p:txBody>
          <a:bodyPr/>
          <a:lstStyle/>
          <a:p>
            <a:pPr>
              <a:defRPr/>
            </a:pPr>
            <a:r>
              <a:rPr lang="fr-FR" dirty="0" smtClean="0"/>
              <a:t>TDD</a:t>
            </a:r>
            <a:endParaRPr lang="fr-FR" dirty="0"/>
          </a:p>
        </p:txBody>
      </p:sp>
      <p:sp>
        <p:nvSpPr>
          <p:cNvPr id="5" name="Espace réservé du numéro de diapositive 4"/>
          <p:cNvSpPr>
            <a:spLocks noGrp="1"/>
          </p:cNvSpPr>
          <p:nvPr>
            <p:ph type="sldNum" sz="quarter" idx="12"/>
          </p:nvPr>
        </p:nvSpPr>
        <p:spPr/>
        <p:txBody>
          <a:bodyPr/>
          <a:lstStyle/>
          <a:p>
            <a:pPr>
              <a:defRPr/>
            </a:pPr>
            <a:fld id="{276219AF-F5ED-455B-A512-B03AB3602319}" type="slidenum">
              <a:rPr lang="fr-FR" smtClean="0"/>
              <a:pPr>
                <a:defRPr/>
              </a:pPr>
              <a:t>10</a:t>
            </a:fld>
            <a:endParaRPr lang="fr-FR" dirty="0"/>
          </a:p>
        </p:txBody>
      </p:sp>
      <p:sp>
        <p:nvSpPr>
          <p:cNvPr id="3" name="Espace réservé du contenu 2"/>
          <p:cNvSpPr>
            <a:spLocks noGrp="1"/>
          </p:cNvSpPr>
          <p:nvPr>
            <p:ph idx="1"/>
          </p:nvPr>
        </p:nvSpPr>
        <p:spPr>
          <a:xfrm>
            <a:off x="342578" y="852985"/>
            <a:ext cx="3653358" cy="3588847"/>
          </a:xfrm>
        </p:spPr>
        <p:txBody>
          <a:bodyPr>
            <a:normAutofit/>
          </a:bodyPr>
          <a:lstStyle/>
          <a:p>
            <a:pPr marL="179387" lvl="1" indent="0">
              <a:buNone/>
            </a:pPr>
            <a:r>
              <a:rPr lang="fr-FR" sz="2000" dirty="0" smtClean="0">
                <a:solidFill>
                  <a:schemeClr val="bg1">
                    <a:lumMod val="60000"/>
                    <a:lumOff val="40000"/>
                  </a:schemeClr>
                </a:solidFill>
                <a:latin typeface="BNPP Sans Extra Bold" pitchFamily="50" charset="0"/>
              </a:rPr>
              <a:t>A quoi il sert ce code ? </a:t>
            </a:r>
          </a:p>
          <a:p>
            <a:pPr marL="179387" lvl="1" indent="0">
              <a:buNone/>
            </a:pPr>
            <a:endParaRPr lang="fr-FR" sz="2000" dirty="0" smtClean="0">
              <a:solidFill>
                <a:schemeClr val="bg1">
                  <a:lumMod val="50000"/>
                </a:schemeClr>
              </a:solidFill>
              <a:latin typeface="BNPP Sans Extra Bold" pitchFamily="50" charset="0"/>
            </a:endParaRPr>
          </a:p>
          <a:p>
            <a:pPr marL="179387" lvl="1" indent="0">
              <a:buNone/>
            </a:pPr>
            <a:r>
              <a:rPr lang="fr-FR" sz="2000" dirty="0" smtClean="0">
                <a:solidFill>
                  <a:schemeClr val="bg1">
                    <a:lumMod val="50000"/>
                  </a:schemeClr>
                </a:solidFill>
                <a:latin typeface="BNPP Sans Extra Bold" pitchFamily="50" charset="0"/>
              </a:rPr>
              <a:t>Je crois que c’est pour couvrir le cas ou le prochain star </a:t>
            </a:r>
            <a:r>
              <a:rPr lang="fr-FR" sz="2000" dirty="0" err="1" smtClean="0">
                <a:solidFill>
                  <a:schemeClr val="bg1">
                    <a:lumMod val="50000"/>
                  </a:schemeClr>
                </a:solidFill>
                <a:latin typeface="BNPP Sans Extra Bold" pitchFamily="50" charset="0"/>
              </a:rPr>
              <a:t>wars</a:t>
            </a:r>
            <a:r>
              <a:rPr lang="fr-FR" sz="2000" dirty="0" smtClean="0">
                <a:solidFill>
                  <a:schemeClr val="bg1">
                    <a:lumMod val="50000"/>
                  </a:schemeClr>
                </a:solidFill>
                <a:latin typeface="BNPP Sans Extra Bold" pitchFamily="50" charset="0"/>
              </a:rPr>
              <a:t> gagne un oscar</a:t>
            </a:r>
          </a:p>
          <a:p>
            <a:pPr marL="179387" lvl="1" indent="0">
              <a:buNone/>
            </a:pPr>
            <a:endParaRPr lang="fr-FR" sz="2000" dirty="0" smtClean="0">
              <a:solidFill>
                <a:schemeClr val="bg1">
                  <a:lumMod val="50000"/>
                </a:schemeClr>
              </a:solidFill>
              <a:latin typeface="BNPP Sans Extra Bold" pitchFamily="50" charset="0"/>
            </a:endParaRPr>
          </a:p>
          <a:p>
            <a:pPr marL="179387" lvl="1" indent="0">
              <a:buNone/>
            </a:pPr>
            <a:r>
              <a:rPr lang="fr-FR" sz="2000" dirty="0" smtClean="0">
                <a:solidFill>
                  <a:schemeClr val="bg1">
                    <a:lumMod val="60000"/>
                    <a:lumOff val="40000"/>
                  </a:schemeClr>
                </a:solidFill>
                <a:latin typeface="BNPP Sans Extra Bold" pitchFamily="50" charset="0"/>
              </a:rPr>
              <a:t>Mais c’est improbable non ?</a:t>
            </a:r>
          </a:p>
          <a:p>
            <a:pPr marL="179387" lvl="1" indent="0">
              <a:buNone/>
            </a:pPr>
            <a:endParaRPr lang="fr-FR" sz="2000" dirty="0" smtClean="0">
              <a:solidFill>
                <a:schemeClr val="bg1">
                  <a:lumMod val="60000"/>
                  <a:lumOff val="40000"/>
                </a:schemeClr>
              </a:solidFill>
              <a:latin typeface="BNPP Sans Extra Bold" pitchFamily="50" charset="0"/>
            </a:endParaRPr>
          </a:p>
          <a:p>
            <a:pPr marL="179387" lvl="1" indent="0">
              <a:buNone/>
            </a:pPr>
            <a:r>
              <a:rPr lang="fr-FR" sz="2000" dirty="0" smtClean="0">
                <a:solidFill>
                  <a:schemeClr val="bg1">
                    <a:lumMod val="50000"/>
                  </a:schemeClr>
                </a:solidFill>
                <a:latin typeface="BNPP Sans Extra Bold" pitchFamily="50" charset="0"/>
              </a:rPr>
              <a:t>ON SAIT JAMAIS !</a:t>
            </a:r>
            <a:endParaRPr lang="fr-FR" sz="2000" dirty="0">
              <a:solidFill>
                <a:schemeClr val="bg1">
                  <a:lumMod val="50000"/>
                </a:schemeClr>
              </a:solidFill>
              <a:latin typeface="BNPP Sans Extra Bold" pitchFamily="50" charset="0"/>
            </a:endParaRPr>
          </a:p>
        </p:txBody>
      </p:sp>
      <p:pic>
        <p:nvPicPr>
          <p:cNvPr id="4098" name="Picture 2" descr="https://img.haikudeck.com/mg/99C7BEC5-9CDE-4809-86E1-C7DF853CA776.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67950" y="735550"/>
            <a:ext cx="4944549" cy="37084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8484683"/>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p:cNvSpPr>
            <a:spLocks noGrp="1"/>
          </p:cNvSpPr>
          <p:nvPr>
            <p:ph type="title"/>
          </p:nvPr>
        </p:nvSpPr>
        <p:spPr/>
        <p:txBody>
          <a:bodyPr/>
          <a:lstStyle/>
          <a:p>
            <a:r>
              <a:rPr lang="fr-FR" dirty="0" err="1" smtClean="0"/>
              <a:t>Tooling</a:t>
            </a:r>
            <a:endParaRPr lang="fr-FR" dirty="0"/>
          </a:p>
        </p:txBody>
      </p:sp>
      <p:sp>
        <p:nvSpPr>
          <p:cNvPr id="4" name="Espace réservé du pied de page 3"/>
          <p:cNvSpPr>
            <a:spLocks noGrp="1"/>
          </p:cNvSpPr>
          <p:nvPr>
            <p:ph type="ftr" sz="quarter" idx="11"/>
          </p:nvPr>
        </p:nvSpPr>
        <p:spPr/>
        <p:txBody>
          <a:bodyPr/>
          <a:lstStyle/>
          <a:p>
            <a:pPr>
              <a:defRPr/>
            </a:pPr>
            <a:r>
              <a:rPr lang="fr-FR" dirty="0" smtClean="0"/>
              <a:t>TDD</a:t>
            </a:r>
            <a:endParaRPr lang="fr-FR" dirty="0"/>
          </a:p>
        </p:txBody>
      </p:sp>
      <p:sp>
        <p:nvSpPr>
          <p:cNvPr id="5" name="Espace réservé du numéro de diapositive 4"/>
          <p:cNvSpPr>
            <a:spLocks noGrp="1"/>
          </p:cNvSpPr>
          <p:nvPr>
            <p:ph type="sldNum" sz="quarter" idx="12"/>
          </p:nvPr>
        </p:nvSpPr>
        <p:spPr/>
        <p:txBody>
          <a:bodyPr/>
          <a:lstStyle/>
          <a:p>
            <a:pPr>
              <a:defRPr/>
            </a:pPr>
            <a:fld id="{276219AF-F5ED-455B-A512-B03AB3602319}" type="slidenum">
              <a:rPr lang="fr-FR" smtClean="0"/>
              <a:pPr>
                <a:defRPr/>
              </a:pPr>
              <a:t>100</a:t>
            </a:fld>
            <a:endParaRPr lang="fr-FR" dirty="0"/>
          </a:p>
        </p:txBody>
      </p:sp>
      <p:sp>
        <p:nvSpPr>
          <p:cNvPr id="3" name="Espace réservé du contenu 2"/>
          <p:cNvSpPr>
            <a:spLocks noGrp="1"/>
          </p:cNvSpPr>
          <p:nvPr>
            <p:ph idx="1"/>
          </p:nvPr>
        </p:nvSpPr>
        <p:spPr/>
        <p:txBody>
          <a:bodyPr>
            <a:normAutofit/>
          </a:bodyPr>
          <a:lstStyle/>
          <a:p>
            <a:r>
              <a:rPr lang="fr-FR" dirty="0" err="1" smtClean="0"/>
              <a:t>JUnit</a:t>
            </a:r>
            <a:r>
              <a:rPr lang="fr-FR" dirty="0" smtClean="0"/>
              <a:t> est très bien intégré dans l’environnement de développement, on peut donc</a:t>
            </a:r>
          </a:p>
          <a:p>
            <a:pPr lvl="1"/>
            <a:r>
              <a:rPr lang="fr-FR" dirty="0" smtClean="0"/>
              <a:t>Lancer les tests </a:t>
            </a:r>
            <a:r>
              <a:rPr lang="fr-FR" dirty="0" err="1" smtClean="0"/>
              <a:t>JUnit</a:t>
            </a:r>
            <a:r>
              <a:rPr lang="fr-FR" dirty="0" smtClean="0"/>
              <a:t> durant un </a:t>
            </a:r>
            <a:r>
              <a:rPr lang="fr-FR" dirty="0" err="1" smtClean="0"/>
              <a:t>build</a:t>
            </a:r>
            <a:r>
              <a:rPr lang="fr-FR" dirty="0" smtClean="0"/>
              <a:t> </a:t>
            </a:r>
            <a:r>
              <a:rPr lang="fr-FR" dirty="0" err="1" smtClean="0"/>
              <a:t>Maven</a:t>
            </a:r>
            <a:r>
              <a:rPr lang="fr-FR" dirty="0" smtClean="0"/>
              <a:t>, il suffit d’avoir la configuration nécessaire  et de lancer la commande </a:t>
            </a:r>
            <a:r>
              <a:rPr lang="fr-FR" i="1" dirty="0" err="1" smtClean="0"/>
              <a:t>mvn</a:t>
            </a:r>
            <a:r>
              <a:rPr lang="fr-FR" i="1" dirty="0" smtClean="0"/>
              <a:t> test</a:t>
            </a:r>
            <a:endParaRPr lang="fr-FR" dirty="0" smtClean="0"/>
          </a:p>
          <a:p>
            <a:pPr lvl="1"/>
            <a:r>
              <a:rPr lang="fr-FR" dirty="0" err="1" smtClean="0"/>
              <a:t>IntelliJ</a:t>
            </a:r>
            <a:r>
              <a:rPr lang="fr-FR" dirty="0" smtClean="0"/>
              <a:t> permet de lancer un ensemble de tests en utilisant une </a:t>
            </a:r>
            <a:r>
              <a:rPr lang="fr-FR" i="1" dirty="0" err="1" smtClean="0"/>
              <a:t>Launch</a:t>
            </a:r>
            <a:r>
              <a:rPr lang="fr-FR" i="1" dirty="0" smtClean="0"/>
              <a:t> Configuration </a:t>
            </a:r>
            <a:r>
              <a:rPr lang="fr-FR" dirty="0" smtClean="0"/>
              <a:t> de niveau package</a:t>
            </a:r>
            <a:endParaRPr lang="fr-FR" dirty="0"/>
          </a:p>
          <a:p>
            <a:pPr lvl="1"/>
            <a:r>
              <a:rPr lang="fr-FR" dirty="0" err="1" smtClean="0"/>
              <a:t>IntelliJ</a:t>
            </a:r>
            <a:r>
              <a:rPr lang="fr-FR" dirty="0" smtClean="0"/>
              <a:t> permet également d’obtenir un rapport de tests lisible par un Humain</a:t>
            </a:r>
            <a:endParaRPr lang="fr-FR" dirty="0"/>
          </a:p>
        </p:txBody>
      </p:sp>
      <p:pic>
        <p:nvPicPr>
          <p:cNvPr id="1229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1602" y="2859785"/>
            <a:ext cx="3203847" cy="16376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Ellipse 6"/>
          <p:cNvSpPr/>
          <p:nvPr/>
        </p:nvSpPr>
        <p:spPr>
          <a:xfrm>
            <a:off x="2878534" y="2966516"/>
            <a:ext cx="432048" cy="432048"/>
          </a:xfrm>
          <a:prstGeom prst="ellipse">
            <a:avLst/>
          </a:prstGeom>
          <a:noFill/>
          <a:ln>
            <a:solidFill>
              <a:schemeClr val="accent5"/>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a:endParaRPr lang="fr-FR" sz="1400" dirty="0" smtClean="0">
              <a:solidFill>
                <a:schemeClr val="tx1"/>
              </a:solidFill>
            </a:endParaRPr>
          </a:p>
        </p:txBody>
      </p:sp>
      <p:pic>
        <p:nvPicPr>
          <p:cNvPr id="12292"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72002" y="3168847"/>
            <a:ext cx="4103865" cy="90092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43793886"/>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p:cNvSpPr>
            <a:spLocks noGrp="1"/>
          </p:cNvSpPr>
          <p:nvPr>
            <p:ph type="title"/>
          </p:nvPr>
        </p:nvSpPr>
        <p:spPr/>
        <p:txBody>
          <a:bodyPr/>
          <a:lstStyle/>
          <a:p>
            <a:r>
              <a:rPr lang="fr-FR" dirty="0" smtClean="0"/>
              <a:t>Ressources TDD</a:t>
            </a:r>
            <a:endParaRPr lang="fr-FR" dirty="0"/>
          </a:p>
        </p:txBody>
      </p:sp>
      <p:sp>
        <p:nvSpPr>
          <p:cNvPr id="4" name="Espace réservé du pied de page 3"/>
          <p:cNvSpPr>
            <a:spLocks noGrp="1"/>
          </p:cNvSpPr>
          <p:nvPr>
            <p:ph type="ftr" sz="quarter" idx="11"/>
          </p:nvPr>
        </p:nvSpPr>
        <p:spPr/>
        <p:txBody>
          <a:bodyPr/>
          <a:lstStyle/>
          <a:p>
            <a:pPr>
              <a:defRPr/>
            </a:pPr>
            <a:r>
              <a:rPr lang="fr-FR" dirty="0" smtClean="0"/>
              <a:t>TDD</a:t>
            </a:r>
            <a:endParaRPr lang="fr-FR" dirty="0"/>
          </a:p>
        </p:txBody>
      </p:sp>
      <p:sp>
        <p:nvSpPr>
          <p:cNvPr id="5" name="Espace réservé du numéro de diapositive 4"/>
          <p:cNvSpPr>
            <a:spLocks noGrp="1"/>
          </p:cNvSpPr>
          <p:nvPr>
            <p:ph type="sldNum" sz="quarter" idx="12"/>
          </p:nvPr>
        </p:nvSpPr>
        <p:spPr/>
        <p:txBody>
          <a:bodyPr/>
          <a:lstStyle/>
          <a:p>
            <a:pPr>
              <a:defRPr/>
            </a:pPr>
            <a:fld id="{276219AF-F5ED-455B-A512-B03AB3602319}" type="slidenum">
              <a:rPr lang="fr-FR" smtClean="0"/>
              <a:pPr>
                <a:defRPr/>
              </a:pPr>
              <a:t>101</a:t>
            </a:fld>
            <a:endParaRPr lang="fr-FR" dirty="0"/>
          </a:p>
        </p:txBody>
      </p:sp>
      <p:sp>
        <p:nvSpPr>
          <p:cNvPr id="3" name="Espace réservé du contenu 2"/>
          <p:cNvSpPr>
            <a:spLocks noGrp="1"/>
          </p:cNvSpPr>
          <p:nvPr>
            <p:ph idx="1"/>
          </p:nvPr>
        </p:nvSpPr>
        <p:spPr/>
        <p:txBody>
          <a:bodyPr>
            <a:normAutofit/>
          </a:bodyPr>
          <a:lstStyle/>
          <a:p>
            <a:r>
              <a:rPr lang="fr-FR" dirty="0" smtClean="0"/>
              <a:t>Le blog de Roy </a:t>
            </a:r>
            <a:r>
              <a:rPr lang="fr-FR" dirty="0" err="1" smtClean="0"/>
              <a:t>Osherove</a:t>
            </a:r>
            <a:r>
              <a:rPr lang="fr-FR" dirty="0"/>
              <a:t>: </a:t>
            </a:r>
            <a:endParaRPr lang="fr-FR" dirty="0" smtClean="0"/>
          </a:p>
          <a:p>
            <a:pPr lvl="1"/>
            <a:r>
              <a:rPr lang="fr-FR" dirty="0" smtClean="0">
                <a:hlinkClick r:id="rId3"/>
              </a:rPr>
              <a:t>http</a:t>
            </a:r>
            <a:r>
              <a:rPr lang="fr-FR" dirty="0">
                <a:hlinkClick r:id="rId3"/>
              </a:rPr>
              <a:t>://osherove.com</a:t>
            </a:r>
            <a:r>
              <a:rPr lang="fr-FR" dirty="0" smtClean="0">
                <a:hlinkClick r:id="rId3"/>
              </a:rPr>
              <a:t>/</a:t>
            </a:r>
            <a:r>
              <a:rPr lang="fr-FR" dirty="0" smtClean="0"/>
              <a:t> </a:t>
            </a:r>
          </a:p>
          <a:p>
            <a:pPr lvl="1"/>
            <a:r>
              <a:rPr lang="fr-FR" dirty="0">
                <a:hlinkClick r:id="rId4"/>
              </a:rPr>
              <a:t>http://</a:t>
            </a:r>
            <a:r>
              <a:rPr lang="fr-FR" dirty="0" smtClean="0">
                <a:hlinkClick r:id="rId4"/>
              </a:rPr>
              <a:t>osherove.com/blog/2005/4/3/naming-standards-for-unit-tests.html</a:t>
            </a:r>
            <a:r>
              <a:rPr lang="fr-FR" dirty="0" smtClean="0"/>
              <a:t> </a:t>
            </a:r>
          </a:p>
          <a:p>
            <a:pPr lvl="1"/>
            <a:endParaRPr lang="fr-FR" dirty="0"/>
          </a:p>
          <a:p>
            <a:r>
              <a:rPr lang="fr-FR" dirty="0" smtClean="0"/>
              <a:t>Les cycles du TDD (Robert C. Martin):</a:t>
            </a:r>
            <a:br>
              <a:rPr lang="fr-FR" dirty="0" smtClean="0"/>
            </a:br>
            <a:r>
              <a:rPr lang="fr-FR" dirty="0" smtClean="0">
                <a:hlinkClick r:id="rId5"/>
              </a:rPr>
              <a:t>http</a:t>
            </a:r>
            <a:r>
              <a:rPr lang="fr-FR" dirty="0">
                <a:hlinkClick r:id="rId5"/>
              </a:rPr>
              <a:t>://</a:t>
            </a:r>
            <a:r>
              <a:rPr lang="fr-FR" dirty="0" smtClean="0">
                <a:hlinkClick r:id="rId5"/>
              </a:rPr>
              <a:t>blog.cleancoder.com/uncle-bob/2014/12/17/TheCyclesOfTDD.html</a:t>
            </a:r>
            <a:endParaRPr lang="fr-FR" dirty="0" smtClean="0"/>
          </a:p>
          <a:p>
            <a:endParaRPr lang="fr-FR" dirty="0" smtClean="0"/>
          </a:p>
          <a:p>
            <a:r>
              <a:rPr lang="fr-FR" dirty="0" smtClean="0"/>
              <a:t>A propos des conventions de nommage:</a:t>
            </a:r>
          </a:p>
          <a:p>
            <a:pPr lvl="1"/>
            <a:r>
              <a:rPr lang="fr-FR" dirty="0">
                <a:hlinkClick r:id="rId6"/>
              </a:rPr>
              <a:t>https://www.petrikainulainen.net/programming/testing/writing-clean-tests-naming-matters/</a:t>
            </a:r>
            <a:endParaRPr lang="fr-FR" dirty="0"/>
          </a:p>
          <a:p>
            <a:pPr lvl="1"/>
            <a:r>
              <a:rPr lang="fr-FR" dirty="0">
                <a:hlinkClick r:id="rId4"/>
              </a:rPr>
              <a:t>http://osherove.com/blog/2005/4/3/naming-standards-for-unit-tests.html</a:t>
            </a:r>
            <a:endParaRPr lang="fr-FR" dirty="0"/>
          </a:p>
          <a:p>
            <a:endParaRPr lang="fr-FR" dirty="0" smtClean="0"/>
          </a:p>
          <a:p>
            <a:endParaRPr lang="fr-FR" dirty="0" smtClean="0"/>
          </a:p>
          <a:p>
            <a:endParaRPr lang="fr-FR" dirty="0"/>
          </a:p>
        </p:txBody>
      </p:sp>
    </p:spTree>
    <p:extLst>
      <p:ext uri="{BB962C8B-B14F-4D97-AF65-F5344CB8AC3E}">
        <p14:creationId xmlns:p14="http://schemas.microsoft.com/office/powerpoint/2010/main" val="4236310148"/>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p:cNvSpPr>
            <a:spLocks noGrp="1"/>
          </p:cNvSpPr>
          <p:nvPr>
            <p:ph type="title"/>
          </p:nvPr>
        </p:nvSpPr>
        <p:spPr/>
        <p:txBody>
          <a:bodyPr/>
          <a:lstStyle/>
          <a:p>
            <a:r>
              <a:rPr lang="fr-FR" dirty="0" smtClean="0"/>
              <a:t>Ressources</a:t>
            </a:r>
            <a:endParaRPr lang="fr-FR" dirty="0"/>
          </a:p>
        </p:txBody>
      </p:sp>
      <p:sp>
        <p:nvSpPr>
          <p:cNvPr id="4" name="Espace réservé du pied de page 3"/>
          <p:cNvSpPr>
            <a:spLocks noGrp="1"/>
          </p:cNvSpPr>
          <p:nvPr>
            <p:ph type="ftr" sz="quarter" idx="11"/>
          </p:nvPr>
        </p:nvSpPr>
        <p:spPr/>
        <p:txBody>
          <a:bodyPr/>
          <a:lstStyle/>
          <a:p>
            <a:pPr>
              <a:defRPr/>
            </a:pPr>
            <a:r>
              <a:rPr lang="fr-FR" dirty="0" smtClean="0"/>
              <a:t>TDD</a:t>
            </a:r>
            <a:endParaRPr lang="fr-FR" dirty="0"/>
          </a:p>
        </p:txBody>
      </p:sp>
      <p:sp>
        <p:nvSpPr>
          <p:cNvPr id="5" name="Espace réservé du numéro de diapositive 4"/>
          <p:cNvSpPr>
            <a:spLocks noGrp="1"/>
          </p:cNvSpPr>
          <p:nvPr>
            <p:ph type="sldNum" sz="quarter" idx="12"/>
          </p:nvPr>
        </p:nvSpPr>
        <p:spPr/>
        <p:txBody>
          <a:bodyPr/>
          <a:lstStyle/>
          <a:p>
            <a:pPr>
              <a:defRPr/>
            </a:pPr>
            <a:fld id="{276219AF-F5ED-455B-A512-B03AB3602319}" type="slidenum">
              <a:rPr lang="fr-FR" smtClean="0"/>
              <a:pPr>
                <a:defRPr/>
              </a:pPr>
              <a:t>102</a:t>
            </a:fld>
            <a:endParaRPr lang="fr-FR" dirty="0"/>
          </a:p>
        </p:txBody>
      </p:sp>
      <p:sp>
        <p:nvSpPr>
          <p:cNvPr id="3" name="Espace réservé du contenu 2"/>
          <p:cNvSpPr>
            <a:spLocks noGrp="1"/>
          </p:cNvSpPr>
          <p:nvPr>
            <p:ph idx="1"/>
          </p:nvPr>
        </p:nvSpPr>
        <p:spPr/>
        <p:txBody>
          <a:bodyPr>
            <a:normAutofit fontScale="85000" lnSpcReduction="20000"/>
          </a:bodyPr>
          <a:lstStyle/>
          <a:p>
            <a:r>
              <a:rPr lang="fr-FR" dirty="0" smtClean="0"/>
              <a:t>JUnit5</a:t>
            </a:r>
            <a:r>
              <a:rPr lang="fr-FR" dirty="0"/>
              <a:t>: </a:t>
            </a:r>
            <a:endParaRPr lang="fr-FR" dirty="0" smtClean="0"/>
          </a:p>
          <a:p>
            <a:pPr lvl="1"/>
            <a:r>
              <a:rPr lang="fr-FR" dirty="0" smtClean="0">
                <a:hlinkClick r:id="rId3"/>
              </a:rPr>
              <a:t>https</a:t>
            </a:r>
            <a:r>
              <a:rPr lang="fr-FR" dirty="0">
                <a:hlinkClick r:id="rId3"/>
              </a:rPr>
              <a:t>://junit.org/junit5</a:t>
            </a:r>
            <a:r>
              <a:rPr lang="fr-FR" dirty="0" smtClean="0">
                <a:hlinkClick r:id="rId3"/>
              </a:rPr>
              <a:t>/</a:t>
            </a:r>
            <a:endParaRPr lang="fr-FR" dirty="0" smtClean="0"/>
          </a:p>
          <a:p>
            <a:pPr lvl="1"/>
            <a:r>
              <a:rPr lang="fr-FR" dirty="0" smtClean="0"/>
              <a:t>Avec </a:t>
            </a:r>
            <a:r>
              <a:rPr lang="fr-FR" dirty="0" err="1" smtClean="0"/>
              <a:t>maven</a:t>
            </a:r>
            <a:r>
              <a:rPr lang="fr-FR" dirty="0"/>
              <a:t>: </a:t>
            </a:r>
            <a:r>
              <a:rPr lang="fr-FR" dirty="0">
                <a:hlinkClick r:id="rId4"/>
              </a:rPr>
              <a:t>https://junit.org/junit5/docs/current/user-guide/#</a:t>
            </a:r>
            <a:r>
              <a:rPr lang="fr-FR" dirty="0" smtClean="0">
                <a:hlinkClick r:id="rId4"/>
              </a:rPr>
              <a:t>running-tests-build-maven</a:t>
            </a:r>
            <a:endParaRPr lang="fr-FR" dirty="0" smtClean="0"/>
          </a:p>
          <a:p>
            <a:pPr lvl="1"/>
            <a:endParaRPr lang="fr-FR" dirty="0" smtClean="0"/>
          </a:p>
          <a:p>
            <a:r>
              <a:rPr lang="fr-FR" dirty="0" err="1" smtClean="0"/>
              <a:t>JUnit</a:t>
            </a:r>
            <a:r>
              <a:rPr lang="fr-FR" dirty="0" smtClean="0"/>
              <a:t> System </a:t>
            </a:r>
            <a:r>
              <a:rPr lang="fr-FR" dirty="0" err="1" smtClean="0"/>
              <a:t>Rules</a:t>
            </a:r>
            <a:r>
              <a:rPr lang="fr-FR" dirty="0"/>
              <a:t>: </a:t>
            </a:r>
            <a:r>
              <a:rPr lang="fr-FR" dirty="0">
                <a:hlinkClick r:id="rId5"/>
              </a:rPr>
              <a:t>http://stefanbirkner.github.io/system-rules</a:t>
            </a:r>
            <a:r>
              <a:rPr lang="fr-FR" dirty="0" smtClean="0">
                <a:hlinkClick r:id="rId5"/>
              </a:rPr>
              <a:t>/</a:t>
            </a:r>
            <a:r>
              <a:rPr lang="fr-FR" dirty="0" smtClean="0"/>
              <a:t> </a:t>
            </a:r>
          </a:p>
          <a:p>
            <a:endParaRPr lang="fr-FR" dirty="0" smtClean="0"/>
          </a:p>
          <a:p>
            <a:r>
              <a:rPr lang="fr-FR" dirty="0" smtClean="0"/>
              <a:t>Mockito</a:t>
            </a:r>
            <a:r>
              <a:rPr lang="fr-FR" dirty="0"/>
              <a:t>: </a:t>
            </a:r>
            <a:r>
              <a:rPr lang="fr-FR" dirty="0">
                <a:hlinkClick r:id="rId6"/>
              </a:rPr>
              <a:t>http://site.mockito.org</a:t>
            </a:r>
            <a:r>
              <a:rPr lang="fr-FR" dirty="0" smtClean="0">
                <a:hlinkClick r:id="rId6"/>
              </a:rPr>
              <a:t>/</a:t>
            </a:r>
            <a:endParaRPr lang="fr-FR" dirty="0" smtClean="0"/>
          </a:p>
          <a:p>
            <a:endParaRPr lang="fr-FR" dirty="0"/>
          </a:p>
          <a:p>
            <a:r>
              <a:rPr lang="fr-FR" dirty="0" err="1" smtClean="0"/>
              <a:t>Hamcrest</a:t>
            </a:r>
            <a:r>
              <a:rPr lang="fr-FR" dirty="0"/>
              <a:t>: </a:t>
            </a:r>
            <a:r>
              <a:rPr lang="fr-FR" dirty="0">
                <a:hlinkClick r:id="rId7"/>
              </a:rPr>
              <a:t>http://</a:t>
            </a:r>
            <a:r>
              <a:rPr lang="fr-FR" dirty="0" smtClean="0">
                <a:hlinkClick r:id="rId7"/>
              </a:rPr>
              <a:t>hamcrest.org/JavaHamcrest/</a:t>
            </a:r>
            <a:endParaRPr lang="fr-FR" dirty="0" smtClean="0"/>
          </a:p>
          <a:p>
            <a:endParaRPr lang="fr-FR" dirty="0" smtClean="0"/>
          </a:p>
          <a:p>
            <a:r>
              <a:rPr lang="fr-FR" dirty="0" err="1" smtClean="0"/>
              <a:t>JUnitParams</a:t>
            </a:r>
            <a:r>
              <a:rPr lang="fr-FR" dirty="0"/>
              <a:t>: </a:t>
            </a:r>
            <a:r>
              <a:rPr lang="fr-FR" dirty="0">
                <a:hlinkClick r:id="rId8"/>
              </a:rPr>
              <a:t>https://</a:t>
            </a:r>
            <a:r>
              <a:rPr lang="fr-FR" dirty="0" smtClean="0">
                <a:hlinkClick r:id="rId8"/>
              </a:rPr>
              <a:t>github.com/Pragmatists/junitparams/wiki/Quickstart</a:t>
            </a:r>
            <a:endParaRPr lang="fr-FR" dirty="0" smtClean="0"/>
          </a:p>
          <a:p>
            <a:endParaRPr lang="fr-FR" dirty="0" smtClean="0"/>
          </a:p>
          <a:p>
            <a:r>
              <a:rPr lang="fr-FR" dirty="0"/>
              <a:t>AssertJ: </a:t>
            </a:r>
            <a:r>
              <a:rPr lang="fr-FR" dirty="0">
                <a:hlinkClick r:id="rId9"/>
              </a:rPr>
              <a:t>http://joel-costigliola.github.io/assertj</a:t>
            </a:r>
            <a:r>
              <a:rPr lang="fr-FR" dirty="0" smtClean="0">
                <a:hlinkClick r:id="rId9"/>
              </a:rPr>
              <a:t>/</a:t>
            </a:r>
            <a:r>
              <a:rPr lang="fr-FR" dirty="0" smtClean="0"/>
              <a:t> </a:t>
            </a:r>
          </a:p>
          <a:p>
            <a:endParaRPr lang="fr-FR" dirty="0"/>
          </a:p>
          <a:p>
            <a:r>
              <a:rPr lang="fr-FR" dirty="0" smtClean="0"/>
              <a:t>Best practice </a:t>
            </a:r>
            <a:r>
              <a:rPr lang="fr-FR" dirty="0" err="1" smtClean="0"/>
              <a:t>Junit</a:t>
            </a:r>
            <a:r>
              <a:rPr lang="fr-FR" dirty="0"/>
              <a:t>/TDD: </a:t>
            </a:r>
            <a:r>
              <a:rPr lang="fr-FR" dirty="0">
                <a:hlinkClick r:id="rId10"/>
              </a:rPr>
              <a:t>https://</a:t>
            </a:r>
            <a:r>
              <a:rPr lang="fr-FR" dirty="0" smtClean="0">
                <a:hlinkClick r:id="rId10"/>
              </a:rPr>
              <a:t>www.slideshare.net/NarendraPathai/test-driven-development-junit-basics-and-best-practices</a:t>
            </a:r>
            <a:endParaRPr lang="fr-FR" dirty="0" smtClean="0"/>
          </a:p>
          <a:p>
            <a:endParaRPr lang="fr-FR" dirty="0" smtClean="0"/>
          </a:p>
          <a:p>
            <a:endParaRPr lang="fr-FR" dirty="0" smtClean="0"/>
          </a:p>
          <a:p>
            <a:endParaRPr lang="fr-FR" dirty="0" smtClean="0"/>
          </a:p>
          <a:p>
            <a:endParaRPr lang="fr-FR" dirty="0" smtClean="0"/>
          </a:p>
          <a:p>
            <a:endParaRPr lang="fr-FR" dirty="0" smtClean="0"/>
          </a:p>
          <a:p>
            <a:endParaRPr lang="fr-FR" dirty="0"/>
          </a:p>
        </p:txBody>
      </p:sp>
    </p:spTree>
    <p:extLst>
      <p:ext uri="{BB962C8B-B14F-4D97-AF65-F5344CB8AC3E}">
        <p14:creationId xmlns:p14="http://schemas.microsoft.com/office/powerpoint/2010/main" val="48335858"/>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p:cNvSpPr>
            <a:spLocks noGrp="1"/>
          </p:cNvSpPr>
          <p:nvPr>
            <p:ph type="title"/>
          </p:nvPr>
        </p:nvSpPr>
        <p:spPr/>
        <p:txBody>
          <a:bodyPr/>
          <a:lstStyle/>
          <a:p>
            <a:r>
              <a:rPr lang="fr-FR" dirty="0" smtClean="0"/>
              <a:t>RAF</a:t>
            </a:r>
            <a:endParaRPr lang="fr-FR" dirty="0"/>
          </a:p>
        </p:txBody>
      </p:sp>
      <p:sp>
        <p:nvSpPr>
          <p:cNvPr id="4" name="Espace réservé du pied de page 3"/>
          <p:cNvSpPr>
            <a:spLocks noGrp="1"/>
          </p:cNvSpPr>
          <p:nvPr>
            <p:ph type="ftr" sz="quarter" idx="11"/>
          </p:nvPr>
        </p:nvSpPr>
        <p:spPr/>
        <p:txBody>
          <a:bodyPr/>
          <a:lstStyle/>
          <a:p>
            <a:pPr>
              <a:defRPr/>
            </a:pPr>
            <a:r>
              <a:rPr lang="fr-FR" dirty="0" smtClean="0"/>
              <a:t>TDD</a:t>
            </a:r>
            <a:endParaRPr lang="fr-FR" dirty="0"/>
          </a:p>
        </p:txBody>
      </p:sp>
      <p:sp>
        <p:nvSpPr>
          <p:cNvPr id="5" name="Espace réservé du numéro de diapositive 4"/>
          <p:cNvSpPr>
            <a:spLocks noGrp="1"/>
          </p:cNvSpPr>
          <p:nvPr>
            <p:ph type="sldNum" sz="quarter" idx="12"/>
          </p:nvPr>
        </p:nvSpPr>
        <p:spPr/>
        <p:txBody>
          <a:bodyPr/>
          <a:lstStyle/>
          <a:p>
            <a:pPr>
              <a:defRPr/>
            </a:pPr>
            <a:fld id="{276219AF-F5ED-455B-A512-B03AB3602319}" type="slidenum">
              <a:rPr lang="fr-FR" smtClean="0"/>
              <a:pPr>
                <a:defRPr/>
              </a:pPr>
              <a:t>103</a:t>
            </a:fld>
            <a:endParaRPr lang="fr-FR" dirty="0"/>
          </a:p>
        </p:txBody>
      </p:sp>
      <p:sp>
        <p:nvSpPr>
          <p:cNvPr id="3" name="Espace réservé du contenu 2"/>
          <p:cNvSpPr>
            <a:spLocks noGrp="1"/>
          </p:cNvSpPr>
          <p:nvPr>
            <p:ph idx="1"/>
          </p:nvPr>
        </p:nvSpPr>
        <p:spPr/>
        <p:txBody>
          <a:bodyPr>
            <a:normAutofit/>
          </a:bodyPr>
          <a:lstStyle/>
          <a:p>
            <a:r>
              <a:rPr lang="fr-FR" dirty="0" smtClean="0"/>
              <a:t>Pyramide des tests</a:t>
            </a:r>
          </a:p>
          <a:p>
            <a:r>
              <a:rPr lang="fr-FR" dirty="0" smtClean="0"/>
              <a:t>Double Loop TDD</a:t>
            </a:r>
          </a:p>
          <a:p>
            <a:r>
              <a:rPr lang="fr-FR" dirty="0" smtClean="0"/>
              <a:t>Enchainer sur le BDD</a:t>
            </a:r>
          </a:p>
        </p:txBody>
      </p:sp>
      <p:sp>
        <p:nvSpPr>
          <p:cNvPr id="7" name="ZoneTexte 6"/>
          <p:cNvSpPr txBox="1"/>
          <p:nvPr/>
        </p:nvSpPr>
        <p:spPr>
          <a:xfrm>
            <a:off x="539552" y="1923678"/>
            <a:ext cx="2604864" cy="2154436"/>
          </a:xfrm>
          <a:prstGeom prst="rect">
            <a:avLst/>
          </a:prstGeom>
          <a:solidFill>
            <a:srgbClr val="FFFF00"/>
          </a:solidFill>
          <a:ln>
            <a:solidFill>
              <a:schemeClr val="bg1"/>
            </a:solidFill>
          </a:ln>
        </p:spPr>
        <p:txBody>
          <a:bodyPr wrap="square" lIns="0" tIns="0" rIns="0" bIns="0" rtlCol="0">
            <a:spAutoFit/>
          </a:bodyPr>
          <a:lstStyle/>
          <a:p>
            <a:pPr marL="285750" indent="-285750">
              <a:buFont typeface="Arial" panose="020B0604020202020204" pitchFamily="34" charset="0"/>
              <a:buChar char="•"/>
            </a:pPr>
            <a:r>
              <a:rPr lang="fr-FR" sz="1400" dirty="0" err="1" smtClean="0">
                <a:solidFill>
                  <a:schemeClr val="bg1"/>
                </a:solidFill>
              </a:rPr>
              <a:t>Strat</a:t>
            </a:r>
            <a:r>
              <a:rPr lang="fr-FR" sz="1400" dirty="0" smtClean="0">
                <a:solidFill>
                  <a:schemeClr val="bg1"/>
                </a:solidFill>
              </a:rPr>
              <a:t> de test : la bonne abstraction pour la bonne hauteur de test (</a:t>
            </a:r>
            <a:r>
              <a:rPr lang="fr-FR" sz="1400" dirty="0" err="1" smtClean="0">
                <a:solidFill>
                  <a:schemeClr val="bg1"/>
                </a:solidFill>
              </a:rPr>
              <a:t>cf</a:t>
            </a:r>
            <a:r>
              <a:rPr lang="fr-FR" sz="1400" dirty="0" smtClean="0">
                <a:solidFill>
                  <a:schemeClr val="bg1"/>
                </a:solidFill>
              </a:rPr>
              <a:t> </a:t>
            </a:r>
            <a:r>
              <a:rPr lang="fr-FR" sz="1400" dirty="0" err="1" smtClean="0">
                <a:solidFill>
                  <a:schemeClr val="bg1"/>
                </a:solidFill>
              </a:rPr>
              <a:t>pyramid</a:t>
            </a:r>
            <a:r>
              <a:rPr lang="fr-FR" sz="1400" dirty="0" smtClean="0">
                <a:solidFill>
                  <a:schemeClr val="bg1"/>
                </a:solidFill>
              </a:rPr>
              <a:t>)</a:t>
            </a:r>
            <a:endParaRPr lang="fr-FR" sz="1400" dirty="0">
              <a:solidFill>
                <a:schemeClr val="bg1"/>
              </a:solidFill>
            </a:endParaRPr>
          </a:p>
          <a:p>
            <a:pPr marL="285750" indent="-285750">
              <a:buFont typeface="Arial" panose="020B0604020202020204" pitchFamily="34" charset="0"/>
              <a:buChar char="•"/>
            </a:pPr>
            <a:r>
              <a:rPr lang="fr-FR" sz="1400" dirty="0" smtClean="0">
                <a:solidFill>
                  <a:schemeClr val="bg1"/>
                </a:solidFill>
              </a:rPr>
              <a:t>Double </a:t>
            </a:r>
            <a:r>
              <a:rPr lang="fr-FR" sz="1400" dirty="0" err="1" smtClean="0">
                <a:solidFill>
                  <a:schemeClr val="bg1"/>
                </a:solidFill>
              </a:rPr>
              <a:t>loop</a:t>
            </a:r>
            <a:r>
              <a:rPr lang="fr-FR" sz="1400" dirty="0" smtClean="0">
                <a:solidFill>
                  <a:schemeClr val="bg1"/>
                </a:solidFill>
              </a:rPr>
              <a:t> (</a:t>
            </a:r>
            <a:r>
              <a:rPr lang="fr-FR" sz="1400" dirty="0" err="1" smtClean="0">
                <a:solidFill>
                  <a:schemeClr val="bg1"/>
                </a:solidFill>
              </a:rPr>
              <a:t>aka</a:t>
            </a:r>
            <a:r>
              <a:rPr lang="fr-FR" sz="1400" dirty="0" smtClean="0">
                <a:solidFill>
                  <a:schemeClr val="bg1"/>
                </a:solidFill>
              </a:rPr>
              <a:t> </a:t>
            </a:r>
            <a:r>
              <a:rPr lang="fr-FR" sz="1400" dirty="0" err="1" smtClean="0">
                <a:solidFill>
                  <a:schemeClr val="bg1"/>
                </a:solidFill>
              </a:rPr>
              <a:t>outside</a:t>
            </a:r>
            <a:r>
              <a:rPr lang="fr-FR" sz="1400" dirty="0" smtClean="0">
                <a:solidFill>
                  <a:schemeClr val="bg1"/>
                </a:solidFill>
              </a:rPr>
              <a:t> in et </a:t>
            </a:r>
            <a:r>
              <a:rPr lang="fr-FR" sz="1400" dirty="0" err="1" smtClean="0">
                <a:solidFill>
                  <a:schemeClr val="bg1"/>
                </a:solidFill>
              </a:rPr>
              <a:t>inside</a:t>
            </a:r>
            <a:r>
              <a:rPr lang="fr-FR" sz="1400" dirty="0" smtClean="0">
                <a:solidFill>
                  <a:schemeClr val="bg1"/>
                </a:solidFill>
              </a:rPr>
              <a:t> out) et le mix entre les deux (pour vraiment bien les achever)</a:t>
            </a:r>
          </a:p>
          <a:p>
            <a:pPr marL="285750" indent="-285750">
              <a:buFont typeface="Arial" panose="020B0604020202020204" pitchFamily="34" charset="0"/>
              <a:buChar char="•"/>
            </a:pPr>
            <a:r>
              <a:rPr lang="fr-FR" sz="1400" dirty="0" smtClean="0">
                <a:solidFill>
                  <a:schemeClr val="bg1"/>
                </a:solidFill>
              </a:rPr>
              <a:t>Pointer le </a:t>
            </a:r>
            <a:r>
              <a:rPr lang="fr-FR" sz="1400" dirty="0" err="1" smtClean="0">
                <a:solidFill>
                  <a:schemeClr val="bg1"/>
                </a:solidFill>
              </a:rPr>
              <a:t>testing_tuto</a:t>
            </a:r>
            <a:r>
              <a:rPr lang="fr-FR" sz="1400" dirty="0" smtClean="0">
                <a:solidFill>
                  <a:schemeClr val="bg1"/>
                </a:solidFill>
              </a:rPr>
              <a:t> sur notre </a:t>
            </a:r>
            <a:r>
              <a:rPr lang="fr-FR" sz="1400" dirty="0" err="1" smtClean="0">
                <a:solidFill>
                  <a:schemeClr val="bg1"/>
                </a:solidFill>
              </a:rPr>
              <a:t>gitlab</a:t>
            </a:r>
            <a:r>
              <a:rPr lang="fr-FR" sz="1400" dirty="0" smtClean="0">
                <a:solidFill>
                  <a:schemeClr val="bg1"/>
                </a:solidFill>
              </a:rPr>
              <a:t> (pour les apis de nos outils préférés.</a:t>
            </a:r>
          </a:p>
        </p:txBody>
      </p:sp>
    </p:spTree>
    <p:extLst>
      <p:ext uri="{BB962C8B-B14F-4D97-AF65-F5344CB8AC3E}">
        <p14:creationId xmlns:p14="http://schemas.microsoft.com/office/powerpoint/2010/main" val="105219874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p:cNvSpPr>
            <a:spLocks noGrp="1"/>
          </p:cNvSpPr>
          <p:nvPr>
            <p:ph type="title"/>
          </p:nvPr>
        </p:nvSpPr>
        <p:spPr/>
        <p:txBody>
          <a:bodyPr/>
          <a:lstStyle/>
          <a:p>
            <a:r>
              <a:rPr lang="fr-FR" dirty="0" smtClean="0"/>
              <a:t>Introduction</a:t>
            </a:r>
            <a:endParaRPr lang="fr-FR" dirty="0"/>
          </a:p>
        </p:txBody>
      </p:sp>
      <p:sp>
        <p:nvSpPr>
          <p:cNvPr id="4" name="Espace réservé du pied de page 3"/>
          <p:cNvSpPr>
            <a:spLocks noGrp="1"/>
          </p:cNvSpPr>
          <p:nvPr>
            <p:ph type="ftr" sz="quarter" idx="11"/>
          </p:nvPr>
        </p:nvSpPr>
        <p:spPr/>
        <p:txBody>
          <a:bodyPr/>
          <a:lstStyle/>
          <a:p>
            <a:pPr>
              <a:defRPr/>
            </a:pPr>
            <a:r>
              <a:rPr lang="fr-FR" dirty="0" smtClean="0"/>
              <a:t>TDD</a:t>
            </a:r>
            <a:endParaRPr lang="fr-FR" dirty="0"/>
          </a:p>
        </p:txBody>
      </p:sp>
      <p:sp>
        <p:nvSpPr>
          <p:cNvPr id="5" name="Espace réservé du numéro de diapositive 4"/>
          <p:cNvSpPr>
            <a:spLocks noGrp="1"/>
          </p:cNvSpPr>
          <p:nvPr>
            <p:ph type="sldNum" sz="quarter" idx="12"/>
          </p:nvPr>
        </p:nvSpPr>
        <p:spPr/>
        <p:txBody>
          <a:bodyPr/>
          <a:lstStyle/>
          <a:p>
            <a:pPr>
              <a:defRPr/>
            </a:pPr>
            <a:fld id="{276219AF-F5ED-455B-A512-B03AB3602319}" type="slidenum">
              <a:rPr lang="fr-FR" smtClean="0"/>
              <a:pPr>
                <a:defRPr/>
              </a:pPr>
              <a:t>11</a:t>
            </a:fld>
            <a:endParaRPr lang="fr-FR" dirty="0"/>
          </a:p>
        </p:txBody>
      </p:sp>
      <p:pic>
        <p:nvPicPr>
          <p:cNvPr id="5126" name="Picture 6" descr="Résultat de recherche d'images pour &quot;cat i don't know&qu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538" y="771553"/>
            <a:ext cx="3101355" cy="3786621"/>
          </a:xfrm>
          <a:prstGeom prst="rect">
            <a:avLst/>
          </a:prstGeom>
          <a:noFill/>
          <a:extLst>
            <a:ext uri="{909E8E84-426E-40DD-AFC4-6F175D3DCCD1}">
              <a14:hiddenFill xmlns:a14="http://schemas.microsoft.com/office/drawing/2010/main">
                <a:solidFill>
                  <a:srgbClr val="FFFFFF"/>
                </a:solidFill>
              </a14:hiddenFill>
            </a:ext>
          </a:extLst>
        </p:spPr>
      </p:pic>
      <p:sp>
        <p:nvSpPr>
          <p:cNvPr id="8" name="Espace réservé du contenu 2"/>
          <p:cNvSpPr txBox="1">
            <a:spLocks/>
          </p:cNvSpPr>
          <p:nvPr/>
        </p:nvSpPr>
        <p:spPr>
          <a:xfrm>
            <a:off x="3563890" y="852985"/>
            <a:ext cx="5256583" cy="3588847"/>
          </a:xfrm>
          <a:prstGeom prst="rect">
            <a:avLst/>
          </a:prstGeom>
        </p:spPr>
        <p:txBody>
          <a:bodyPr vert="horz" lIns="91440" tIns="45720" rIns="91440" bIns="45720" rtlCol="0">
            <a:normAutofit/>
          </a:bodyPr>
          <a:lstStyle>
            <a:lvl1pPr marL="285750" marR="0" indent="-285750" algn="l" defTabSz="914400" rtl="0" eaLnBrk="1" fontAlgn="auto" latinLnBrk="0" hangingPunct="1">
              <a:lnSpc>
                <a:spcPct val="100000"/>
              </a:lnSpc>
              <a:spcBef>
                <a:spcPts val="200"/>
              </a:spcBef>
              <a:spcAft>
                <a:spcPts val="0"/>
              </a:spcAft>
              <a:buClr>
                <a:schemeClr val="accent2"/>
              </a:buClr>
              <a:buSzPct val="150000"/>
              <a:buFont typeface="Lucida Grande"/>
              <a:buChar char="●"/>
              <a:tabLst/>
              <a:defRPr sz="1800" kern="1200">
                <a:solidFill>
                  <a:srgbClr val="323334"/>
                </a:solidFill>
                <a:latin typeface="+mn-lt"/>
                <a:ea typeface="+mn-ea"/>
                <a:cs typeface="+mn-cs"/>
              </a:defRPr>
            </a:lvl1pPr>
            <a:lvl2pPr marL="358775" marR="0" indent="-179388" algn="l" defTabSz="914400" rtl="0" eaLnBrk="1" fontAlgn="auto" latinLnBrk="0" hangingPunct="1">
              <a:lnSpc>
                <a:spcPct val="100000"/>
              </a:lnSpc>
              <a:spcBef>
                <a:spcPts val="200"/>
              </a:spcBef>
              <a:spcAft>
                <a:spcPts val="0"/>
              </a:spcAft>
              <a:buClr>
                <a:schemeClr val="accent5"/>
              </a:buClr>
              <a:buSzPct val="90000"/>
              <a:buFontTx/>
              <a:buBlip>
                <a:blip r:embed="rId4" r:link="rId5"/>
              </a:buBlip>
              <a:tabLst/>
              <a:defRPr sz="1600" kern="1200">
                <a:solidFill>
                  <a:srgbClr val="323334"/>
                </a:solidFill>
                <a:latin typeface="+mn-lt"/>
                <a:ea typeface="+mn-ea"/>
                <a:cs typeface="+mn-cs"/>
              </a:defRPr>
            </a:lvl2pPr>
            <a:lvl3pPr marL="538163" marR="0" indent="-182563" algn="l" defTabSz="914400" rtl="0" eaLnBrk="1" fontAlgn="auto" latinLnBrk="0" hangingPunct="1">
              <a:lnSpc>
                <a:spcPct val="100000"/>
              </a:lnSpc>
              <a:spcBef>
                <a:spcPts val="200"/>
              </a:spcBef>
              <a:spcAft>
                <a:spcPts val="0"/>
              </a:spcAft>
              <a:buClr>
                <a:schemeClr val="accent1"/>
              </a:buClr>
              <a:buSzPct val="120000"/>
              <a:buFont typeface="Arial"/>
              <a:buChar char="•"/>
              <a:tabLst/>
              <a:defRPr sz="1400" b="0" kern="1200">
                <a:solidFill>
                  <a:schemeClr val="bg1">
                    <a:lumMod val="50000"/>
                  </a:schemeClr>
                </a:solidFill>
                <a:latin typeface="+mn-lt"/>
                <a:ea typeface="+mn-ea"/>
                <a:cs typeface="+mn-cs"/>
              </a:defRPr>
            </a:lvl3pPr>
            <a:lvl4pPr marL="719138" marR="0" indent="-173038" algn="l" defTabSz="914400" rtl="0" eaLnBrk="1" fontAlgn="auto" latinLnBrk="0" hangingPunct="1">
              <a:lnSpc>
                <a:spcPct val="100000"/>
              </a:lnSpc>
              <a:spcBef>
                <a:spcPts val="200"/>
              </a:spcBef>
              <a:spcAft>
                <a:spcPts val="0"/>
              </a:spcAft>
              <a:buClr>
                <a:schemeClr val="accent4"/>
              </a:buClr>
              <a:buSzTx/>
              <a:buFont typeface="Arial"/>
              <a:buChar char="•"/>
              <a:tabLst/>
              <a:defRPr sz="1200" kern="1200">
                <a:solidFill>
                  <a:schemeClr val="accent2"/>
                </a:solidFill>
                <a:latin typeface="+mn-lt"/>
                <a:ea typeface="+mn-ea"/>
                <a:cs typeface="+mn-cs"/>
              </a:defRPr>
            </a:lvl4pPr>
            <a:lvl5pPr marL="3175" marR="0" indent="4763" algn="l" defTabSz="914400" rtl="0" eaLnBrk="1" fontAlgn="auto" latinLnBrk="0" hangingPunct="1">
              <a:lnSpc>
                <a:spcPct val="100000"/>
              </a:lnSpc>
              <a:spcBef>
                <a:spcPts val="200"/>
              </a:spcBef>
              <a:spcAft>
                <a:spcPts val="0"/>
              </a:spcAft>
              <a:buClrTx/>
              <a:buSzTx/>
              <a:buFontTx/>
              <a:buNone/>
              <a:tabLst/>
              <a:defRPr sz="1000" kern="1200">
                <a:solidFill>
                  <a:srgbClr val="000000"/>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79387" lvl="1" indent="0">
              <a:buFontTx/>
              <a:buNone/>
            </a:pPr>
            <a:r>
              <a:rPr lang="fr-FR" sz="2800" dirty="0" smtClean="0">
                <a:solidFill>
                  <a:schemeClr val="bg1">
                    <a:lumMod val="50000"/>
                  </a:schemeClr>
                </a:solidFill>
                <a:latin typeface="BNPP Sans Extra Bold" pitchFamily="50" charset="0"/>
              </a:rPr>
              <a:t>Le </a:t>
            </a:r>
            <a:r>
              <a:rPr lang="fr-FR" sz="2800" dirty="0" err="1" smtClean="0">
                <a:solidFill>
                  <a:schemeClr val="bg1">
                    <a:lumMod val="50000"/>
                  </a:schemeClr>
                </a:solidFill>
                <a:latin typeface="BNPP Sans Extra Bold" pitchFamily="50" charset="0"/>
              </a:rPr>
              <a:t>refactoring</a:t>
            </a:r>
            <a:r>
              <a:rPr lang="fr-FR" sz="2800" dirty="0" smtClean="0">
                <a:solidFill>
                  <a:schemeClr val="bg1">
                    <a:lumMod val="50000"/>
                  </a:schemeClr>
                </a:solidFill>
                <a:latin typeface="BNPP Sans Extra Bold" pitchFamily="50" charset="0"/>
              </a:rPr>
              <a:t> sans couverture de tests…</a:t>
            </a:r>
          </a:p>
          <a:p>
            <a:pPr marL="179387" lvl="1" indent="0">
              <a:buFontTx/>
              <a:buNone/>
            </a:pPr>
            <a:endParaRPr lang="fr-FR" sz="2000" dirty="0" smtClean="0">
              <a:solidFill>
                <a:schemeClr val="bg1">
                  <a:lumMod val="60000"/>
                  <a:lumOff val="40000"/>
                </a:schemeClr>
              </a:solidFill>
              <a:latin typeface="BNPP Sans Extra Bold" pitchFamily="50" charset="0"/>
            </a:endParaRPr>
          </a:p>
          <a:p>
            <a:pPr marL="179387" lvl="1" indent="0">
              <a:buFontTx/>
              <a:buNone/>
            </a:pPr>
            <a:r>
              <a:rPr lang="fr-FR" sz="2000" dirty="0" smtClean="0">
                <a:solidFill>
                  <a:schemeClr val="bg1">
                    <a:lumMod val="50000"/>
                  </a:schemeClr>
                </a:solidFill>
                <a:latin typeface="BNPP Sans Extra Bold" pitchFamily="50" charset="0"/>
              </a:rPr>
              <a:t>Alors l’application fonctionne toujours?</a:t>
            </a:r>
          </a:p>
          <a:p>
            <a:pPr marL="179387" lvl="1" indent="0">
              <a:buFontTx/>
              <a:buNone/>
            </a:pPr>
            <a:r>
              <a:rPr lang="fr-FR" sz="2000" dirty="0" smtClean="0">
                <a:solidFill>
                  <a:schemeClr val="bg1">
                    <a:lumMod val="60000"/>
                    <a:lumOff val="40000"/>
                  </a:schemeClr>
                </a:solidFill>
                <a:latin typeface="BNPP Sans Extra Bold" pitchFamily="50" charset="0"/>
              </a:rPr>
              <a:t>Oui… probablement </a:t>
            </a:r>
            <a:endParaRPr lang="fr-FR" sz="2000" dirty="0">
              <a:solidFill>
                <a:schemeClr val="bg1">
                  <a:lumMod val="50000"/>
                </a:schemeClr>
              </a:solidFill>
              <a:latin typeface="BNPP Sans Extra Bold" pitchFamily="50" charset="0"/>
            </a:endParaRPr>
          </a:p>
        </p:txBody>
      </p:sp>
    </p:spTree>
    <p:extLst>
      <p:ext uri="{BB962C8B-B14F-4D97-AF65-F5344CB8AC3E}">
        <p14:creationId xmlns:p14="http://schemas.microsoft.com/office/powerpoint/2010/main" val="371877993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p:cNvSpPr>
            <a:spLocks noGrp="1"/>
          </p:cNvSpPr>
          <p:nvPr>
            <p:ph type="title"/>
          </p:nvPr>
        </p:nvSpPr>
        <p:spPr/>
        <p:txBody>
          <a:bodyPr/>
          <a:lstStyle/>
          <a:p>
            <a:r>
              <a:rPr lang="fr-FR" dirty="0" smtClean="0"/>
              <a:t>Introduction</a:t>
            </a:r>
            <a:endParaRPr lang="fr-FR" dirty="0"/>
          </a:p>
        </p:txBody>
      </p:sp>
      <p:sp>
        <p:nvSpPr>
          <p:cNvPr id="4" name="Espace réservé du pied de page 3"/>
          <p:cNvSpPr>
            <a:spLocks noGrp="1"/>
          </p:cNvSpPr>
          <p:nvPr>
            <p:ph type="ftr" sz="quarter" idx="11"/>
          </p:nvPr>
        </p:nvSpPr>
        <p:spPr/>
        <p:txBody>
          <a:bodyPr/>
          <a:lstStyle/>
          <a:p>
            <a:pPr>
              <a:defRPr/>
            </a:pPr>
            <a:r>
              <a:rPr lang="fr-FR" dirty="0" smtClean="0"/>
              <a:t>TDD</a:t>
            </a:r>
            <a:endParaRPr lang="fr-FR" dirty="0"/>
          </a:p>
        </p:txBody>
      </p:sp>
      <p:sp>
        <p:nvSpPr>
          <p:cNvPr id="5" name="Espace réservé du numéro de diapositive 4"/>
          <p:cNvSpPr>
            <a:spLocks noGrp="1"/>
          </p:cNvSpPr>
          <p:nvPr>
            <p:ph type="sldNum" sz="quarter" idx="12"/>
          </p:nvPr>
        </p:nvSpPr>
        <p:spPr/>
        <p:txBody>
          <a:bodyPr/>
          <a:lstStyle/>
          <a:p>
            <a:pPr>
              <a:defRPr/>
            </a:pPr>
            <a:fld id="{276219AF-F5ED-455B-A512-B03AB3602319}" type="slidenum">
              <a:rPr lang="fr-FR" smtClean="0"/>
              <a:pPr>
                <a:defRPr/>
              </a:pPr>
              <a:t>12</a:t>
            </a:fld>
            <a:endParaRPr lang="fr-FR" dirty="0"/>
          </a:p>
        </p:txBody>
      </p:sp>
      <p:sp>
        <p:nvSpPr>
          <p:cNvPr id="3" name="Espace réservé du contenu 2"/>
          <p:cNvSpPr>
            <a:spLocks noGrp="1"/>
          </p:cNvSpPr>
          <p:nvPr>
            <p:ph idx="1"/>
          </p:nvPr>
        </p:nvSpPr>
        <p:spPr/>
        <p:txBody>
          <a:bodyPr>
            <a:normAutofit/>
          </a:bodyPr>
          <a:lstStyle/>
          <a:p>
            <a:pPr marL="179387" lvl="1" indent="0">
              <a:buNone/>
            </a:pPr>
            <a:endParaRPr lang="fr-FR" dirty="0" smtClean="0"/>
          </a:p>
          <a:p>
            <a:pPr marL="179387" lvl="1" indent="0">
              <a:buNone/>
            </a:pPr>
            <a:endParaRPr lang="fr-FR" dirty="0"/>
          </a:p>
        </p:txBody>
      </p:sp>
      <p:pic>
        <p:nvPicPr>
          <p:cNvPr id="5122" name="Picture 2" descr="Code Refactoring"/>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3347865" y="1189076"/>
            <a:ext cx="3067051" cy="2676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36850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p:cNvSpPr>
            <a:spLocks noGrp="1"/>
          </p:cNvSpPr>
          <p:nvPr>
            <p:ph type="title"/>
          </p:nvPr>
        </p:nvSpPr>
        <p:spPr/>
        <p:txBody>
          <a:bodyPr/>
          <a:lstStyle/>
          <a:p>
            <a:r>
              <a:rPr lang="fr-FR" dirty="0" smtClean="0"/>
              <a:t>Introduction</a:t>
            </a:r>
            <a:endParaRPr lang="fr-FR" dirty="0"/>
          </a:p>
        </p:txBody>
      </p:sp>
      <p:sp>
        <p:nvSpPr>
          <p:cNvPr id="4" name="Espace réservé du pied de page 3"/>
          <p:cNvSpPr>
            <a:spLocks noGrp="1"/>
          </p:cNvSpPr>
          <p:nvPr>
            <p:ph type="ftr" sz="quarter" idx="11"/>
          </p:nvPr>
        </p:nvSpPr>
        <p:spPr/>
        <p:txBody>
          <a:bodyPr/>
          <a:lstStyle/>
          <a:p>
            <a:pPr>
              <a:defRPr/>
            </a:pPr>
            <a:r>
              <a:rPr lang="fr-FR" dirty="0" smtClean="0"/>
              <a:t>TDD</a:t>
            </a:r>
            <a:endParaRPr lang="fr-FR" dirty="0"/>
          </a:p>
        </p:txBody>
      </p:sp>
      <p:sp>
        <p:nvSpPr>
          <p:cNvPr id="5" name="Espace réservé du numéro de diapositive 4"/>
          <p:cNvSpPr>
            <a:spLocks noGrp="1"/>
          </p:cNvSpPr>
          <p:nvPr>
            <p:ph type="sldNum" sz="quarter" idx="12"/>
          </p:nvPr>
        </p:nvSpPr>
        <p:spPr/>
        <p:txBody>
          <a:bodyPr/>
          <a:lstStyle/>
          <a:p>
            <a:pPr>
              <a:defRPr/>
            </a:pPr>
            <a:fld id="{276219AF-F5ED-455B-A512-B03AB3602319}" type="slidenum">
              <a:rPr lang="fr-FR" smtClean="0"/>
              <a:pPr>
                <a:defRPr/>
              </a:pPr>
              <a:t>13</a:t>
            </a:fld>
            <a:endParaRPr lang="fr-FR" dirty="0"/>
          </a:p>
        </p:txBody>
      </p:sp>
      <p:sp>
        <p:nvSpPr>
          <p:cNvPr id="3" name="Espace réservé du contenu 2"/>
          <p:cNvSpPr>
            <a:spLocks noGrp="1"/>
          </p:cNvSpPr>
          <p:nvPr>
            <p:ph idx="1"/>
          </p:nvPr>
        </p:nvSpPr>
        <p:spPr/>
        <p:txBody>
          <a:bodyPr>
            <a:normAutofit/>
          </a:bodyPr>
          <a:lstStyle/>
          <a:p>
            <a:pPr lvl="1"/>
            <a:r>
              <a:rPr lang="fr-FR" dirty="0" smtClean="0"/>
              <a:t>Classiquement (historiquement) on développait une application, qu’on essayait de couvrir avec des tests (unitaires, d’intégration…), comme en général les tests arrivent en fin de projet, ils sont souvent  « oubliés » pour gagner du temps, du budget etc…</a:t>
            </a:r>
          </a:p>
          <a:p>
            <a:pPr lvl="1"/>
            <a:endParaRPr lang="fr-FR" dirty="0" smtClean="0"/>
          </a:p>
          <a:p>
            <a:pPr lvl="1"/>
            <a:r>
              <a:rPr lang="fr-FR" dirty="0" smtClean="0"/>
              <a:t>Sans couverture de tests suffisante, la moindre modification dans le code d’une application représente un risque de régression</a:t>
            </a:r>
          </a:p>
          <a:p>
            <a:pPr lvl="1"/>
            <a:endParaRPr lang="fr-FR" dirty="0" smtClean="0"/>
          </a:p>
          <a:p>
            <a:pPr lvl="1"/>
            <a:r>
              <a:rPr lang="fr-FR" dirty="0" smtClean="0"/>
              <a:t>Sans pilotage précis, on écrit souvent « un peu trop de code », et on pourrait se retrouver à essayer de couvrir du code non utilisé avec des tests (des tests du coup non pertinents, qui donne une mauvaise « réputation » aux tests unitaires etc…)</a:t>
            </a:r>
          </a:p>
          <a:p>
            <a:pPr lvl="1"/>
            <a:endParaRPr lang="fr-FR" dirty="0"/>
          </a:p>
          <a:p>
            <a:pPr marL="179387" lvl="1" indent="0" algn="ctr">
              <a:buNone/>
            </a:pPr>
            <a:r>
              <a:rPr lang="fr-FR" sz="2800" b="1" dirty="0" smtClean="0">
                <a:latin typeface="BNPP Slab Serif Extra Bold" pitchFamily="50" charset="0"/>
                <a:sym typeface="Wingdings" panose="05000000000000000000" pitchFamily="2" charset="2"/>
              </a:rPr>
              <a:t>Si on changeait d’approche ? </a:t>
            </a:r>
            <a:endParaRPr lang="fr-FR" sz="2800" b="1" dirty="0">
              <a:latin typeface="BNPP Slab Serif Extra Bold" pitchFamily="50" charset="0"/>
            </a:endParaRPr>
          </a:p>
        </p:txBody>
      </p:sp>
    </p:spTree>
    <p:extLst>
      <p:ext uri="{BB962C8B-B14F-4D97-AF65-F5344CB8AC3E}">
        <p14:creationId xmlns:p14="http://schemas.microsoft.com/office/powerpoint/2010/main" val="61161714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p:cNvSpPr>
            <a:spLocks noGrp="1"/>
          </p:cNvSpPr>
          <p:nvPr>
            <p:ph type="title"/>
          </p:nvPr>
        </p:nvSpPr>
        <p:spPr/>
        <p:txBody>
          <a:bodyPr/>
          <a:lstStyle/>
          <a:p>
            <a:r>
              <a:rPr lang="fr-FR" dirty="0" smtClean="0"/>
              <a:t>Introduction</a:t>
            </a:r>
            <a:endParaRPr lang="fr-FR" dirty="0"/>
          </a:p>
        </p:txBody>
      </p:sp>
      <p:sp>
        <p:nvSpPr>
          <p:cNvPr id="4" name="Espace réservé du pied de page 3"/>
          <p:cNvSpPr>
            <a:spLocks noGrp="1"/>
          </p:cNvSpPr>
          <p:nvPr>
            <p:ph type="ftr" sz="quarter" idx="11"/>
          </p:nvPr>
        </p:nvSpPr>
        <p:spPr/>
        <p:txBody>
          <a:bodyPr/>
          <a:lstStyle/>
          <a:p>
            <a:pPr>
              <a:defRPr/>
            </a:pPr>
            <a:r>
              <a:rPr lang="fr-FR" dirty="0" smtClean="0"/>
              <a:t>TDD</a:t>
            </a:r>
            <a:endParaRPr lang="fr-FR" dirty="0"/>
          </a:p>
        </p:txBody>
      </p:sp>
      <p:sp>
        <p:nvSpPr>
          <p:cNvPr id="5" name="Espace réservé du numéro de diapositive 4"/>
          <p:cNvSpPr>
            <a:spLocks noGrp="1"/>
          </p:cNvSpPr>
          <p:nvPr>
            <p:ph type="sldNum" sz="quarter" idx="12"/>
          </p:nvPr>
        </p:nvSpPr>
        <p:spPr/>
        <p:txBody>
          <a:bodyPr/>
          <a:lstStyle/>
          <a:p>
            <a:pPr>
              <a:defRPr/>
            </a:pPr>
            <a:fld id="{276219AF-F5ED-455B-A512-B03AB3602319}" type="slidenum">
              <a:rPr lang="fr-FR" smtClean="0"/>
              <a:pPr>
                <a:defRPr/>
              </a:pPr>
              <a:t>14</a:t>
            </a:fld>
            <a:endParaRPr lang="fr-FR" dirty="0"/>
          </a:p>
        </p:txBody>
      </p:sp>
      <p:sp>
        <p:nvSpPr>
          <p:cNvPr id="3" name="Espace réservé du contenu 2"/>
          <p:cNvSpPr>
            <a:spLocks noGrp="1"/>
          </p:cNvSpPr>
          <p:nvPr>
            <p:ph idx="1"/>
          </p:nvPr>
        </p:nvSpPr>
        <p:spPr/>
        <p:txBody>
          <a:bodyPr>
            <a:normAutofit/>
          </a:bodyPr>
          <a:lstStyle/>
          <a:p>
            <a:r>
              <a:rPr lang="fr-FR" dirty="0" smtClean="0"/>
              <a:t>Le </a:t>
            </a:r>
            <a:r>
              <a:rPr lang="fr-FR" i="1" dirty="0" smtClean="0"/>
              <a:t>Test-</a:t>
            </a:r>
            <a:r>
              <a:rPr lang="fr-FR" i="1" dirty="0" err="1" smtClean="0"/>
              <a:t>Driven</a:t>
            </a:r>
            <a:r>
              <a:rPr lang="fr-FR" i="1" dirty="0" smtClean="0"/>
              <a:t> </a:t>
            </a:r>
            <a:r>
              <a:rPr lang="fr-FR" i="1" dirty="0" err="1" smtClean="0"/>
              <a:t>Development</a:t>
            </a:r>
            <a:r>
              <a:rPr lang="fr-FR" dirty="0" smtClean="0"/>
              <a:t> ou développement piloté par les tests</a:t>
            </a:r>
          </a:p>
          <a:p>
            <a:pPr lvl="1"/>
            <a:r>
              <a:rPr lang="fr-FR" dirty="0" smtClean="0"/>
              <a:t>Changement d’approche dans le développement</a:t>
            </a:r>
          </a:p>
          <a:p>
            <a:pPr lvl="1"/>
            <a:r>
              <a:rPr lang="fr-FR" dirty="0" smtClean="0"/>
              <a:t>Si on commençait les développements par les tests ?</a:t>
            </a:r>
          </a:p>
          <a:p>
            <a:pPr lvl="1"/>
            <a:r>
              <a:rPr lang="fr-FR" dirty="0" smtClean="0"/>
              <a:t>Changement de </a:t>
            </a:r>
            <a:r>
              <a:rPr lang="fr-FR" i="1" dirty="0" err="1" smtClean="0"/>
              <a:t>mindset</a:t>
            </a:r>
            <a:r>
              <a:rPr lang="fr-FR" dirty="0" smtClean="0"/>
              <a:t> pour les développeurs</a:t>
            </a:r>
          </a:p>
          <a:p>
            <a:pPr lvl="1"/>
            <a:r>
              <a:rPr lang="fr-FR" dirty="0" smtClean="0"/>
              <a:t>S’appuie sur une répétition de cycle de développement très courts</a:t>
            </a:r>
          </a:p>
          <a:p>
            <a:pPr lvl="1"/>
            <a:endParaRPr lang="fr-FR" dirty="0"/>
          </a:p>
          <a:p>
            <a:r>
              <a:rPr lang="fr-FR" dirty="0" smtClean="0"/>
              <a:t>Quelques infos</a:t>
            </a:r>
          </a:p>
          <a:p>
            <a:pPr lvl="1"/>
            <a:r>
              <a:rPr lang="fr-FR" dirty="0" smtClean="0"/>
              <a:t>Méthode mis au point par </a:t>
            </a:r>
            <a:r>
              <a:rPr lang="fr-FR" dirty="0" smtClean="0">
                <a:hlinkClick r:id="rId2"/>
              </a:rPr>
              <a:t>Kent Beck </a:t>
            </a:r>
            <a:r>
              <a:rPr lang="fr-FR" dirty="0" smtClean="0"/>
              <a:t>dans les années 2003 (aussi papa de l’</a:t>
            </a:r>
            <a:r>
              <a:rPr lang="fr-FR" dirty="0" smtClean="0">
                <a:hlinkClick r:id="rId3"/>
              </a:rPr>
              <a:t>XP</a:t>
            </a:r>
            <a:r>
              <a:rPr lang="fr-FR" dirty="0" smtClean="0"/>
              <a:t>)</a:t>
            </a:r>
          </a:p>
          <a:p>
            <a:pPr lvl="1"/>
            <a:r>
              <a:rPr lang="fr-FR" dirty="0" smtClean="0"/>
              <a:t>Assez largement utilisée dans le monde du développement logiciel</a:t>
            </a:r>
          </a:p>
          <a:p>
            <a:pPr lvl="1"/>
            <a:r>
              <a:rPr lang="fr-FR" dirty="0" smtClean="0"/>
              <a:t>Apporte un changement de </a:t>
            </a:r>
            <a:r>
              <a:rPr lang="fr-FR" i="1" dirty="0" err="1" smtClean="0"/>
              <a:t>mindset</a:t>
            </a:r>
            <a:r>
              <a:rPr lang="fr-FR" i="1" dirty="0" smtClean="0"/>
              <a:t> </a:t>
            </a:r>
            <a:r>
              <a:rPr lang="fr-FR" dirty="0" smtClean="0"/>
              <a:t>des développeurs</a:t>
            </a:r>
          </a:p>
          <a:p>
            <a:pPr lvl="1"/>
            <a:r>
              <a:rPr lang="fr-FR" dirty="0" smtClean="0"/>
              <a:t>Méthodes liée au « Tests first </a:t>
            </a:r>
            <a:r>
              <a:rPr lang="fr-FR" dirty="0" err="1" smtClean="0"/>
              <a:t>programming</a:t>
            </a:r>
            <a:r>
              <a:rPr lang="fr-FR" dirty="0" smtClean="0"/>
              <a:t> concept » de l’</a:t>
            </a:r>
            <a:r>
              <a:rPr lang="fr-FR" dirty="0" err="1" smtClean="0"/>
              <a:t>extreme</a:t>
            </a:r>
            <a:r>
              <a:rPr lang="fr-FR" dirty="0" smtClean="0"/>
              <a:t> </a:t>
            </a:r>
            <a:r>
              <a:rPr lang="fr-FR" dirty="0" err="1" smtClean="0"/>
              <a:t>programming</a:t>
            </a:r>
            <a:endParaRPr lang="fr-FR" dirty="0"/>
          </a:p>
        </p:txBody>
      </p:sp>
      <p:pic>
        <p:nvPicPr>
          <p:cNvPr id="1026" name="Picture 2" descr="Résultat de recherche d'images pour &quot;test first&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36297" y="1203598"/>
            <a:ext cx="1544960" cy="15449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310601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p:cNvSpPr>
            <a:spLocks noGrp="1"/>
          </p:cNvSpPr>
          <p:nvPr>
            <p:ph type="ctrTitle"/>
          </p:nvPr>
        </p:nvSpPr>
        <p:spPr>
          <a:xfrm>
            <a:off x="2699796" y="1621076"/>
            <a:ext cx="5544615" cy="518629"/>
          </a:xfrm>
        </p:spPr>
        <p:txBody>
          <a:bodyPr/>
          <a:lstStyle/>
          <a:p>
            <a:r>
              <a:rPr lang="fr-FR" dirty="0" smtClean="0"/>
              <a:t>Test-</a:t>
            </a:r>
            <a:r>
              <a:rPr lang="fr-FR" dirty="0" err="1" smtClean="0"/>
              <a:t>Driven</a:t>
            </a:r>
            <a:r>
              <a:rPr lang="fr-FR" dirty="0" smtClean="0"/>
              <a:t> </a:t>
            </a:r>
            <a:r>
              <a:rPr lang="fr-FR" dirty="0" err="1" smtClean="0"/>
              <a:t>development</a:t>
            </a:r>
            <a:endParaRPr lang="fr-FR" dirty="0"/>
          </a:p>
        </p:txBody>
      </p:sp>
      <p:sp>
        <p:nvSpPr>
          <p:cNvPr id="4" name="Espace réservé du pied de page 3"/>
          <p:cNvSpPr>
            <a:spLocks noGrp="1"/>
          </p:cNvSpPr>
          <p:nvPr>
            <p:ph type="ftr" sz="quarter" idx="11"/>
          </p:nvPr>
        </p:nvSpPr>
        <p:spPr/>
        <p:txBody>
          <a:bodyPr/>
          <a:lstStyle/>
          <a:p>
            <a:pPr>
              <a:defRPr/>
            </a:pPr>
            <a:r>
              <a:rPr lang="fr-FR" dirty="0" smtClean="0"/>
              <a:t>Notions d'architecture</a:t>
            </a:r>
            <a:endParaRPr lang="fr-FR" dirty="0"/>
          </a:p>
        </p:txBody>
      </p:sp>
      <p:sp>
        <p:nvSpPr>
          <p:cNvPr id="5" name="Espace réservé du numéro de diapositive 4"/>
          <p:cNvSpPr>
            <a:spLocks noGrp="1"/>
          </p:cNvSpPr>
          <p:nvPr>
            <p:ph type="sldNum" sz="quarter" idx="12"/>
          </p:nvPr>
        </p:nvSpPr>
        <p:spPr/>
        <p:txBody>
          <a:bodyPr/>
          <a:lstStyle/>
          <a:p>
            <a:pPr>
              <a:defRPr/>
            </a:pPr>
            <a:fld id="{276219AF-F5ED-455B-A512-B03AB3602319}" type="slidenum">
              <a:rPr lang="fr-FR" smtClean="0"/>
              <a:pPr>
                <a:defRPr/>
              </a:pPr>
              <a:t>15</a:t>
            </a:fld>
            <a:endParaRPr lang="fr-FR" dirty="0"/>
          </a:p>
        </p:txBody>
      </p:sp>
      <p:sp>
        <p:nvSpPr>
          <p:cNvPr id="7" name="Titre 5"/>
          <p:cNvSpPr txBox="1">
            <a:spLocks/>
          </p:cNvSpPr>
          <p:nvPr/>
        </p:nvSpPr>
        <p:spPr>
          <a:xfrm>
            <a:off x="2699794" y="2139705"/>
            <a:ext cx="5544615" cy="360040"/>
          </a:xfrm>
          <a:prstGeom prst="rect">
            <a:avLst/>
          </a:prstGeom>
        </p:spPr>
        <p:txBody>
          <a:bodyPr vert="horz" lIns="0" tIns="0" rIns="0" bIns="0" rtlCol="0" anchor="t" anchorCtr="0">
            <a:noAutofit/>
          </a:bodyPr>
          <a:lstStyle>
            <a:lvl1pPr algn="l" defTabSz="914400" rtl="0" eaLnBrk="1" latinLnBrk="0" hangingPunct="1">
              <a:lnSpc>
                <a:spcPct val="85000"/>
              </a:lnSpc>
              <a:spcBef>
                <a:spcPct val="0"/>
              </a:spcBef>
              <a:buNone/>
              <a:defRPr sz="3600" b="1" kern="1200" cap="all" baseline="0">
                <a:solidFill>
                  <a:srgbClr val="646567"/>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FR" sz="1800" b="0" i="1" dirty="0" smtClean="0"/>
              <a:t>Les tests d’abord</a:t>
            </a:r>
            <a:endParaRPr lang="fr-FR" sz="1800" b="0" i="1" dirty="0"/>
          </a:p>
        </p:txBody>
      </p:sp>
    </p:spTree>
    <p:extLst>
      <p:ext uri="{BB962C8B-B14F-4D97-AF65-F5344CB8AC3E}">
        <p14:creationId xmlns:p14="http://schemas.microsoft.com/office/powerpoint/2010/main" val="354569673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p:cNvSpPr>
            <a:spLocks noGrp="1"/>
          </p:cNvSpPr>
          <p:nvPr>
            <p:ph type="title"/>
          </p:nvPr>
        </p:nvSpPr>
        <p:spPr/>
        <p:txBody>
          <a:bodyPr/>
          <a:lstStyle/>
          <a:p>
            <a:r>
              <a:rPr lang="fr-FR" dirty="0" smtClean="0"/>
              <a:t>Test-</a:t>
            </a:r>
            <a:r>
              <a:rPr lang="fr-FR" dirty="0" err="1" smtClean="0"/>
              <a:t>Driven</a:t>
            </a:r>
            <a:r>
              <a:rPr lang="fr-FR" dirty="0" smtClean="0"/>
              <a:t> </a:t>
            </a:r>
            <a:r>
              <a:rPr lang="fr-FR" dirty="0" err="1" smtClean="0"/>
              <a:t>Development</a:t>
            </a:r>
            <a:endParaRPr lang="fr-FR" dirty="0"/>
          </a:p>
        </p:txBody>
      </p:sp>
      <p:sp>
        <p:nvSpPr>
          <p:cNvPr id="4" name="Espace réservé du pied de page 3"/>
          <p:cNvSpPr>
            <a:spLocks noGrp="1"/>
          </p:cNvSpPr>
          <p:nvPr>
            <p:ph type="ftr" sz="quarter" idx="11"/>
          </p:nvPr>
        </p:nvSpPr>
        <p:spPr/>
        <p:txBody>
          <a:bodyPr/>
          <a:lstStyle/>
          <a:p>
            <a:pPr>
              <a:defRPr/>
            </a:pPr>
            <a:r>
              <a:rPr lang="fr-FR" dirty="0" smtClean="0"/>
              <a:t>TDD</a:t>
            </a:r>
            <a:endParaRPr lang="fr-FR" dirty="0"/>
          </a:p>
        </p:txBody>
      </p:sp>
      <p:sp>
        <p:nvSpPr>
          <p:cNvPr id="5" name="Espace réservé du numéro de diapositive 4"/>
          <p:cNvSpPr>
            <a:spLocks noGrp="1"/>
          </p:cNvSpPr>
          <p:nvPr>
            <p:ph type="sldNum" sz="quarter" idx="12"/>
          </p:nvPr>
        </p:nvSpPr>
        <p:spPr/>
        <p:txBody>
          <a:bodyPr/>
          <a:lstStyle/>
          <a:p>
            <a:pPr>
              <a:defRPr/>
            </a:pPr>
            <a:fld id="{276219AF-F5ED-455B-A512-B03AB3602319}" type="slidenum">
              <a:rPr lang="fr-FR" smtClean="0"/>
              <a:pPr>
                <a:defRPr/>
              </a:pPr>
              <a:t>16</a:t>
            </a:fld>
            <a:endParaRPr lang="fr-FR" dirty="0"/>
          </a:p>
        </p:txBody>
      </p:sp>
      <p:sp>
        <p:nvSpPr>
          <p:cNvPr id="3" name="Espace réservé du contenu 2"/>
          <p:cNvSpPr>
            <a:spLocks noGrp="1"/>
          </p:cNvSpPr>
          <p:nvPr>
            <p:ph idx="1"/>
          </p:nvPr>
        </p:nvSpPr>
        <p:spPr/>
        <p:txBody>
          <a:bodyPr>
            <a:normAutofit/>
          </a:bodyPr>
          <a:lstStyle/>
          <a:p>
            <a:r>
              <a:rPr lang="fr-FR" dirty="0"/>
              <a:t>Le TDD s’appuie tout d’abord sur une façon de raisonner </a:t>
            </a:r>
            <a:r>
              <a:rPr lang="fr-FR" dirty="0" smtClean="0"/>
              <a:t>:</a:t>
            </a:r>
          </a:p>
          <a:p>
            <a:pPr lvl="1"/>
            <a:r>
              <a:rPr lang="fr-FR" dirty="0" smtClean="0"/>
              <a:t>Piloter les développements par les tests (Tests first)</a:t>
            </a:r>
          </a:p>
          <a:p>
            <a:pPr lvl="1"/>
            <a:r>
              <a:rPr lang="fr-FR" dirty="0" smtClean="0"/>
              <a:t>Décrire </a:t>
            </a:r>
            <a:r>
              <a:rPr lang="fr-FR" dirty="0"/>
              <a:t>chaque facette d’un problème, les résoudre une à une, plutôt que de chercher une solution à tous les problèmes en une </a:t>
            </a:r>
            <a:r>
              <a:rPr lang="fr-FR" dirty="0" smtClean="0"/>
              <a:t>fois</a:t>
            </a:r>
          </a:p>
          <a:p>
            <a:endParaRPr lang="fr-FR" dirty="0" smtClean="0"/>
          </a:p>
          <a:p>
            <a:endParaRPr lang="fr-FR" dirty="0" smtClean="0"/>
          </a:p>
          <a:p>
            <a:endParaRPr lang="fr-FR" dirty="0" smtClean="0"/>
          </a:p>
          <a:p>
            <a:endParaRPr lang="fr-FR" dirty="0"/>
          </a:p>
          <a:p>
            <a:endParaRPr lang="fr-FR" dirty="0"/>
          </a:p>
        </p:txBody>
      </p:sp>
      <p:grpSp>
        <p:nvGrpSpPr>
          <p:cNvPr id="23" name="Groupe 22"/>
          <p:cNvGrpSpPr/>
          <p:nvPr/>
        </p:nvGrpSpPr>
        <p:grpSpPr>
          <a:xfrm>
            <a:off x="3017277" y="2337046"/>
            <a:ext cx="3145694" cy="1265150"/>
            <a:chOff x="5707181" y="1620621"/>
            <a:chExt cx="2897267" cy="1080120"/>
          </a:xfrm>
        </p:grpSpPr>
        <p:sp>
          <p:nvSpPr>
            <p:cNvPr id="7" name="Ellipse 6"/>
            <p:cNvSpPr/>
            <p:nvPr/>
          </p:nvSpPr>
          <p:spPr>
            <a:xfrm>
              <a:off x="5917725" y="1734113"/>
              <a:ext cx="216024" cy="216024"/>
            </a:xfrm>
            <a:prstGeom prst="ellipse">
              <a:avLst/>
            </a:prstGeom>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a:endParaRPr lang="fr-FR" sz="1400" dirty="0" smtClean="0">
                <a:solidFill>
                  <a:schemeClr val="tx1"/>
                </a:solidFill>
              </a:endParaRPr>
            </a:p>
          </p:txBody>
        </p:sp>
        <p:sp>
          <p:nvSpPr>
            <p:cNvPr id="8" name="Ellipse 7"/>
            <p:cNvSpPr/>
            <p:nvPr/>
          </p:nvSpPr>
          <p:spPr>
            <a:xfrm>
              <a:off x="6493789" y="1734113"/>
              <a:ext cx="216024" cy="216024"/>
            </a:xfrm>
            <a:prstGeom prst="ellipse">
              <a:avLst/>
            </a:prstGeom>
            <a:ln/>
          </p:spPr>
          <p:style>
            <a:lnRef idx="1">
              <a:schemeClr val="accent6"/>
            </a:lnRef>
            <a:fillRef idx="3">
              <a:schemeClr val="accent6"/>
            </a:fillRef>
            <a:effectRef idx="2">
              <a:schemeClr val="accent6"/>
            </a:effectRef>
            <a:fontRef idx="minor">
              <a:schemeClr val="lt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a:endParaRPr lang="fr-FR" sz="1400" dirty="0" smtClean="0">
                <a:solidFill>
                  <a:schemeClr val="tx1"/>
                </a:solidFill>
              </a:endParaRPr>
            </a:p>
          </p:txBody>
        </p:sp>
        <p:sp>
          <p:nvSpPr>
            <p:cNvPr id="9" name="Ellipse 8"/>
            <p:cNvSpPr/>
            <p:nvPr/>
          </p:nvSpPr>
          <p:spPr>
            <a:xfrm>
              <a:off x="5917725" y="2052669"/>
              <a:ext cx="216024" cy="216024"/>
            </a:xfrm>
            <a:prstGeom prst="ellipse">
              <a:avLst/>
            </a:prstGeom>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a:endParaRPr lang="fr-FR" sz="1400" dirty="0" smtClean="0">
                <a:solidFill>
                  <a:schemeClr val="tx1"/>
                </a:solidFill>
              </a:endParaRPr>
            </a:p>
          </p:txBody>
        </p:sp>
        <p:sp>
          <p:nvSpPr>
            <p:cNvPr id="10" name="Ellipse 9"/>
            <p:cNvSpPr/>
            <p:nvPr/>
          </p:nvSpPr>
          <p:spPr>
            <a:xfrm>
              <a:off x="8028384" y="1690482"/>
              <a:ext cx="576064" cy="940398"/>
            </a:xfrm>
            <a:prstGeom prst="ellipse">
              <a:avLst/>
            </a:prstGeom>
            <a:ln/>
          </p:spPr>
          <p:style>
            <a:lnRef idx="1">
              <a:schemeClr val="accent6"/>
            </a:lnRef>
            <a:fillRef idx="3">
              <a:schemeClr val="accent6"/>
            </a:fillRef>
            <a:effectRef idx="2">
              <a:schemeClr val="accent6"/>
            </a:effectRef>
            <a:fontRef idx="minor">
              <a:schemeClr val="lt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a:endParaRPr lang="fr-FR" sz="1400" dirty="0" smtClean="0">
                <a:solidFill>
                  <a:schemeClr val="tx1"/>
                </a:solidFill>
              </a:endParaRPr>
            </a:p>
          </p:txBody>
        </p:sp>
        <p:sp>
          <p:nvSpPr>
            <p:cNvPr id="11" name="Ellipse 10"/>
            <p:cNvSpPr/>
            <p:nvPr/>
          </p:nvSpPr>
          <p:spPr>
            <a:xfrm>
              <a:off x="5917725" y="2370681"/>
              <a:ext cx="216024" cy="216024"/>
            </a:xfrm>
            <a:prstGeom prst="ellipse">
              <a:avLst/>
            </a:prstGeom>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a:endParaRPr lang="fr-FR" sz="1400" dirty="0" smtClean="0">
                <a:solidFill>
                  <a:schemeClr val="tx1"/>
                </a:solidFill>
              </a:endParaRPr>
            </a:p>
          </p:txBody>
        </p:sp>
        <p:sp>
          <p:nvSpPr>
            <p:cNvPr id="12" name="Ellipse 11"/>
            <p:cNvSpPr/>
            <p:nvPr/>
          </p:nvSpPr>
          <p:spPr>
            <a:xfrm>
              <a:off x="6493789" y="2370681"/>
              <a:ext cx="216024" cy="216024"/>
            </a:xfrm>
            <a:prstGeom prst="ellipse">
              <a:avLst/>
            </a:prstGeom>
            <a:ln/>
          </p:spPr>
          <p:style>
            <a:lnRef idx="1">
              <a:schemeClr val="accent6"/>
            </a:lnRef>
            <a:fillRef idx="3">
              <a:schemeClr val="accent6"/>
            </a:fillRef>
            <a:effectRef idx="2">
              <a:schemeClr val="accent6"/>
            </a:effectRef>
            <a:fontRef idx="minor">
              <a:schemeClr val="lt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a:endParaRPr lang="fr-FR" sz="1400" dirty="0" smtClean="0">
                <a:solidFill>
                  <a:schemeClr val="tx1"/>
                </a:solidFill>
              </a:endParaRPr>
            </a:p>
          </p:txBody>
        </p:sp>
        <p:sp>
          <p:nvSpPr>
            <p:cNvPr id="13" name="ZoneTexte 12"/>
            <p:cNvSpPr txBox="1"/>
            <p:nvPr/>
          </p:nvSpPr>
          <p:spPr>
            <a:xfrm rot="16200000">
              <a:off x="5272393" y="2055409"/>
              <a:ext cx="1080120" cy="210544"/>
            </a:xfrm>
            <a:prstGeom prst="rect">
              <a:avLst/>
            </a:prstGeom>
            <a:noFill/>
          </p:spPr>
          <p:txBody>
            <a:bodyPr wrap="square" lIns="0" tIns="0" rIns="0" bIns="0" rtlCol="0">
              <a:noAutofit/>
            </a:bodyPr>
            <a:lstStyle/>
            <a:p>
              <a:pPr algn="ctr"/>
              <a:r>
                <a:rPr lang="fr-FR" sz="1100" b="1" dirty="0" smtClean="0">
                  <a:solidFill>
                    <a:schemeClr val="bg1">
                      <a:lumMod val="50000"/>
                    </a:schemeClr>
                  </a:solidFill>
                </a:rPr>
                <a:t>problèmes</a:t>
              </a:r>
            </a:p>
          </p:txBody>
        </p:sp>
        <p:sp>
          <p:nvSpPr>
            <p:cNvPr id="14" name="ZoneTexte 13"/>
            <p:cNvSpPr txBox="1"/>
            <p:nvPr/>
          </p:nvSpPr>
          <p:spPr>
            <a:xfrm rot="16200000">
              <a:off x="5848457" y="2055409"/>
              <a:ext cx="1080120" cy="210544"/>
            </a:xfrm>
            <a:prstGeom prst="rect">
              <a:avLst/>
            </a:prstGeom>
            <a:noFill/>
          </p:spPr>
          <p:txBody>
            <a:bodyPr wrap="square" lIns="0" tIns="0" rIns="0" bIns="0" rtlCol="0">
              <a:noAutofit/>
            </a:bodyPr>
            <a:lstStyle/>
            <a:p>
              <a:pPr algn="ctr"/>
              <a:r>
                <a:rPr lang="fr-FR" sz="1100" b="1" dirty="0" smtClean="0">
                  <a:solidFill>
                    <a:schemeClr val="bg1">
                      <a:lumMod val="50000"/>
                    </a:schemeClr>
                  </a:solidFill>
                </a:rPr>
                <a:t>Solutions</a:t>
              </a:r>
            </a:p>
          </p:txBody>
        </p:sp>
        <p:sp>
          <p:nvSpPr>
            <p:cNvPr id="15" name="Ellipse 14"/>
            <p:cNvSpPr/>
            <p:nvPr/>
          </p:nvSpPr>
          <p:spPr>
            <a:xfrm>
              <a:off x="7452320" y="1734113"/>
              <a:ext cx="216024" cy="216024"/>
            </a:xfrm>
            <a:prstGeom prst="ellipse">
              <a:avLst/>
            </a:prstGeom>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a:endParaRPr lang="fr-FR" sz="1400" dirty="0" smtClean="0">
                <a:solidFill>
                  <a:schemeClr val="tx1"/>
                </a:solidFill>
              </a:endParaRPr>
            </a:p>
          </p:txBody>
        </p:sp>
        <p:sp>
          <p:nvSpPr>
            <p:cNvPr id="16" name="Ellipse 15"/>
            <p:cNvSpPr/>
            <p:nvPr/>
          </p:nvSpPr>
          <p:spPr>
            <a:xfrm>
              <a:off x="7452320" y="2052669"/>
              <a:ext cx="216024" cy="216024"/>
            </a:xfrm>
            <a:prstGeom prst="ellipse">
              <a:avLst/>
            </a:prstGeom>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a:endParaRPr lang="fr-FR" sz="1400" dirty="0" smtClean="0">
                <a:solidFill>
                  <a:schemeClr val="tx1"/>
                </a:solidFill>
              </a:endParaRPr>
            </a:p>
          </p:txBody>
        </p:sp>
        <p:sp>
          <p:nvSpPr>
            <p:cNvPr id="17" name="Ellipse 16"/>
            <p:cNvSpPr/>
            <p:nvPr/>
          </p:nvSpPr>
          <p:spPr>
            <a:xfrm>
              <a:off x="7452320" y="2370681"/>
              <a:ext cx="216024" cy="216024"/>
            </a:xfrm>
            <a:prstGeom prst="ellipse">
              <a:avLst/>
            </a:prstGeom>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a:endParaRPr lang="fr-FR" sz="1400" dirty="0" smtClean="0">
                <a:solidFill>
                  <a:schemeClr val="tx1"/>
                </a:solidFill>
              </a:endParaRPr>
            </a:p>
          </p:txBody>
        </p:sp>
        <p:sp>
          <p:nvSpPr>
            <p:cNvPr id="18" name="ZoneTexte 17"/>
            <p:cNvSpPr txBox="1"/>
            <p:nvPr/>
          </p:nvSpPr>
          <p:spPr>
            <a:xfrm rot="16200000">
              <a:off x="6806988" y="2055409"/>
              <a:ext cx="1080120" cy="210544"/>
            </a:xfrm>
            <a:prstGeom prst="rect">
              <a:avLst/>
            </a:prstGeom>
            <a:noFill/>
          </p:spPr>
          <p:txBody>
            <a:bodyPr wrap="square" lIns="0" tIns="0" rIns="0" bIns="0" rtlCol="0">
              <a:noAutofit/>
            </a:bodyPr>
            <a:lstStyle/>
            <a:p>
              <a:pPr algn="ctr"/>
              <a:r>
                <a:rPr lang="fr-FR" sz="1100" b="1" dirty="0" smtClean="0">
                  <a:solidFill>
                    <a:schemeClr val="bg1">
                      <a:lumMod val="50000"/>
                    </a:schemeClr>
                  </a:solidFill>
                </a:rPr>
                <a:t>problèmes</a:t>
              </a:r>
            </a:p>
          </p:txBody>
        </p:sp>
        <p:sp>
          <p:nvSpPr>
            <p:cNvPr id="19" name="ZoneTexte 18"/>
            <p:cNvSpPr txBox="1"/>
            <p:nvPr/>
          </p:nvSpPr>
          <p:spPr>
            <a:xfrm rot="16200000">
              <a:off x="7383052" y="2055409"/>
              <a:ext cx="1080120" cy="210544"/>
            </a:xfrm>
            <a:prstGeom prst="rect">
              <a:avLst/>
            </a:prstGeom>
            <a:noFill/>
          </p:spPr>
          <p:txBody>
            <a:bodyPr wrap="square" lIns="0" tIns="0" rIns="0" bIns="0" rtlCol="0">
              <a:noAutofit/>
            </a:bodyPr>
            <a:lstStyle/>
            <a:p>
              <a:pPr algn="ctr"/>
              <a:r>
                <a:rPr lang="fr-FR" sz="1100" b="1" dirty="0" smtClean="0">
                  <a:solidFill>
                    <a:schemeClr val="bg1">
                      <a:lumMod val="50000"/>
                    </a:schemeClr>
                  </a:solidFill>
                </a:rPr>
                <a:t>Solution</a:t>
              </a:r>
            </a:p>
          </p:txBody>
        </p:sp>
        <p:sp>
          <p:nvSpPr>
            <p:cNvPr id="20" name="Ellipse 19"/>
            <p:cNvSpPr/>
            <p:nvPr/>
          </p:nvSpPr>
          <p:spPr>
            <a:xfrm>
              <a:off x="6493790" y="2052669"/>
              <a:ext cx="216024" cy="216024"/>
            </a:xfrm>
            <a:prstGeom prst="ellipse">
              <a:avLst/>
            </a:prstGeom>
            <a:ln/>
          </p:spPr>
          <p:style>
            <a:lnRef idx="1">
              <a:schemeClr val="accent6"/>
            </a:lnRef>
            <a:fillRef idx="3">
              <a:schemeClr val="accent6"/>
            </a:fillRef>
            <a:effectRef idx="2">
              <a:schemeClr val="accent6"/>
            </a:effectRef>
            <a:fontRef idx="minor">
              <a:schemeClr val="lt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a:endParaRPr lang="fr-FR" sz="1400" dirty="0" smtClean="0">
                <a:solidFill>
                  <a:schemeClr val="tx1"/>
                </a:solidFill>
              </a:endParaRPr>
            </a:p>
          </p:txBody>
        </p:sp>
        <p:sp>
          <p:nvSpPr>
            <p:cNvPr id="22" name="Rectangle 21"/>
            <p:cNvSpPr/>
            <p:nvPr/>
          </p:nvSpPr>
          <p:spPr>
            <a:xfrm>
              <a:off x="6756458" y="1960626"/>
              <a:ext cx="465364" cy="341593"/>
            </a:xfrm>
            <a:prstGeom prst="rect">
              <a:avLst/>
            </a:prstGeom>
            <a:noFill/>
          </p:spPr>
          <p:txBody>
            <a:bodyPr wrap="none" lIns="91440" tIns="45720" rIns="91440" bIns="45720">
              <a:spAutoFit/>
            </a:bodyPr>
            <a:lstStyle/>
            <a:p>
              <a:pPr algn="ctr"/>
              <a:r>
                <a:rPr lang="fr-FR" sz="2000" b="1" i="1" cap="none" spc="50" dirty="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latin typeface="BNPP Slab Serif Extra Bold" pitchFamily="50" charset="0"/>
                </a:rPr>
                <a:t>VS</a:t>
              </a:r>
              <a:endParaRPr lang="fr-FR" sz="2000" b="1" i="1" cap="none" spc="5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latin typeface="BNPP Slab Serif Extra Bold" pitchFamily="50" charset="0"/>
              </a:endParaRPr>
            </a:p>
          </p:txBody>
        </p:sp>
      </p:grpSp>
    </p:spTree>
    <p:extLst>
      <p:ext uri="{BB962C8B-B14F-4D97-AF65-F5344CB8AC3E}">
        <p14:creationId xmlns:p14="http://schemas.microsoft.com/office/powerpoint/2010/main" val="29529343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p:cNvSpPr>
            <a:spLocks noGrp="1"/>
          </p:cNvSpPr>
          <p:nvPr>
            <p:ph type="title"/>
          </p:nvPr>
        </p:nvSpPr>
        <p:spPr/>
        <p:txBody>
          <a:bodyPr/>
          <a:lstStyle/>
          <a:p>
            <a:r>
              <a:rPr lang="fr-FR" dirty="0"/>
              <a:t>Les 3 lois du TDD</a:t>
            </a:r>
          </a:p>
        </p:txBody>
      </p:sp>
      <p:sp>
        <p:nvSpPr>
          <p:cNvPr id="4" name="Espace réservé du pied de page 3"/>
          <p:cNvSpPr>
            <a:spLocks noGrp="1"/>
          </p:cNvSpPr>
          <p:nvPr>
            <p:ph type="ftr" sz="quarter" idx="11"/>
          </p:nvPr>
        </p:nvSpPr>
        <p:spPr/>
        <p:txBody>
          <a:bodyPr/>
          <a:lstStyle/>
          <a:p>
            <a:pPr>
              <a:defRPr/>
            </a:pPr>
            <a:r>
              <a:rPr lang="fr-FR" dirty="0" smtClean="0"/>
              <a:t>TDD</a:t>
            </a:r>
            <a:endParaRPr lang="fr-FR" dirty="0"/>
          </a:p>
        </p:txBody>
      </p:sp>
      <p:sp>
        <p:nvSpPr>
          <p:cNvPr id="5" name="Espace réservé du numéro de diapositive 4"/>
          <p:cNvSpPr>
            <a:spLocks noGrp="1"/>
          </p:cNvSpPr>
          <p:nvPr>
            <p:ph type="sldNum" sz="quarter" idx="12"/>
          </p:nvPr>
        </p:nvSpPr>
        <p:spPr/>
        <p:txBody>
          <a:bodyPr/>
          <a:lstStyle/>
          <a:p>
            <a:pPr>
              <a:defRPr/>
            </a:pPr>
            <a:fld id="{276219AF-F5ED-455B-A512-B03AB3602319}" type="slidenum">
              <a:rPr lang="fr-FR" smtClean="0"/>
              <a:pPr>
                <a:defRPr/>
              </a:pPr>
              <a:t>17</a:t>
            </a:fld>
            <a:endParaRPr lang="fr-FR" dirty="0"/>
          </a:p>
        </p:txBody>
      </p:sp>
      <p:sp>
        <p:nvSpPr>
          <p:cNvPr id="3" name="Espace réservé du contenu 2"/>
          <p:cNvSpPr>
            <a:spLocks noGrp="1"/>
          </p:cNvSpPr>
          <p:nvPr>
            <p:ph idx="1"/>
          </p:nvPr>
        </p:nvSpPr>
        <p:spPr>
          <a:xfrm>
            <a:off x="683571" y="852985"/>
            <a:ext cx="8119010" cy="3588847"/>
          </a:xfrm>
        </p:spPr>
        <p:txBody>
          <a:bodyPr>
            <a:normAutofit fontScale="92500"/>
          </a:bodyPr>
          <a:lstStyle/>
          <a:p>
            <a:pPr marL="179387" lvl="1" indent="0">
              <a:buNone/>
            </a:pPr>
            <a:r>
              <a:rPr lang="fr-FR" sz="2600" dirty="0" smtClean="0">
                <a:latin typeface="BNPP Slab Serif Extra Bold" pitchFamily="50" charset="0"/>
              </a:rPr>
              <a:t>Vous </a:t>
            </a:r>
            <a:r>
              <a:rPr lang="fr-FR" sz="2600" b="1" dirty="0">
                <a:latin typeface="BNPP Slab Serif Extra Bold" pitchFamily="50" charset="0"/>
              </a:rPr>
              <a:t>devez</a:t>
            </a:r>
            <a:r>
              <a:rPr lang="fr-FR" sz="2600" dirty="0">
                <a:latin typeface="BNPP Slab Serif Extra Bold" pitchFamily="50" charset="0"/>
              </a:rPr>
              <a:t> écrire un test non passant avant d’écrire du code </a:t>
            </a:r>
            <a:r>
              <a:rPr lang="fr-FR" sz="2600" dirty="0" smtClean="0">
                <a:latin typeface="BNPP Slab Serif Extra Bold" pitchFamily="50" charset="0"/>
              </a:rPr>
              <a:t>applicatif</a:t>
            </a:r>
          </a:p>
          <a:p>
            <a:pPr marL="179387" lvl="1" indent="0">
              <a:buNone/>
            </a:pPr>
            <a:endParaRPr lang="fr-FR" sz="2600" dirty="0">
              <a:latin typeface="BNPP Slab Serif Extra Bold" pitchFamily="50" charset="0"/>
            </a:endParaRPr>
          </a:p>
          <a:p>
            <a:pPr marL="179387" lvl="1" indent="0">
              <a:buNone/>
            </a:pPr>
            <a:r>
              <a:rPr lang="fr-FR" sz="2600" dirty="0">
                <a:latin typeface="BNPP Slab Serif Extra Bold" pitchFamily="50" charset="0"/>
              </a:rPr>
              <a:t>Vous </a:t>
            </a:r>
            <a:r>
              <a:rPr lang="fr-FR" sz="2600" b="1" dirty="0">
                <a:latin typeface="BNPP Slab Serif Extra Bold" pitchFamily="50" charset="0"/>
              </a:rPr>
              <a:t>ne devez pas </a:t>
            </a:r>
            <a:r>
              <a:rPr lang="fr-FR" sz="2600" dirty="0">
                <a:latin typeface="BNPP Slab Serif Extra Bold" pitchFamily="50" charset="0"/>
              </a:rPr>
              <a:t>écrire plus de code que nécessaire pour qu’un test soit non </a:t>
            </a:r>
            <a:r>
              <a:rPr lang="fr-FR" sz="2600" dirty="0" smtClean="0">
                <a:latin typeface="BNPP Slab Serif Extra Bold" pitchFamily="50" charset="0"/>
              </a:rPr>
              <a:t>passant</a:t>
            </a:r>
            <a:br>
              <a:rPr lang="fr-FR" sz="2600" dirty="0" smtClean="0">
                <a:latin typeface="BNPP Slab Serif Extra Bold" pitchFamily="50" charset="0"/>
              </a:rPr>
            </a:br>
            <a:r>
              <a:rPr lang="fr-FR" sz="2600" dirty="0" smtClean="0">
                <a:latin typeface="BNPP Slab Serif Extra Bold" pitchFamily="50" charset="0"/>
              </a:rPr>
              <a:t>(</a:t>
            </a:r>
            <a:r>
              <a:rPr lang="fr-FR" sz="2600" dirty="0">
                <a:latin typeface="BNPP Slab Serif Extra Bold" pitchFamily="50" charset="0"/>
              </a:rPr>
              <a:t>une erreur de compilation est non passante</a:t>
            </a:r>
            <a:r>
              <a:rPr lang="fr-FR" sz="2600" dirty="0" smtClean="0">
                <a:latin typeface="BNPP Slab Serif Extra Bold" pitchFamily="50" charset="0"/>
              </a:rPr>
              <a:t>)</a:t>
            </a:r>
          </a:p>
          <a:p>
            <a:pPr marL="179387" lvl="1" indent="0">
              <a:buNone/>
            </a:pPr>
            <a:endParaRPr lang="fr-FR" sz="2600" dirty="0">
              <a:latin typeface="BNPP Slab Serif Extra Bold" pitchFamily="50" charset="0"/>
            </a:endParaRPr>
          </a:p>
          <a:p>
            <a:pPr marL="179387" lvl="1" indent="0">
              <a:buNone/>
            </a:pPr>
            <a:r>
              <a:rPr lang="fr-FR" sz="2600" dirty="0">
                <a:latin typeface="BNPP Slab Serif Extra Bold" pitchFamily="50" charset="0"/>
              </a:rPr>
              <a:t>Vous </a:t>
            </a:r>
            <a:r>
              <a:rPr lang="fr-FR" sz="2600" b="1" dirty="0">
                <a:latin typeface="BNPP Slab Serif Extra Bold" pitchFamily="50" charset="0"/>
              </a:rPr>
              <a:t>ne devez pas </a:t>
            </a:r>
            <a:r>
              <a:rPr lang="fr-FR" sz="2600" dirty="0">
                <a:latin typeface="BNPP Slab Serif Extra Bold" pitchFamily="50" charset="0"/>
              </a:rPr>
              <a:t>écrire plus de code que nécessaire pour transformer un test non passant en test passant</a:t>
            </a:r>
          </a:p>
          <a:p>
            <a:endParaRPr lang="fr-FR" dirty="0"/>
          </a:p>
        </p:txBody>
      </p:sp>
      <p:pic>
        <p:nvPicPr>
          <p:cNvPr id="22530" name="Picture 2" descr="Résultat de recherche d'images pour &quot;law icon&quot;"/>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 y="964425"/>
            <a:ext cx="865588" cy="576064"/>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Résultat de recherche d'images pour &quot;law icon&quot;"/>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 y="2283719"/>
            <a:ext cx="865588" cy="576064"/>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descr="Résultat de recherche d'images pour &quot;law icon&quot;"/>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 y="3651870"/>
            <a:ext cx="865588" cy="5760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068643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p:cNvSpPr>
            <a:spLocks noGrp="1"/>
          </p:cNvSpPr>
          <p:nvPr>
            <p:ph type="title"/>
          </p:nvPr>
        </p:nvSpPr>
        <p:spPr/>
        <p:txBody>
          <a:bodyPr/>
          <a:lstStyle/>
          <a:p>
            <a:r>
              <a:rPr lang="fr-FR" dirty="0" err="1" smtClean="0"/>
              <a:t>Red</a:t>
            </a:r>
            <a:r>
              <a:rPr lang="fr-FR" dirty="0" smtClean="0"/>
              <a:t> – Green - </a:t>
            </a:r>
            <a:r>
              <a:rPr lang="fr-FR" dirty="0" err="1" smtClean="0"/>
              <a:t>Refactor</a:t>
            </a:r>
            <a:endParaRPr lang="fr-FR" dirty="0"/>
          </a:p>
        </p:txBody>
      </p:sp>
      <p:sp>
        <p:nvSpPr>
          <p:cNvPr id="4" name="Espace réservé du pied de page 3"/>
          <p:cNvSpPr>
            <a:spLocks noGrp="1"/>
          </p:cNvSpPr>
          <p:nvPr>
            <p:ph type="ftr" sz="quarter" idx="11"/>
          </p:nvPr>
        </p:nvSpPr>
        <p:spPr/>
        <p:txBody>
          <a:bodyPr/>
          <a:lstStyle/>
          <a:p>
            <a:pPr>
              <a:defRPr/>
            </a:pPr>
            <a:r>
              <a:rPr lang="fr-FR" dirty="0" smtClean="0"/>
              <a:t>TDD</a:t>
            </a:r>
            <a:endParaRPr lang="fr-FR" dirty="0"/>
          </a:p>
        </p:txBody>
      </p:sp>
      <p:sp>
        <p:nvSpPr>
          <p:cNvPr id="5" name="Espace réservé du numéro de diapositive 4"/>
          <p:cNvSpPr>
            <a:spLocks noGrp="1"/>
          </p:cNvSpPr>
          <p:nvPr>
            <p:ph type="sldNum" sz="quarter" idx="12"/>
          </p:nvPr>
        </p:nvSpPr>
        <p:spPr/>
        <p:txBody>
          <a:bodyPr/>
          <a:lstStyle/>
          <a:p>
            <a:pPr>
              <a:defRPr/>
            </a:pPr>
            <a:fld id="{276219AF-F5ED-455B-A512-B03AB3602319}" type="slidenum">
              <a:rPr lang="fr-FR" smtClean="0"/>
              <a:pPr>
                <a:defRPr/>
              </a:pPr>
              <a:t>18</a:t>
            </a:fld>
            <a:endParaRPr lang="fr-FR" dirty="0"/>
          </a:p>
        </p:txBody>
      </p:sp>
      <p:sp>
        <p:nvSpPr>
          <p:cNvPr id="3" name="Espace réservé du contenu 2"/>
          <p:cNvSpPr>
            <a:spLocks noGrp="1"/>
          </p:cNvSpPr>
          <p:nvPr>
            <p:ph idx="1"/>
          </p:nvPr>
        </p:nvSpPr>
        <p:spPr/>
        <p:txBody>
          <a:bodyPr>
            <a:normAutofit/>
          </a:bodyPr>
          <a:lstStyle/>
          <a:p>
            <a:r>
              <a:rPr lang="fr-FR" dirty="0"/>
              <a:t>Le cycle du TDD: </a:t>
            </a:r>
            <a:r>
              <a:rPr lang="fr-FR" dirty="0" err="1">
                <a:solidFill>
                  <a:srgbClr val="FF0000"/>
                </a:solidFill>
              </a:rPr>
              <a:t>Red</a:t>
            </a:r>
            <a:r>
              <a:rPr lang="fr-FR" dirty="0">
                <a:solidFill>
                  <a:srgbClr val="FF0000"/>
                </a:solidFill>
              </a:rPr>
              <a:t> </a:t>
            </a:r>
            <a:r>
              <a:rPr lang="fr-FR" dirty="0">
                <a:sym typeface="Wingdings" panose="05000000000000000000" pitchFamily="2" charset="2"/>
              </a:rPr>
              <a:t></a:t>
            </a:r>
            <a:r>
              <a:rPr lang="fr-FR" dirty="0">
                <a:solidFill>
                  <a:schemeClr val="accent1"/>
                </a:solidFill>
                <a:sym typeface="Wingdings" panose="05000000000000000000" pitchFamily="2" charset="2"/>
              </a:rPr>
              <a:t>Green</a:t>
            </a:r>
            <a:r>
              <a:rPr lang="fr-FR" dirty="0">
                <a:sym typeface="Wingdings" panose="05000000000000000000" pitchFamily="2" charset="2"/>
              </a:rPr>
              <a:t>  </a:t>
            </a:r>
            <a:r>
              <a:rPr lang="fr-FR" dirty="0" err="1">
                <a:sym typeface="Wingdings" panose="05000000000000000000" pitchFamily="2" charset="2"/>
              </a:rPr>
              <a:t>Refactor</a:t>
            </a:r>
            <a:endParaRPr lang="fr-FR" dirty="0">
              <a:sym typeface="Wingdings" panose="05000000000000000000" pitchFamily="2" charset="2"/>
            </a:endParaRPr>
          </a:p>
          <a:p>
            <a:pPr marL="179387" lvl="1" indent="0">
              <a:lnSpc>
                <a:spcPct val="150000"/>
              </a:lnSpc>
              <a:buNone/>
            </a:pPr>
            <a:r>
              <a:rPr lang="fr-FR" b="1" dirty="0" err="1">
                <a:solidFill>
                  <a:srgbClr val="FF0000"/>
                </a:solidFill>
                <a:sym typeface="Wingdings" panose="05000000000000000000" pitchFamily="2" charset="2"/>
              </a:rPr>
              <a:t>Red</a:t>
            </a:r>
            <a:r>
              <a:rPr lang="fr-FR" dirty="0">
                <a:sym typeface="Wingdings" panose="05000000000000000000" pitchFamily="2" charset="2"/>
              </a:rPr>
              <a:t>: écrire un test non passant  le test échoue </a:t>
            </a:r>
          </a:p>
          <a:p>
            <a:pPr marL="179387" lvl="1" indent="0">
              <a:lnSpc>
                <a:spcPct val="150000"/>
              </a:lnSpc>
              <a:buNone/>
            </a:pPr>
            <a:r>
              <a:rPr lang="fr-FR" b="1" dirty="0">
                <a:solidFill>
                  <a:schemeClr val="accent1"/>
                </a:solidFill>
                <a:sym typeface="Wingdings" panose="05000000000000000000" pitchFamily="2" charset="2"/>
              </a:rPr>
              <a:t>Green</a:t>
            </a:r>
            <a:r>
              <a:rPr lang="fr-FR" dirty="0">
                <a:sym typeface="Wingdings" panose="05000000000000000000" pitchFamily="2" charset="2"/>
              </a:rPr>
              <a:t>: écrire le code </a:t>
            </a:r>
            <a:r>
              <a:rPr lang="fr-FR" u="sng" dirty="0">
                <a:sym typeface="Wingdings" panose="05000000000000000000" pitchFamily="2" charset="2"/>
              </a:rPr>
              <a:t>nécessaire</a:t>
            </a:r>
            <a:r>
              <a:rPr lang="fr-FR" dirty="0">
                <a:sym typeface="Wingdings" panose="05000000000000000000" pitchFamily="2" charset="2"/>
              </a:rPr>
              <a:t> pour rendre le test passant  le test passe</a:t>
            </a:r>
          </a:p>
          <a:p>
            <a:pPr marL="179387" lvl="1" indent="0">
              <a:lnSpc>
                <a:spcPct val="150000"/>
              </a:lnSpc>
              <a:buNone/>
            </a:pPr>
            <a:r>
              <a:rPr lang="fr-FR" b="1">
                <a:sym typeface="Wingdings" panose="05000000000000000000" pitchFamily="2" charset="2"/>
              </a:rPr>
              <a:t>Refactor</a:t>
            </a:r>
            <a:r>
              <a:rPr lang="fr-FR">
                <a:sym typeface="Wingdings" panose="05000000000000000000" pitchFamily="2" charset="2"/>
              </a:rPr>
              <a:t>: </a:t>
            </a:r>
            <a:r>
              <a:rPr lang="fr-FR" smtClean="0">
                <a:sym typeface="Wingdings" panose="05000000000000000000" pitchFamily="2" charset="2"/>
              </a:rPr>
              <a:t>clarifier, simplifier généraliser  </a:t>
            </a:r>
            <a:r>
              <a:rPr lang="fr-FR" dirty="0">
                <a:sym typeface="Wingdings" panose="05000000000000000000" pitchFamily="2" charset="2"/>
              </a:rPr>
              <a:t>amélioration continue.</a:t>
            </a:r>
            <a:endParaRPr lang="fr-FR" dirty="0"/>
          </a:p>
        </p:txBody>
      </p:sp>
      <p:sp>
        <p:nvSpPr>
          <p:cNvPr id="7" name="Ellipse 6"/>
          <p:cNvSpPr/>
          <p:nvPr/>
        </p:nvSpPr>
        <p:spPr>
          <a:xfrm>
            <a:off x="251520" y="1671650"/>
            <a:ext cx="288032" cy="252028"/>
          </a:xfrm>
          <a:prstGeom prst="ellipse">
            <a:avLst/>
          </a:prstGeom>
          <a:ln/>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a:endParaRPr lang="fr-FR" sz="1400" dirty="0" smtClean="0">
              <a:solidFill>
                <a:schemeClr val="tx1"/>
              </a:solidFill>
            </a:endParaRPr>
          </a:p>
        </p:txBody>
      </p:sp>
      <p:sp>
        <p:nvSpPr>
          <p:cNvPr id="9" name="Ellipse 8"/>
          <p:cNvSpPr/>
          <p:nvPr/>
        </p:nvSpPr>
        <p:spPr>
          <a:xfrm>
            <a:off x="251520" y="1275606"/>
            <a:ext cx="288032" cy="252028"/>
          </a:xfrm>
          <a:prstGeom prst="ellipse">
            <a:avLst/>
          </a:prstGeom>
          <a:ln/>
        </p:spPr>
        <p:style>
          <a:lnRef idx="0">
            <a:schemeClr val="accent5"/>
          </a:lnRef>
          <a:fillRef idx="3">
            <a:schemeClr val="accent5"/>
          </a:fillRef>
          <a:effectRef idx="3">
            <a:schemeClr val="accent5"/>
          </a:effectRef>
          <a:fontRef idx="minor">
            <a:schemeClr val="lt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a:endParaRPr lang="fr-FR" sz="1400" dirty="0" smtClean="0">
              <a:solidFill>
                <a:schemeClr val="tx1"/>
              </a:solidFill>
            </a:endParaRPr>
          </a:p>
        </p:txBody>
      </p:sp>
      <p:pic>
        <p:nvPicPr>
          <p:cNvPr id="1030" name="Picture 6" descr="Résultat de recherche d'images pour &quot;cycle process&quot;"/>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8890" y="1995689"/>
            <a:ext cx="393303" cy="39330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0" name="Diagramme 9"/>
          <p:cNvGraphicFramePr/>
          <p:nvPr>
            <p:extLst>
              <p:ext uri="{D42A27DB-BD31-4B8C-83A1-F6EECF244321}">
                <p14:modId xmlns:p14="http://schemas.microsoft.com/office/powerpoint/2010/main" val="3384327870"/>
              </p:ext>
            </p:extLst>
          </p:nvPr>
        </p:nvGraphicFramePr>
        <p:xfrm>
          <a:off x="2483772" y="2386834"/>
          <a:ext cx="4056112" cy="203199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1" name="ZoneTexte 10"/>
          <p:cNvSpPr txBox="1"/>
          <p:nvPr/>
        </p:nvSpPr>
        <p:spPr>
          <a:xfrm>
            <a:off x="5076055" y="2499742"/>
            <a:ext cx="2016224" cy="432048"/>
          </a:xfrm>
          <a:prstGeom prst="rect">
            <a:avLst/>
          </a:prstGeom>
          <a:noFill/>
        </p:spPr>
        <p:txBody>
          <a:bodyPr wrap="square" lIns="0" tIns="0" rIns="0" bIns="0" rtlCol="0">
            <a:noAutofit/>
          </a:bodyPr>
          <a:lstStyle/>
          <a:p>
            <a:r>
              <a:rPr lang="fr-FR" sz="1400" dirty="0" smtClean="0">
                <a:solidFill>
                  <a:schemeClr val="bg1">
                    <a:lumMod val="50000"/>
                  </a:schemeClr>
                </a:solidFill>
                <a:latin typeface="BNPP Sans Extra Bold" pitchFamily="50" charset="0"/>
              </a:rPr>
              <a:t>1. Ecriture d’un test non passant</a:t>
            </a:r>
          </a:p>
        </p:txBody>
      </p:sp>
      <p:sp>
        <p:nvSpPr>
          <p:cNvPr id="15" name="ZoneTexte 14"/>
          <p:cNvSpPr txBox="1"/>
          <p:nvPr/>
        </p:nvSpPr>
        <p:spPr>
          <a:xfrm>
            <a:off x="5724131" y="3723879"/>
            <a:ext cx="3024336" cy="792088"/>
          </a:xfrm>
          <a:prstGeom prst="rect">
            <a:avLst/>
          </a:prstGeom>
          <a:noFill/>
        </p:spPr>
        <p:txBody>
          <a:bodyPr wrap="square" lIns="0" tIns="0" rIns="0" bIns="0" rtlCol="0">
            <a:noAutofit/>
          </a:bodyPr>
          <a:lstStyle/>
          <a:p>
            <a:r>
              <a:rPr lang="fr-FR" sz="1400" dirty="0" smtClean="0">
                <a:solidFill>
                  <a:schemeClr val="bg1">
                    <a:lumMod val="50000"/>
                  </a:schemeClr>
                </a:solidFill>
                <a:latin typeface="BNPP Sans Extra Bold" pitchFamily="50" charset="0"/>
              </a:rPr>
              <a:t>2. Faire passer le test au vert en écrivant le code applicatif strictement nécessaire</a:t>
            </a:r>
          </a:p>
        </p:txBody>
      </p:sp>
      <p:sp>
        <p:nvSpPr>
          <p:cNvPr id="16" name="ZoneTexte 15"/>
          <p:cNvSpPr txBox="1"/>
          <p:nvPr/>
        </p:nvSpPr>
        <p:spPr>
          <a:xfrm>
            <a:off x="251523" y="3579863"/>
            <a:ext cx="3024336" cy="792088"/>
          </a:xfrm>
          <a:prstGeom prst="rect">
            <a:avLst/>
          </a:prstGeom>
          <a:noFill/>
        </p:spPr>
        <p:txBody>
          <a:bodyPr wrap="square" lIns="0" tIns="0" rIns="0" bIns="0" rtlCol="0">
            <a:noAutofit/>
          </a:bodyPr>
          <a:lstStyle/>
          <a:p>
            <a:r>
              <a:rPr lang="fr-FR" sz="1400" dirty="0" smtClean="0">
                <a:solidFill>
                  <a:schemeClr val="bg1">
                    <a:lumMod val="50000"/>
                  </a:schemeClr>
                </a:solidFill>
                <a:latin typeface="BNPP Sans Extra Bold" pitchFamily="50" charset="0"/>
              </a:rPr>
              <a:t>3. </a:t>
            </a:r>
            <a:r>
              <a:rPr lang="fr-FR" sz="1400" dirty="0" err="1" smtClean="0">
                <a:solidFill>
                  <a:schemeClr val="bg1">
                    <a:lumMod val="50000"/>
                  </a:schemeClr>
                </a:solidFill>
                <a:latin typeface="BNPP Sans Extra Bold" pitchFamily="50" charset="0"/>
              </a:rPr>
              <a:t>Refactorer</a:t>
            </a:r>
            <a:r>
              <a:rPr lang="fr-FR" sz="1400" dirty="0" smtClean="0">
                <a:solidFill>
                  <a:schemeClr val="bg1">
                    <a:lumMod val="50000"/>
                  </a:schemeClr>
                </a:solidFill>
                <a:latin typeface="BNPP Sans Extra Bold" pitchFamily="50" charset="0"/>
              </a:rPr>
              <a:t> le code écrit</a:t>
            </a:r>
            <a:br>
              <a:rPr lang="fr-FR" sz="1400" dirty="0" smtClean="0">
                <a:solidFill>
                  <a:schemeClr val="bg1">
                    <a:lumMod val="50000"/>
                  </a:schemeClr>
                </a:solidFill>
                <a:latin typeface="BNPP Sans Extra Bold" pitchFamily="50" charset="0"/>
              </a:rPr>
            </a:br>
            <a:r>
              <a:rPr lang="fr-FR" sz="1400" dirty="0" smtClean="0">
                <a:solidFill>
                  <a:schemeClr val="bg1">
                    <a:lumMod val="50000"/>
                  </a:schemeClr>
                </a:solidFill>
                <a:latin typeface="BNPP Sans Extra Bold" pitchFamily="50" charset="0"/>
              </a:rPr>
              <a:t>nettoyer, éliminer les redondances, renommer…</a:t>
            </a:r>
          </a:p>
        </p:txBody>
      </p:sp>
      <p:sp>
        <p:nvSpPr>
          <p:cNvPr id="18" name="ZoneTexte 17"/>
          <p:cNvSpPr txBox="1"/>
          <p:nvPr/>
        </p:nvSpPr>
        <p:spPr>
          <a:xfrm>
            <a:off x="620788" y="2517745"/>
            <a:ext cx="3024336" cy="396044"/>
          </a:xfrm>
          <a:prstGeom prst="rect">
            <a:avLst/>
          </a:prstGeom>
          <a:noFill/>
          <a:ln>
            <a:solidFill>
              <a:schemeClr val="bg1"/>
            </a:solidFill>
          </a:ln>
        </p:spPr>
        <p:txBody>
          <a:bodyPr wrap="square" lIns="0" tIns="0" rIns="0" bIns="0" rtlCol="0" anchor="ctr">
            <a:noAutofit/>
          </a:bodyPr>
          <a:lstStyle/>
          <a:p>
            <a:pPr algn="ctr"/>
            <a:r>
              <a:rPr lang="fr-FR" sz="1400" dirty="0" smtClean="0">
                <a:solidFill>
                  <a:schemeClr val="bg1">
                    <a:lumMod val="50000"/>
                  </a:schemeClr>
                </a:solidFill>
                <a:latin typeface="BNPP Sans Extra Bold" pitchFamily="50" charset="0"/>
              </a:rPr>
              <a:t>Test-</a:t>
            </a:r>
            <a:r>
              <a:rPr lang="fr-FR" sz="1400" dirty="0" err="1" smtClean="0">
                <a:solidFill>
                  <a:schemeClr val="bg1">
                    <a:lumMod val="50000"/>
                  </a:schemeClr>
                </a:solidFill>
                <a:latin typeface="BNPP Sans Extra Bold" pitchFamily="50" charset="0"/>
              </a:rPr>
              <a:t>Driven</a:t>
            </a:r>
            <a:r>
              <a:rPr lang="fr-FR" sz="1400" dirty="0" smtClean="0">
                <a:solidFill>
                  <a:schemeClr val="bg1">
                    <a:lumMod val="50000"/>
                  </a:schemeClr>
                </a:solidFill>
                <a:latin typeface="BNPP Sans Extra Bold" pitchFamily="50" charset="0"/>
              </a:rPr>
              <a:t> </a:t>
            </a:r>
            <a:r>
              <a:rPr lang="fr-FR" sz="1400" dirty="0" err="1" smtClean="0">
                <a:solidFill>
                  <a:schemeClr val="bg1">
                    <a:lumMod val="50000"/>
                  </a:schemeClr>
                </a:solidFill>
                <a:latin typeface="BNPP Sans Extra Bold" pitchFamily="50" charset="0"/>
              </a:rPr>
              <a:t>Development</a:t>
            </a:r>
            <a:r>
              <a:rPr lang="fr-FR" sz="1400" dirty="0" smtClean="0">
                <a:solidFill>
                  <a:schemeClr val="bg1">
                    <a:lumMod val="50000"/>
                  </a:schemeClr>
                </a:solidFill>
                <a:latin typeface="BNPP Sans Extra Bold" pitchFamily="50" charset="0"/>
              </a:rPr>
              <a:t> Mantra</a:t>
            </a:r>
          </a:p>
        </p:txBody>
      </p:sp>
    </p:spTree>
    <p:extLst>
      <p:ext uri="{BB962C8B-B14F-4D97-AF65-F5344CB8AC3E}">
        <p14:creationId xmlns:p14="http://schemas.microsoft.com/office/powerpoint/2010/main" val="216066920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p:cNvSpPr>
            <a:spLocks noGrp="1"/>
          </p:cNvSpPr>
          <p:nvPr>
            <p:ph type="title"/>
          </p:nvPr>
        </p:nvSpPr>
        <p:spPr/>
        <p:txBody>
          <a:bodyPr/>
          <a:lstStyle/>
          <a:p>
            <a:r>
              <a:rPr lang="fr-FR" dirty="0" err="1"/>
              <a:t>Red</a:t>
            </a:r>
            <a:r>
              <a:rPr lang="fr-FR" dirty="0"/>
              <a:t> – Green - </a:t>
            </a:r>
            <a:r>
              <a:rPr lang="fr-FR" dirty="0" err="1"/>
              <a:t>Refactor</a:t>
            </a:r>
            <a:endParaRPr lang="fr-FR" dirty="0"/>
          </a:p>
        </p:txBody>
      </p:sp>
      <p:sp>
        <p:nvSpPr>
          <p:cNvPr id="4" name="Espace réservé du pied de page 3"/>
          <p:cNvSpPr>
            <a:spLocks noGrp="1"/>
          </p:cNvSpPr>
          <p:nvPr>
            <p:ph type="ftr" sz="quarter" idx="11"/>
          </p:nvPr>
        </p:nvSpPr>
        <p:spPr/>
        <p:txBody>
          <a:bodyPr/>
          <a:lstStyle/>
          <a:p>
            <a:pPr>
              <a:defRPr/>
            </a:pPr>
            <a:r>
              <a:rPr lang="fr-FR" dirty="0" smtClean="0"/>
              <a:t>TDD</a:t>
            </a:r>
            <a:endParaRPr lang="fr-FR" dirty="0"/>
          </a:p>
        </p:txBody>
      </p:sp>
      <p:sp>
        <p:nvSpPr>
          <p:cNvPr id="5" name="Espace réservé du numéro de diapositive 4"/>
          <p:cNvSpPr>
            <a:spLocks noGrp="1"/>
          </p:cNvSpPr>
          <p:nvPr>
            <p:ph type="sldNum" sz="quarter" idx="12"/>
          </p:nvPr>
        </p:nvSpPr>
        <p:spPr/>
        <p:txBody>
          <a:bodyPr/>
          <a:lstStyle/>
          <a:p>
            <a:pPr>
              <a:defRPr/>
            </a:pPr>
            <a:fld id="{276219AF-F5ED-455B-A512-B03AB3602319}" type="slidenum">
              <a:rPr lang="fr-FR" smtClean="0"/>
              <a:pPr>
                <a:defRPr/>
              </a:pPr>
              <a:t>19</a:t>
            </a:fld>
            <a:endParaRPr lang="fr-FR" dirty="0"/>
          </a:p>
        </p:txBody>
      </p:sp>
      <p:pic>
        <p:nvPicPr>
          <p:cNvPr id="2050" name="Picture 2" descr="https://upload.wikimedia.org/wikipedia/commons/thumb/0/0b/TDD_Global_Lifecycle.png/1024px-TDD_Global_Lifecycl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9637" y="706153"/>
            <a:ext cx="6408713" cy="37863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085784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Espace réservé du contenu 7"/>
          <p:cNvGraphicFramePr>
            <a:graphicFrameLocks noGrp="1"/>
          </p:cNvGraphicFramePr>
          <p:nvPr>
            <p:ph idx="1"/>
            <p:extLst>
              <p:ext uri="{D42A27DB-BD31-4B8C-83A1-F6EECF244321}">
                <p14:modId xmlns:p14="http://schemas.microsoft.com/office/powerpoint/2010/main" val="2427598635"/>
              </p:ext>
            </p:extLst>
          </p:nvPr>
        </p:nvGraphicFramePr>
        <p:xfrm>
          <a:off x="342906" y="852491"/>
          <a:ext cx="3797051" cy="35893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itre 2"/>
          <p:cNvSpPr>
            <a:spLocks noGrp="1"/>
          </p:cNvSpPr>
          <p:nvPr>
            <p:ph type="title"/>
          </p:nvPr>
        </p:nvSpPr>
        <p:spPr/>
        <p:txBody>
          <a:bodyPr/>
          <a:lstStyle/>
          <a:p>
            <a:r>
              <a:rPr lang="fr-FR" dirty="0" smtClean="0"/>
              <a:t>Les Formations au dojo </a:t>
            </a:r>
            <a:r>
              <a:rPr lang="ja-JP" altLang="fr-FR" b="0" dirty="0"/>
              <a:t> 道場</a:t>
            </a:r>
            <a:endParaRPr lang="en-US" dirty="0"/>
          </a:p>
        </p:txBody>
      </p:sp>
      <p:sp>
        <p:nvSpPr>
          <p:cNvPr id="4" name="Espace réservé du pied de page 3"/>
          <p:cNvSpPr>
            <a:spLocks noGrp="1"/>
          </p:cNvSpPr>
          <p:nvPr>
            <p:ph type="ftr" sz="quarter" idx="11"/>
          </p:nvPr>
        </p:nvSpPr>
        <p:spPr/>
        <p:txBody>
          <a:bodyPr/>
          <a:lstStyle/>
          <a:p>
            <a:pPr>
              <a:defRPr/>
            </a:pPr>
            <a:r>
              <a:rPr lang="fr-FR" dirty="0" smtClean="0"/>
              <a:t>Notions d'architecture</a:t>
            </a:r>
            <a:endParaRPr lang="fr-FR" dirty="0"/>
          </a:p>
        </p:txBody>
      </p:sp>
      <p:sp>
        <p:nvSpPr>
          <p:cNvPr id="5" name="Espace réservé du numéro de diapositive 4"/>
          <p:cNvSpPr>
            <a:spLocks noGrp="1"/>
          </p:cNvSpPr>
          <p:nvPr>
            <p:ph type="sldNum" sz="quarter" idx="12"/>
          </p:nvPr>
        </p:nvSpPr>
        <p:spPr/>
        <p:txBody>
          <a:bodyPr/>
          <a:lstStyle/>
          <a:p>
            <a:pPr>
              <a:defRPr/>
            </a:pPr>
            <a:fld id="{276219AF-F5ED-455B-A512-B03AB3602319}" type="slidenum">
              <a:rPr lang="fr-FR" smtClean="0"/>
              <a:pPr>
                <a:defRPr/>
              </a:pPr>
              <a:t>2</a:t>
            </a:fld>
            <a:endParaRPr lang="fr-FR" dirty="0"/>
          </a:p>
        </p:txBody>
      </p:sp>
      <p:sp>
        <p:nvSpPr>
          <p:cNvPr id="7" name="Espace réservé du contenu 1"/>
          <p:cNvSpPr txBox="1">
            <a:spLocks/>
          </p:cNvSpPr>
          <p:nvPr/>
        </p:nvSpPr>
        <p:spPr>
          <a:xfrm>
            <a:off x="4139955" y="852985"/>
            <a:ext cx="4662626" cy="3588847"/>
          </a:xfrm>
          <a:prstGeom prst="rect">
            <a:avLst/>
          </a:prstGeom>
        </p:spPr>
        <p:txBody>
          <a:bodyPr vert="horz" lIns="91440" tIns="45720" rIns="91440" bIns="45720" rtlCol="0">
            <a:normAutofit lnSpcReduction="10000"/>
          </a:bodyPr>
          <a:lstStyle>
            <a:lvl1pPr marL="285750" marR="0" indent="-285750" algn="l" defTabSz="914400" rtl="0" eaLnBrk="1" fontAlgn="auto" latinLnBrk="0" hangingPunct="1">
              <a:lnSpc>
                <a:spcPct val="100000"/>
              </a:lnSpc>
              <a:spcBef>
                <a:spcPts val="200"/>
              </a:spcBef>
              <a:spcAft>
                <a:spcPts val="0"/>
              </a:spcAft>
              <a:buClr>
                <a:schemeClr val="accent2"/>
              </a:buClr>
              <a:buSzPct val="150000"/>
              <a:buFont typeface="Lucida Grande"/>
              <a:buChar char="●"/>
              <a:tabLst/>
              <a:defRPr sz="1800" kern="1200">
                <a:solidFill>
                  <a:srgbClr val="323334"/>
                </a:solidFill>
                <a:latin typeface="+mn-lt"/>
                <a:ea typeface="+mn-ea"/>
                <a:cs typeface="+mn-cs"/>
              </a:defRPr>
            </a:lvl1pPr>
            <a:lvl2pPr marL="358775" marR="0" indent="-179388" algn="l" defTabSz="914400" rtl="0" eaLnBrk="1" fontAlgn="auto" latinLnBrk="0" hangingPunct="1">
              <a:lnSpc>
                <a:spcPct val="100000"/>
              </a:lnSpc>
              <a:spcBef>
                <a:spcPts val="200"/>
              </a:spcBef>
              <a:spcAft>
                <a:spcPts val="0"/>
              </a:spcAft>
              <a:buClr>
                <a:schemeClr val="accent5"/>
              </a:buClr>
              <a:buSzPct val="90000"/>
              <a:buFontTx/>
              <a:buBlip>
                <a:blip r:embed="rId7" r:link="rId8"/>
              </a:buBlip>
              <a:tabLst/>
              <a:defRPr sz="1600" kern="1200">
                <a:solidFill>
                  <a:srgbClr val="323334"/>
                </a:solidFill>
                <a:latin typeface="+mn-lt"/>
                <a:ea typeface="+mn-ea"/>
                <a:cs typeface="+mn-cs"/>
              </a:defRPr>
            </a:lvl2pPr>
            <a:lvl3pPr marL="538163" marR="0" indent="-182563" algn="l" defTabSz="914400" rtl="0" eaLnBrk="1" fontAlgn="auto" latinLnBrk="0" hangingPunct="1">
              <a:lnSpc>
                <a:spcPct val="100000"/>
              </a:lnSpc>
              <a:spcBef>
                <a:spcPts val="200"/>
              </a:spcBef>
              <a:spcAft>
                <a:spcPts val="0"/>
              </a:spcAft>
              <a:buClr>
                <a:schemeClr val="accent1"/>
              </a:buClr>
              <a:buSzPct val="120000"/>
              <a:buFont typeface="Arial"/>
              <a:buChar char="•"/>
              <a:tabLst/>
              <a:defRPr sz="1400" b="0" kern="1200">
                <a:solidFill>
                  <a:schemeClr val="bg1">
                    <a:lumMod val="50000"/>
                  </a:schemeClr>
                </a:solidFill>
                <a:latin typeface="+mn-lt"/>
                <a:ea typeface="+mn-ea"/>
                <a:cs typeface="+mn-cs"/>
              </a:defRPr>
            </a:lvl3pPr>
            <a:lvl4pPr marL="719138" marR="0" indent="-173038" algn="l" defTabSz="914400" rtl="0" eaLnBrk="1" fontAlgn="auto" latinLnBrk="0" hangingPunct="1">
              <a:lnSpc>
                <a:spcPct val="100000"/>
              </a:lnSpc>
              <a:spcBef>
                <a:spcPts val="200"/>
              </a:spcBef>
              <a:spcAft>
                <a:spcPts val="0"/>
              </a:spcAft>
              <a:buClr>
                <a:schemeClr val="accent4"/>
              </a:buClr>
              <a:buSzTx/>
              <a:buFont typeface="Arial"/>
              <a:buChar char="•"/>
              <a:tabLst/>
              <a:defRPr sz="1200" kern="1200">
                <a:solidFill>
                  <a:schemeClr val="accent2"/>
                </a:solidFill>
                <a:latin typeface="+mn-lt"/>
                <a:ea typeface="+mn-ea"/>
                <a:cs typeface="+mn-cs"/>
              </a:defRPr>
            </a:lvl4pPr>
            <a:lvl5pPr marL="3175" marR="0" indent="4763" algn="l" defTabSz="914400" rtl="0" eaLnBrk="1" fontAlgn="auto" latinLnBrk="0" hangingPunct="1">
              <a:lnSpc>
                <a:spcPct val="100000"/>
              </a:lnSpc>
              <a:spcBef>
                <a:spcPts val="200"/>
              </a:spcBef>
              <a:spcAft>
                <a:spcPts val="0"/>
              </a:spcAft>
              <a:buClrTx/>
              <a:buSzTx/>
              <a:buFontTx/>
              <a:buNone/>
              <a:tabLst/>
              <a:defRPr sz="1000" kern="1200">
                <a:solidFill>
                  <a:srgbClr val="000000"/>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fr-FR" sz="1600" dirty="0" smtClean="0"/>
              <a:t>Les technologies conteneurs et </a:t>
            </a:r>
            <a:r>
              <a:rPr lang="fr-FR" sz="1600" dirty="0" err="1" smtClean="0"/>
              <a:t>bluemix</a:t>
            </a:r>
            <a:endParaRPr lang="fr-FR" sz="1600" dirty="0" smtClean="0"/>
          </a:p>
          <a:p>
            <a:r>
              <a:rPr lang="fr-FR" sz="1600" dirty="0"/>
              <a:t>tour d’horizon des architectures </a:t>
            </a:r>
            <a:r>
              <a:rPr lang="fr-FR" sz="1600" dirty="0" smtClean="0"/>
              <a:t>logicielles</a:t>
            </a:r>
          </a:p>
          <a:p>
            <a:r>
              <a:rPr lang="fr-FR" sz="1600" dirty="0" err="1"/>
              <a:t>Angular</a:t>
            </a:r>
            <a:r>
              <a:rPr lang="fr-FR" sz="1600" dirty="0"/>
              <a:t> et le </a:t>
            </a:r>
            <a:r>
              <a:rPr lang="fr-FR" sz="1600" dirty="0" err="1"/>
              <a:t>typescript</a:t>
            </a:r>
            <a:endParaRPr lang="fr-FR" sz="1600" dirty="0"/>
          </a:p>
          <a:p>
            <a:r>
              <a:rPr lang="fr-FR" sz="1600" dirty="0" smtClean="0"/>
              <a:t>TDD</a:t>
            </a:r>
          </a:p>
          <a:p>
            <a:r>
              <a:rPr lang="fr-FR" sz="1600" dirty="0" smtClean="0"/>
              <a:t>Les fondamentaux de Java / JEE</a:t>
            </a:r>
          </a:p>
          <a:p>
            <a:r>
              <a:rPr lang="fr-FR" sz="1600" b="1" dirty="0" smtClean="0"/>
              <a:t>TDD</a:t>
            </a:r>
          </a:p>
          <a:p>
            <a:r>
              <a:rPr lang="fr-FR" sz="1600" dirty="0" smtClean="0"/>
              <a:t>Eléments importants de POO</a:t>
            </a:r>
          </a:p>
          <a:p>
            <a:r>
              <a:rPr lang="fr-FR" sz="1600" dirty="0" smtClean="0"/>
              <a:t>Gestion de sources avec GIT</a:t>
            </a:r>
          </a:p>
          <a:p>
            <a:r>
              <a:rPr lang="fr-FR" sz="1600" dirty="0" smtClean="0"/>
              <a:t>NPM</a:t>
            </a:r>
          </a:p>
          <a:p>
            <a:r>
              <a:rPr lang="fr-FR" sz="1600" dirty="0" smtClean="0"/>
              <a:t>Les tests avec Karma/Jasmine</a:t>
            </a:r>
          </a:p>
          <a:p>
            <a:r>
              <a:rPr lang="fr-FR" sz="1600" dirty="0" smtClean="0"/>
              <a:t>La Plateforme d’Intégration </a:t>
            </a:r>
            <a:r>
              <a:rPr lang="fr-FR" sz="1600" dirty="0"/>
              <a:t>C</a:t>
            </a:r>
            <a:r>
              <a:rPr lang="fr-FR" sz="1600" dirty="0" smtClean="0"/>
              <a:t>ontinue (PIC)</a:t>
            </a:r>
          </a:p>
          <a:p>
            <a:r>
              <a:rPr lang="fr-FR" sz="1600" dirty="0" smtClean="0"/>
              <a:t>Java / JEE avancé</a:t>
            </a:r>
          </a:p>
          <a:p>
            <a:r>
              <a:rPr lang="fr-FR" sz="1600" dirty="0" err="1" smtClean="0"/>
              <a:t>Maven</a:t>
            </a:r>
            <a:endParaRPr lang="fr-FR" sz="1600" dirty="0" smtClean="0"/>
          </a:p>
          <a:p>
            <a:r>
              <a:rPr lang="fr-FR" sz="1600" dirty="0" smtClean="0"/>
              <a:t>…</a:t>
            </a:r>
          </a:p>
          <a:p>
            <a:endParaRPr lang="fr-FR" sz="1600" dirty="0" smtClean="0"/>
          </a:p>
        </p:txBody>
      </p:sp>
      <p:sp>
        <p:nvSpPr>
          <p:cNvPr id="10" name="Flèche droite rayée 9"/>
          <p:cNvSpPr/>
          <p:nvPr/>
        </p:nvSpPr>
        <p:spPr>
          <a:xfrm rot="1690585">
            <a:off x="2840451" y="1648683"/>
            <a:ext cx="1328279" cy="211482"/>
          </a:xfrm>
          <a:prstGeom prst="stripedRightArrow">
            <a:avLst/>
          </a:prstGeom>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a:endParaRPr lang="fr-FR" sz="1400" dirty="0" smtClean="0">
              <a:solidFill>
                <a:schemeClr val="tx1"/>
              </a:solidFill>
            </a:endParaRPr>
          </a:p>
        </p:txBody>
      </p:sp>
    </p:spTree>
    <p:extLst>
      <p:ext uri="{BB962C8B-B14F-4D97-AF65-F5344CB8AC3E}">
        <p14:creationId xmlns:p14="http://schemas.microsoft.com/office/powerpoint/2010/main" val="408132106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p:cNvSpPr>
            <a:spLocks noGrp="1"/>
          </p:cNvSpPr>
          <p:nvPr>
            <p:ph type="title"/>
          </p:nvPr>
        </p:nvSpPr>
        <p:spPr/>
        <p:txBody>
          <a:bodyPr/>
          <a:lstStyle/>
          <a:p>
            <a:r>
              <a:rPr lang="fr-FR" dirty="0" err="1"/>
              <a:t>Red</a:t>
            </a:r>
            <a:r>
              <a:rPr lang="fr-FR" dirty="0"/>
              <a:t> – Green - </a:t>
            </a:r>
            <a:r>
              <a:rPr lang="fr-FR" dirty="0" err="1"/>
              <a:t>Refactor</a:t>
            </a:r>
            <a:endParaRPr lang="fr-FR" dirty="0"/>
          </a:p>
        </p:txBody>
      </p:sp>
      <p:sp>
        <p:nvSpPr>
          <p:cNvPr id="4" name="Espace réservé du pied de page 3"/>
          <p:cNvSpPr>
            <a:spLocks noGrp="1"/>
          </p:cNvSpPr>
          <p:nvPr>
            <p:ph type="ftr" sz="quarter" idx="11"/>
          </p:nvPr>
        </p:nvSpPr>
        <p:spPr/>
        <p:txBody>
          <a:bodyPr/>
          <a:lstStyle/>
          <a:p>
            <a:pPr>
              <a:defRPr/>
            </a:pPr>
            <a:r>
              <a:rPr lang="fr-FR" dirty="0" smtClean="0"/>
              <a:t>TDD</a:t>
            </a:r>
            <a:endParaRPr lang="fr-FR" dirty="0"/>
          </a:p>
        </p:txBody>
      </p:sp>
      <p:sp>
        <p:nvSpPr>
          <p:cNvPr id="5" name="Espace réservé du numéro de diapositive 4"/>
          <p:cNvSpPr>
            <a:spLocks noGrp="1"/>
          </p:cNvSpPr>
          <p:nvPr>
            <p:ph type="sldNum" sz="quarter" idx="12"/>
          </p:nvPr>
        </p:nvSpPr>
        <p:spPr/>
        <p:txBody>
          <a:bodyPr/>
          <a:lstStyle/>
          <a:p>
            <a:pPr>
              <a:defRPr/>
            </a:pPr>
            <a:fld id="{276219AF-F5ED-455B-A512-B03AB3602319}" type="slidenum">
              <a:rPr lang="fr-FR" smtClean="0"/>
              <a:pPr>
                <a:defRPr/>
              </a:pPr>
              <a:t>20</a:t>
            </a:fld>
            <a:endParaRPr lang="fr-FR" dirty="0"/>
          </a:p>
        </p:txBody>
      </p:sp>
      <p:sp>
        <p:nvSpPr>
          <p:cNvPr id="3" name="Espace réservé du contenu 2"/>
          <p:cNvSpPr>
            <a:spLocks noGrp="1"/>
          </p:cNvSpPr>
          <p:nvPr>
            <p:ph idx="1"/>
          </p:nvPr>
        </p:nvSpPr>
        <p:spPr/>
        <p:txBody>
          <a:bodyPr>
            <a:normAutofit/>
          </a:bodyPr>
          <a:lstStyle/>
          <a:p>
            <a:r>
              <a:rPr lang="fr-FR" sz="2400" dirty="0" smtClean="0"/>
              <a:t>Les pré requis, l’étape « </a:t>
            </a:r>
            <a:r>
              <a:rPr lang="fr-FR" sz="2400" b="1" dirty="0" err="1" smtClean="0"/>
              <a:t>Think</a:t>
            </a:r>
            <a:r>
              <a:rPr lang="fr-FR" sz="2400" dirty="0" smtClean="0"/>
              <a:t> »</a:t>
            </a:r>
            <a:endParaRPr lang="fr-FR" sz="2400" dirty="0"/>
          </a:p>
          <a:p>
            <a:pPr lvl="1"/>
            <a:r>
              <a:rPr lang="fr-FR" sz="2000" dirty="0" smtClean="0"/>
              <a:t>Il faut une </a:t>
            </a:r>
            <a:r>
              <a:rPr lang="fr-FR" sz="2000" dirty="0"/>
              <a:t>fonction, un module, un comportement à tester</a:t>
            </a:r>
          </a:p>
          <a:p>
            <a:pPr lvl="1"/>
            <a:r>
              <a:rPr lang="fr-FR" sz="2000" dirty="0"/>
              <a:t>L’élément à tester doit être suffisamment petit, indépendant et </a:t>
            </a:r>
            <a:r>
              <a:rPr lang="fr-FR" sz="2000" dirty="0" smtClean="0"/>
              <a:t>découplé des autres</a:t>
            </a:r>
            <a:endParaRPr lang="fr-FR" sz="2000" dirty="0"/>
          </a:p>
          <a:p>
            <a:pPr lvl="1"/>
            <a:r>
              <a:rPr lang="fr-FR" sz="2000" dirty="0"/>
              <a:t>Les attendus </a:t>
            </a:r>
            <a:r>
              <a:rPr lang="fr-FR" sz="2000" dirty="0" smtClean="0"/>
              <a:t>(conditions d’échec/succès</a:t>
            </a:r>
            <a:r>
              <a:rPr lang="fr-FR" sz="2000" dirty="0"/>
              <a:t>) doivent être clairs</a:t>
            </a:r>
          </a:p>
          <a:p>
            <a:endParaRPr lang="fr-FR" sz="2400" dirty="0" smtClean="0"/>
          </a:p>
          <a:p>
            <a:pPr lvl="1"/>
            <a:endParaRPr lang="fr-FR" sz="2000" dirty="0"/>
          </a:p>
        </p:txBody>
      </p:sp>
    </p:spTree>
    <p:extLst>
      <p:ext uri="{BB962C8B-B14F-4D97-AF65-F5344CB8AC3E}">
        <p14:creationId xmlns:p14="http://schemas.microsoft.com/office/powerpoint/2010/main" val="345017724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p:cNvSpPr>
            <a:spLocks noGrp="1"/>
          </p:cNvSpPr>
          <p:nvPr>
            <p:ph type="title"/>
          </p:nvPr>
        </p:nvSpPr>
        <p:spPr/>
        <p:txBody>
          <a:bodyPr/>
          <a:lstStyle/>
          <a:p>
            <a:r>
              <a:rPr lang="fr-FR" sz="3200" dirty="0"/>
              <a:t>Etape 1: </a:t>
            </a:r>
            <a:r>
              <a:rPr lang="fr-FR" sz="3200" dirty="0">
                <a:solidFill>
                  <a:srgbClr val="FF0000"/>
                </a:solidFill>
              </a:rPr>
              <a:t>RED</a:t>
            </a:r>
            <a:endParaRPr lang="fr-FR" dirty="0"/>
          </a:p>
        </p:txBody>
      </p:sp>
      <p:sp>
        <p:nvSpPr>
          <p:cNvPr id="4" name="Espace réservé du pied de page 3"/>
          <p:cNvSpPr>
            <a:spLocks noGrp="1"/>
          </p:cNvSpPr>
          <p:nvPr>
            <p:ph type="ftr" sz="quarter" idx="11"/>
          </p:nvPr>
        </p:nvSpPr>
        <p:spPr/>
        <p:txBody>
          <a:bodyPr/>
          <a:lstStyle/>
          <a:p>
            <a:pPr>
              <a:defRPr/>
            </a:pPr>
            <a:r>
              <a:rPr lang="fr-FR" dirty="0" smtClean="0"/>
              <a:t>TDD</a:t>
            </a:r>
            <a:endParaRPr lang="fr-FR" dirty="0"/>
          </a:p>
        </p:txBody>
      </p:sp>
      <p:sp>
        <p:nvSpPr>
          <p:cNvPr id="5" name="Espace réservé du numéro de diapositive 4"/>
          <p:cNvSpPr>
            <a:spLocks noGrp="1"/>
          </p:cNvSpPr>
          <p:nvPr>
            <p:ph type="sldNum" sz="quarter" idx="12"/>
          </p:nvPr>
        </p:nvSpPr>
        <p:spPr/>
        <p:txBody>
          <a:bodyPr/>
          <a:lstStyle/>
          <a:p>
            <a:pPr>
              <a:defRPr/>
            </a:pPr>
            <a:fld id="{276219AF-F5ED-455B-A512-B03AB3602319}" type="slidenum">
              <a:rPr lang="fr-FR" smtClean="0"/>
              <a:pPr>
                <a:defRPr/>
              </a:pPr>
              <a:t>21</a:t>
            </a:fld>
            <a:endParaRPr lang="fr-FR" dirty="0"/>
          </a:p>
        </p:txBody>
      </p:sp>
      <p:sp>
        <p:nvSpPr>
          <p:cNvPr id="3" name="Espace réservé du contenu 2"/>
          <p:cNvSpPr>
            <a:spLocks noGrp="1"/>
          </p:cNvSpPr>
          <p:nvPr>
            <p:ph idx="1"/>
          </p:nvPr>
        </p:nvSpPr>
        <p:spPr/>
        <p:txBody>
          <a:bodyPr>
            <a:normAutofit fontScale="92500" lnSpcReduction="20000"/>
          </a:bodyPr>
          <a:lstStyle/>
          <a:p>
            <a:r>
              <a:rPr lang="fr-FR" sz="1900" dirty="0" smtClean="0"/>
              <a:t>Ecriture d’un cas non passant</a:t>
            </a:r>
          </a:p>
          <a:p>
            <a:pPr lvl="1"/>
            <a:r>
              <a:rPr lang="fr-FR" sz="1700" dirty="0" smtClean="0"/>
              <a:t>Il s’agit d’écrire un cas de test, qui va échouer (volontairement !)</a:t>
            </a:r>
          </a:p>
          <a:p>
            <a:pPr lvl="1"/>
            <a:endParaRPr lang="fr-FR" sz="1700" dirty="0" smtClean="0"/>
          </a:p>
          <a:p>
            <a:pPr lvl="1"/>
            <a:r>
              <a:rPr lang="fr-FR" sz="1700" dirty="0" smtClean="0"/>
              <a:t>Au départ le test échoue car le code applicatif (code de production) n’existe pas</a:t>
            </a:r>
            <a:br>
              <a:rPr lang="fr-FR" sz="1700" dirty="0" smtClean="0"/>
            </a:br>
            <a:r>
              <a:rPr lang="fr-FR" sz="1700" dirty="0" err="1" smtClean="0"/>
              <a:t>ps</a:t>
            </a:r>
            <a:r>
              <a:rPr lang="fr-FR" sz="1700" dirty="0" smtClean="0"/>
              <a:t>: une erreur de compilation est bien un échec </a:t>
            </a:r>
            <a:r>
              <a:rPr lang="fr-FR" sz="1700" dirty="0" smtClean="0">
                <a:sym typeface="Wingdings" panose="05000000000000000000" pitchFamily="2" charset="2"/>
              </a:rPr>
              <a:t></a:t>
            </a:r>
            <a:endParaRPr lang="fr-FR" sz="1700" dirty="0" smtClean="0"/>
          </a:p>
          <a:p>
            <a:pPr lvl="1"/>
            <a:endParaRPr lang="fr-FR" sz="1700" dirty="0" smtClean="0"/>
          </a:p>
          <a:p>
            <a:pPr lvl="1"/>
            <a:r>
              <a:rPr lang="fr-FR" sz="1700" dirty="0" smtClean="0"/>
              <a:t>Le test doit être court &amp; simple (quelques lignes de code)</a:t>
            </a:r>
          </a:p>
          <a:p>
            <a:pPr lvl="1"/>
            <a:endParaRPr lang="fr-FR" sz="1700" dirty="0" smtClean="0"/>
          </a:p>
          <a:p>
            <a:pPr lvl="1"/>
            <a:r>
              <a:rPr lang="fr-FR" sz="1700" dirty="0" smtClean="0"/>
              <a:t>Le nom du test doit être très explicite et bien représenter le use case ou la fonctionnalité qui est testé</a:t>
            </a:r>
          </a:p>
          <a:p>
            <a:pPr lvl="1"/>
            <a:endParaRPr lang="fr-FR" sz="1700" dirty="0" smtClean="0"/>
          </a:p>
          <a:p>
            <a:pPr lvl="1"/>
            <a:r>
              <a:rPr lang="fr-FR" sz="1700" dirty="0" smtClean="0"/>
              <a:t>Les tests peuvent être implémentés avec n’importe quel </a:t>
            </a:r>
            <a:r>
              <a:rPr lang="fr-FR" sz="1700" dirty="0" err="1" smtClean="0"/>
              <a:t>framework</a:t>
            </a:r>
            <a:r>
              <a:rPr lang="fr-FR" sz="1700" dirty="0" smtClean="0"/>
              <a:t> de tests</a:t>
            </a:r>
          </a:p>
          <a:p>
            <a:pPr lvl="1"/>
            <a:endParaRPr lang="fr-FR" sz="1700" dirty="0" smtClean="0"/>
          </a:p>
          <a:p>
            <a:pPr lvl="1"/>
            <a:r>
              <a:rPr lang="fr-FR" sz="1700" dirty="0" smtClean="0"/>
              <a:t>A cette étape, seul le nouveau test doit échouer, les autres tests existant </a:t>
            </a:r>
            <a:r>
              <a:rPr lang="fr-FR" sz="1700" b="1" dirty="0" smtClean="0"/>
              <a:t>ne doivent pas avoir été affectés et doivent tous être au vert</a:t>
            </a:r>
            <a:endParaRPr lang="fr-FR" sz="1700" b="1" dirty="0"/>
          </a:p>
        </p:txBody>
      </p:sp>
      <p:pic>
        <p:nvPicPr>
          <p:cNvPr id="4098" name="Picture 2" descr="Image associé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172403" y="836341"/>
            <a:ext cx="720080" cy="7200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206678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p:cNvSpPr>
            <a:spLocks noGrp="1"/>
          </p:cNvSpPr>
          <p:nvPr>
            <p:ph type="title"/>
          </p:nvPr>
        </p:nvSpPr>
        <p:spPr/>
        <p:txBody>
          <a:bodyPr/>
          <a:lstStyle/>
          <a:p>
            <a:r>
              <a:rPr lang="fr-FR" sz="3200" dirty="0"/>
              <a:t>Etape 2: </a:t>
            </a:r>
            <a:r>
              <a:rPr lang="fr-FR" sz="3200" dirty="0">
                <a:solidFill>
                  <a:schemeClr val="accent1"/>
                </a:solidFill>
              </a:rPr>
              <a:t>GREEN</a:t>
            </a:r>
            <a:endParaRPr lang="fr-FR" dirty="0"/>
          </a:p>
        </p:txBody>
      </p:sp>
      <p:sp>
        <p:nvSpPr>
          <p:cNvPr id="4" name="Espace réservé du pied de page 3"/>
          <p:cNvSpPr>
            <a:spLocks noGrp="1"/>
          </p:cNvSpPr>
          <p:nvPr>
            <p:ph type="ftr" sz="quarter" idx="11"/>
          </p:nvPr>
        </p:nvSpPr>
        <p:spPr/>
        <p:txBody>
          <a:bodyPr/>
          <a:lstStyle/>
          <a:p>
            <a:pPr>
              <a:defRPr/>
            </a:pPr>
            <a:r>
              <a:rPr lang="fr-FR" dirty="0" smtClean="0"/>
              <a:t>TDD</a:t>
            </a:r>
            <a:endParaRPr lang="fr-FR" dirty="0"/>
          </a:p>
        </p:txBody>
      </p:sp>
      <p:sp>
        <p:nvSpPr>
          <p:cNvPr id="5" name="Espace réservé du numéro de diapositive 4"/>
          <p:cNvSpPr>
            <a:spLocks noGrp="1"/>
          </p:cNvSpPr>
          <p:nvPr>
            <p:ph type="sldNum" sz="quarter" idx="12"/>
          </p:nvPr>
        </p:nvSpPr>
        <p:spPr/>
        <p:txBody>
          <a:bodyPr/>
          <a:lstStyle/>
          <a:p>
            <a:pPr>
              <a:defRPr/>
            </a:pPr>
            <a:fld id="{276219AF-F5ED-455B-A512-B03AB3602319}" type="slidenum">
              <a:rPr lang="fr-FR" smtClean="0"/>
              <a:pPr>
                <a:defRPr/>
              </a:pPr>
              <a:t>22</a:t>
            </a:fld>
            <a:endParaRPr lang="fr-FR" dirty="0"/>
          </a:p>
        </p:txBody>
      </p:sp>
      <p:sp>
        <p:nvSpPr>
          <p:cNvPr id="3" name="Espace réservé du contenu 2"/>
          <p:cNvSpPr>
            <a:spLocks noGrp="1"/>
          </p:cNvSpPr>
          <p:nvPr>
            <p:ph idx="1"/>
          </p:nvPr>
        </p:nvSpPr>
        <p:spPr/>
        <p:txBody>
          <a:bodyPr>
            <a:normAutofit fontScale="70000" lnSpcReduction="20000"/>
          </a:bodyPr>
          <a:lstStyle/>
          <a:p>
            <a:r>
              <a:rPr lang="fr-FR" sz="2300" dirty="0" smtClean="0"/>
              <a:t>Rendre </a:t>
            </a:r>
            <a:r>
              <a:rPr lang="fr-FR" sz="2300" dirty="0"/>
              <a:t>le test passant</a:t>
            </a:r>
          </a:p>
          <a:p>
            <a:pPr lvl="1"/>
            <a:r>
              <a:rPr lang="fr-FR" sz="2100" dirty="0"/>
              <a:t>Il s’agit maintenant d’écrire le code applicatif minimum pour que notre test passe au vert</a:t>
            </a:r>
            <a:r>
              <a:rPr lang="fr-FR" sz="2100" dirty="0" smtClean="0"/>
              <a:t>,</a:t>
            </a:r>
            <a:br>
              <a:rPr lang="fr-FR" sz="2100" dirty="0" smtClean="0"/>
            </a:br>
            <a:r>
              <a:rPr lang="fr-FR" sz="2100" dirty="0" smtClean="0"/>
              <a:t>qu’il </a:t>
            </a:r>
            <a:r>
              <a:rPr lang="fr-FR" sz="2100" dirty="0"/>
              <a:t>devienne passant</a:t>
            </a:r>
          </a:p>
          <a:p>
            <a:pPr lvl="1"/>
            <a:endParaRPr lang="fr-FR" sz="2100" dirty="0"/>
          </a:p>
          <a:p>
            <a:pPr lvl="1"/>
            <a:r>
              <a:rPr lang="fr-FR" sz="2100" dirty="0"/>
              <a:t>A ce moment la, il n’est pas nécessaire d’écrire un code parfait, il faut juste passer le test au vert (l’étape de </a:t>
            </a:r>
            <a:r>
              <a:rPr lang="fr-FR" sz="2100" dirty="0" err="1"/>
              <a:t>refactoring</a:t>
            </a:r>
            <a:r>
              <a:rPr lang="fr-FR" sz="2100" dirty="0"/>
              <a:t> est la pour améliorer le code)</a:t>
            </a:r>
          </a:p>
          <a:p>
            <a:pPr lvl="1"/>
            <a:endParaRPr lang="fr-FR" sz="2100" dirty="0"/>
          </a:p>
          <a:p>
            <a:pPr lvl="1"/>
            <a:r>
              <a:rPr lang="fr-FR" sz="2100" dirty="0"/>
              <a:t>Le test doit maintenant passer au vert</a:t>
            </a:r>
          </a:p>
          <a:p>
            <a:pPr lvl="1"/>
            <a:endParaRPr lang="fr-FR" sz="2100" dirty="0"/>
          </a:p>
          <a:p>
            <a:pPr lvl="1"/>
            <a:r>
              <a:rPr lang="fr-FR" sz="2100" dirty="0">
                <a:solidFill>
                  <a:srgbClr val="FF0000"/>
                </a:solidFill>
              </a:rPr>
              <a:t>Attention !</a:t>
            </a:r>
            <a:r>
              <a:rPr lang="fr-FR" sz="2100" dirty="0"/>
              <a:t> A ce moment </a:t>
            </a:r>
            <a:r>
              <a:rPr lang="fr-FR" sz="2100" b="1" dirty="0"/>
              <a:t>tous les tests </a:t>
            </a:r>
            <a:r>
              <a:rPr lang="fr-FR" sz="2100" dirty="0"/>
              <a:t>doivent être au vert, hors de question qu’un nouveau test vert est un effet de bord sur un autre test, à ce moment la il faut faire le nécessaire pour remettre tout en état</a:t>
            </a:r>
          </a:p>
          <a:p>
            <a:pPr lvl="1"/>
            <a:endParaRPr lang="fr-FR" sz="2100" dirty="0"/>
          </a:p>
          <a:p>
            <a:pPr lvl="1"/>
            <a:r>
              <a:rPr lang="fr-FR" sz="2100" dirty="0"/>
              <a:t>A cette étape on peut-être sûr que le nouveau code n’impacte pas le code existant et ne cause pas de régression</a:t>
            </a:r>
          </a:p>
          <a:p>
            <a:pPr lvl="1"/>
            <a:endParaRPr lang="fr-FR" sz="2100" dirty="0"/>
          </a:p>
          <a:p>
            <a:pPr lvl="1"/>
            <a:r>
              <a:rPr lang="fr-FR" sz="2100" dirty="0"/>
              <a:t>En général on traitera tous les cas « aux bornes » dans des tests séparés du cas nominal</a:t>
            </a:r>
          </a:p>
        </p:txBody>
      </p:sp>
      <p:pic>
        <p:nvPicPr>
          <p:cNvPr id="3074" name="Picture 2" descr="success, tick ic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16418" y="843559"/>
            <a:ext cx="720078" cy="7200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697670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p:cNvSpPr>
            <a:spLocks noGrp="1"/>
          </p:cNvSpPr>
          <p:nvPr>
            <p:ph type="title"/>
          </p:nvPr>
        </p:nvSpPr>
        <p:spPr/>
        <p:txBody>
          <a:bodyPr>
            <a:normAutofit/>
          </a:bodyPr>
          <a:lstStyle/>
          <a:p>
            <a:r>
              <a:rPr lang="fr-FR" sz="3200" dirty="0"/>
              <a:t>Etape 3: </a:t>
            </a:r>
            <a:r>
              <a:rPr lang="fr-FR" sz="3200" dirty="0" smtClean="0">
                <a:solidFill>
                  <a:schemeClr val="bg1"/>
                </a:solidFill>
              </a:rPr>
              <a:t>REFACTOR</a:t>
            </a:r>
            <a:endParaRPr lang="fr-FR" sz="3200" dirty="0"/>
          </a:p>
        </p:txBody>
      </p:sp>
      <p:sp>
        <p:nvSpPr>
          <p:cNvPr id="4" name="Espace réservé du pied de page 3"/>
          <p:cNvSpPr>
            <a:spLocks noGrp="1"/>
          </p:cNvSpPr>
          <p:nvPr>
            <p:ph type="ftr" sz="quarter" idx="11"/>
          </p:nvPr>
        </p:nvSpPr>
        <p:spPr/>
        <p:txBody>
          <a:bodyPr/>
          <a:lstStyle/>
          <a:p>
            <a:pPr>
              <a:defRPr/>
            </a:pPr>
            <a:r>
              <a:rPr lang="fr-FR" dirty="0" smtClean="0"/>
              <a:t>TDD</a:t>
            </a:r>
            <a:endParaRPr lang="fr-FR" dirty="0"/>
          </a:p>
        </p:txBody>
      </p:sp>
      <p:sp>
        <p:nvSpPr>
          <p:cNvPr id="5" name="Espace réservé du numéro de diapositive 4"/>
          <p:cNvSpPr>
            <a:spLocks noGrp="1"/>
          </p:cNvSpPr>
          <p:nvPr>
            <p:ph type="sldNum" sz="quarter" idx="12"/>
          </p:nvPr>
        </p:nvSpPr>
        <p:spPr/>
        <p:txBody>
          <a:bodyPr/>
          <a:lstStyle/>
          <a:p>
            <a:pPr>
              <a:defRPr/>
            </a:pPr>
            <a:fld id="{276219AF-F5ED-455B-A512-B03AB3602319}" type="slidenum">
              <a:rPr lang="fr-FR" smtClean="0"/>
              <a:pPr>
                <a:defRPr/>
              </a:pPr>
              <a:t>23</a:t>
            </a:fld>
            <a:endParaRPr lang="fr-FR" dirty="0"/>
          </a:p>
        </p:txBody>
      </p:sp>
      <p:sp>
        <p:nvSpPr>
          <p:cNvPr id="3" name="Espace réservé du contenu 2"/>
          <p:cNvSpPr>
            <a:spLocks noGrp="1"/>
          </p:cNvSpPr>
          <p:nvPr>
            <p:ph idx="1"/>
          </p:nvPr>
        </p:nvSpPr>
        <p:spPr/>
        <p:txBody>
          <a:bodyPr>
            <a:normAutofit fontScale="92500" lnSpcReduction="20000"/>
          </a:bodyPr>
          <a:lstStyle/>
          <a:p>
            <a:r>
              <a:rPr lang="fr-FR" dirty="0" smtClean="0"/>
              <a:t>C</a:t>
            </a:r>
            <a:r>
              <a:rPr lang="fr-FR" dirty="0" smtClean="0">
                <a:sym typeface="Wingdings" panose="05000000000000000000" pitchFamily="2" charset="2"/>
              </a:rPr>
              <a:t>larifier, simplifier généraliser </a:t>
            </a:r>
            <a:endParaRPr lang="fr-FR" dirty="0"/>
          </a:p>
          <a:p>
            <a:pPr lvl="1"/>
            <a:r>
              <a:rPr lang="fr-FR" dirty="0"/>
              <a:t>A l’étape GREEN le but est de rendre le test passant, pas</a:t>
            </a:r>
            <a:br>
              <a:rPr lang="fr-FR" dirty="0"/>
            </a:br>
            <a:r>
              <a:rPr lang="fr-FR" dirty="0"/>
              <a:t>de faire du code parfait, il s’agit maintenant d’améliorer ce </a:t>
            </a:r>
            <a:br>
              <a:rPr lang="fr-FR" dirty="0"/>
            </a:br>
            <a:r>
              <a:rPr lang="fr-FR" dirty="0"/>
              <a:t>code</a:t>
            </a:r>
          </a:p>
          <a:p>
            <a:pPr lvl="1"/>
            <a:endParaRPr lang="fr-FR" dirty="0"/>
          </a:p>
          <a:p>
            <a:pPr lvl="1"/>
            <a:r>
              <a:rPr lang="fr-FR" dirty="0" smtClean="0"/>
              <a:t>Ici, la phase </a:t>
            </a:r>
            <a:r>
              <a:rPr lang="fr-FR" dirty="0"/>
              <a:t>de </a:t>
            </a:r>
            <a:r>
              <a:rPr lang="fr-FR" i="1" dirty="0" err="1"/>
              <a:t>refactoring</a:t>
            </a:r>
            <a:r>
              <a:rPr lang="fr-FR" dirty="0"/>
              <a:t> </a:t>
            </a:r>
            <a:r>
              <a:rPr lang="fr-FR" dirty="0" smtClean="0"/>
              <a:t>embarque</a:t>
            </a:r>
          </a:p>
          <a:p>
            <a:pPr lvl="2"/>
            <a:r>
              <a:rPr lang="fr-FR" dirty="0" smtClean="0"/>
              <a:t>Clarification (règles de nommages…)</a:t>
            </a:r>
          </a:p>
          <a:p>
            <a:pPr lvl="2"/>
            <a:r>
              <a:rPr lang="fr-FR" dirty="0" smtClean="0"/>
              <a:t>Factorisation (supprimer les duplication de code etc…)</a:t>
            </a:r>
            <a:endParaRPr lang="fr-FR" dirty="0"/>
          </a:p>
          <a:p>
            <a:pPr lvl="2"/>
            <a:r>
              <a:rPr lang="fr-FR" dirty="0" smtClean="0"/>
              <a:t>Généralisation (le test est fait avec UN jeu de valeur, le code doit</a:t>
            </a:r>
            <a:br>
              <a:rPr lang="fr-FR" dirty="0" smtClean="0"/>
            </a:br>
            <a:r>
              <a:rPr lang="fr-FR" dirty="0" smtClean="0"/>
              <a:t>fonctionner pour TOUTES les valeurs légitimes)</a:t>
            </a:r>
            <a:endParaRPr lang="fr-FR" dirty="0"/>
          </a:p>
          <a:p>
            <a:pPr lvl="2"/>
            <a:r>
              <a:rPr lang="fr-FR" dirty="0"/>
              <a:t>Les hiérarchies (héritage) peuvent-être revues </a:t>
            </a:r>
            <a:r>
              <a:rPr lang="fr-FR" dirty="0" smtClean="0"/>
              <a:t>(préférer la délégation à l’héritage…)</a:t>
            </a:r>
            <a:endParaRPr lang="fr-FR" dirty="0"/>
          </a:p>
          <a:p>
            <a:pPr marL="355600" lvl="2" indent="0">
              <a:buNone/>
            </a:pPr>
            <a:endParaRPr lang="fr-FR" dirty="0" smtClean="0"/>
          </a:p>
          <a:p>
            <a:pPr lvl="1"/>
            <a:r>
              <a:rPr lang="fr-FR" dirty="0" smtClean="0"/>
              <a:t>On </a:t>
            </a:r>
            <a:r>
              <a:rPr lang="fr-FR" dirty="0"/>
              <a:t>peut faire du </a:t>
            </a:r>
            <a:r>
              <a:rPr lang="fr-FR" i="1" dirty="0" err="1"/>
              <a:t>refactoring</a:t>
            </a:r>
            <a:r>
              <a:rPr lang="fr-FR" dirty="0"/>
              <a:t> sans craintes car la couverture de test va nous permettre de détecter les régressions immédiatement.</a:t>
            </a:r>
          </a:p>
          <a:p>
            <a:pPr lvl="1"/>
            <a:endParaRPr lang="fr-FR" dirty="0"/>
          </a:p>
          <a:p>
            <a:pPr lvl="1"/>
            <a:r>
              <a:rPr lang="fr-FR" dirty="0"/>
              <a:t>Il faut garder en tête la règle du bon scout, il faut rendre le code dans un état plus propre que celui dans lequel on l’a trouvé</a:t>
            </a:r>
          </a:p>
          <a:p>
            <a:pPr lvl="2"/>
            <a:endParaRPr lang="fr-FR" dirty="0"/>
          </a:p>
        </p:txBody>
      </p:sp>
      <p:pic>
        <p:nvPicPr>
          <p:cNvPr id="6146" name="Picture 2" descr="Résultat de recherche d'images pour &quot;clean code&quot;"/>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23139" y="915567"/>
            <a:ext cx="2291408" cy="1432130"/>
          </a:xfrm>
          <a:prstGeom prst="rect">
            <a:avLst/>
          </a:prstGeom>
          <a:noFill/>
          <a:extLst>
            <a:ext uri="{909E8E84-426E-40DD-AFC4-6F175D3DCCD1}">
              <a14:hiddenFill xmlns:a14="http://schemas.microsoft.com/office/drawing/2010/main">
                <a:solidFill>
                  <a:srgbClr val="FFFFFF"/>
                </a:solidFill>
              </a14:hiddenFill>
            </a:ext>
          </a:extLst>
        </p:spPr>
      </p:pic>
      <p:sp>
        <p:nvSpPr>
          <p:cNvPr id="2" name="ZoneTexte 1"/>
          <p:cNvSpPr txBox="1"/>
          <p:nvPr/>
        </p:nvSpPr>
        <p:spPr>
          <a:xfrm>
            <a:off x="6271655" y="2370456"/>
            <a:ext cx="2394372" cy="360040"/>
          </a:xfrm>
          <a:prstGeom prst="rect">
            <a:avLst/>
          </a:prstGeom>
          <a:noFill/>
        </p:spPr>
        <p:txBody>
          <a:bodyPr wrap="square" lIns="0" tIns="0" rIns="0" bIns="0" rtlCol="0">
            <a:noAutofit/>
          </a:bodyPr>
          <a:lstStyle/>
          <a:p>
            <a:pPr algn="ctr"/>
            <a:r>
              <a:rPr lang="fr-FR" sz="1200" i="1" dirty="0" smtClean="0">
                <a:solidFill>
                  <a:schemeClr val="bg1">
                    <a:lumMod val="60000"/>
                    <a:lumOff val="40000"/>
                  </a:schemeClr>
                </a:solidFill>
                <a:hlinkClick r:id="rId4"/>
              </a:rPr>
              <a:t>Pourquoi écrire du clean code ? </a:t>
            </a:r>
            <a:endParaRPr lang="fr-FR" sz="1200" i="1" dirty="0" smtClean="0">
              <a:solidFill>
                <a:schemeClr val="bg1">
                  <a:lumMod val="60000"/>
                  <a:lumOff val="40000"/>
                </a:schemeClr>
              </a:solidFill>
            </a:endParaRPr>
          </a:p>
        </p:txBody>
      </p:sp>
    </p:spTree>
    <p:extLst>
      <p:ext uri="{BB962C8B-B14F-4D97-AF65-F5344CB8AC3E}">
        <p14:creationId xmlns:p14="http://schemas.microsoft.com/office/powerpoint/2010/main" val="143815260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ZoneTexte 7"/>
          <p:cNvSpPr txBox="1"/>
          <p:nvPr/>
        </p:nvSpPr>
        <p:spPr>
          <a:xfrm>
            <a:off x="612774" y="2139702"/>
            <a:ext cx="4031234" cy="2376264"/>
          </a:xfrm>
          <a:prstGeom prst="rect">
            <a:avLst/>
          </a:prstGeom>
          <a:ln/>
        </p:spPr>
        <p:style>
          <a:lnRef idx="2">
            <a:schemeClr val="accent6"/>
          </a:lnRef>
          <a:fillRef idx="1">
            <a:schemeClr val="lt1"/>
          </a:fillRef>
          <a:effectRef idx="0">
            <a:schemeClr val="accent6"/>
          </a:effectRef>
          <a:fontRef idx="minor">
            <a:schemeClr val="dk1"/>
          </a:fontRef>
        </p:style>
        <p:txBody>
          <a:bodyPr wrap="square" lIns="0" tIns="0" rIns="0" bIns="0" rtlCol="0">
            <a:noAutofit/>
          </a:bodyPr>
          <a:lstStyle/>
          <a:p>
            <a:pPr algn="ctr"/>
            <a:r>
              <a:rPr lang="fr-FR" sz="1400" b="1" dirty="0">
                <a:solidFill>
                  <a:schemeClr val="bg1">
                    <a:lumMod val="50000"/>
                  </a:schemeClr>
                </a:solidFill>
              </a:rPr>
              <a:t>Une définition du </a:t>
            </a:r>
            <a:r>
              <a:rPr lang="fr-FR" sz="1400" b="1" dirty="0" err="1">
                <a:solidFill>
                  <a:schemeClr val="bg1">
                    <a:lumMod val="50000"/>
                  </a:schemeClr>
                </a:solidFill>
              </a:rPr>
              <a:t>Refactoring</a:t>
            </a:r>
            <a:endParaRPr lang="fr-FR" sz="1400" b="1" dirty="0">
              <a:solidFill>
                <a:schemeClr val="bg1">
                  <a:lumMod val="50000"/>
                </a:schemeClr>
              </a:solidFill>
            </a:endParaRPr>
          </a:p>
          <a:p>
            <a:endParaRPr lang="fr-FR" sz="1400" dirty="0">
              <a:solidFill>
                <a:schemeClr val="bg1">
                  <a:lumMod val="50000"/>
                </a:schemeClr>
              </a:solidFill>
            </a:endParaRPr>
          </a:p>
          <a:p>
            <a:pPr algn="ctr"/>
            <a:r>
              <a:rPr lang="en-US" sz="1400" i="1" dirty="0">
                <a:solidFill>
                  <a:schemeClr val="bg1">
                    <a:lumMod val="50000"/>
                  </a:schemeClr>
                </a:solidFill>
              </a:rPr>
              <a:t>“A change made to the internal structure of software to make it easier to understand and cheaper to modify without changing its observable behavior… It is a disciplined way to clean up code that minimizes the chances of introducing bugs.” - </a:t>
            </a:r>
            <a:r>
              <a:rPr lang="en-US" sz="1400" i="1" dirty="0">
                <a:solidFill>
                  <a:schemeClr val="bg1">
                    <a:lumMod val="50000"/>
                  </a:schemeClr>
                </a:solidFill>
                <a:hlinkClick r:id="rId3"/>
              </a:rPr>
              <a:t>Martin Fowler</a:t>
            </a:r>
            <a:endParaRPr lang="fr-FR" sz="1400" i="1" dirty="0">
              <a:solidFill>
                <a:schemeClr val="bg1">
                  <a:lumMod val="50000"/>
                </a:schemeClr>
              </a:solidFill>
            </a:endParaRPr>
          </a:p>
          <a:p>
            <a:endParaRPr lang="fr-FR" sz="1400" dirty="0">
              <a:solidFill>
                <a:schemeClr val="bg1">
                  <a:lumMod val="50000"/>
                </a:schemeClr>
              </a:solidFill>
            </a:endParaRPr>
          </a:p>
        </p:txBody>
      </p:sp>
      <p:sp>
        <p:nvSpPr>
          <p:cNvPr id="6" name="Titre 5"/>
          <p:cNvSpPr>
            <a:spLocks noGrp="1"/>
          </p:cNvSpPr>
          <p:nvPr>
            <p:ph type="title"/>
          </p:nvPr>
        </p:nvSpPr>
        <p:spPr/>
        <p:txBody>
          <a:bodyPr/>
          <a:lstStyle/>
          <a:p>
            <a:r>
              <a:rPr lang="fr-FR" dirty="0" err="1" smtClean="0"/>
              <a:t>Refactoring</a:t>
            </a:r>
            <a:endParaRPr lang="fr-FR" dirty="0"/>
          </a:p>
        </p:txBody>
      </p:sp>
      <p:sp>
        <p:nvSpPr>
          <p:cNvPr id="4" name="Espace réservé du pied de page 3"/>
          <p:cNvSpPr>
            <a:spLocks noGrp="1"/>
          </p:cNvSpPr>
          <p:nvPr>
            <p:ph type="ftr" sz="quarter" idx="11"/>
          </p:nvPr>
        </p:nvSpPr>
        <p:spPr/>
        <p:txBody>
          <a:bodyPr/>
          <a:lstStyle/>
          <a:p>
            <a:pPr>
              <a:defRPr/>
            </a:pPr>
            <a:r>
              <a:rPr lang="fr-FR" dirty="0" smtClean="0"/>
              <a:t>TDD</a:t>
            </a:r>
            <a:endParaRPr lang="fr-FR" dirty="0"/>
          </a:p>
        </p:txBody>
      </p:sp>
      <p:sp>
        <p:nvSpPr>
          <p:cNvPr id="5" name="Espace réservé du numéro de diapositive 4"/>
          <p:cNvSpPr>
            <a:spLocks noGrp="1"/>
          </p:cNvSpPr>
          <p:nvPr>
            <p:ph type="sldNum" sz="quarter" idx="12"/>
          </p:nvPr>
        </p:nvSpPr>
        <p:spPr/>
        <p:txBody>
          <a:bodyPr/>
          <a:lstStyle/>
          <a:p>
            <a:pPr>
              <a:defRPr/>
            </a:pPr>
            <a:fld id="{276219AF-F5ED-455B-A512-B03AB3602319}" type="slidenum">
              <a:rPr lang="fr-FR" smtClean="0"/>
              <a:pPr>
                <a:defRPr/>
              </a:pPr>
              <a:t>24</a:t>
            </a:fld>
            <a:endParaRPr lang="fr-FR" dirty="0"/>
          </a:p>
        </p:txBody>
      </p:sp>
      <p:sp>
        <p:nvSpPr>
          <p:cNvPr id="3" name="Espace réservé du contenu 2"/>
          <p:cNvSpPr>
            <a:spLocks noGrp="1"/>
          </p:cNvSpPr>
          <p:nvPr>
            <p:ph idx="1"/>
          </p:nvPr>
        </p:nvSpPr>
        <p:spPr>
          <a:xfrm>
            <a:off x="342578" y="852988"/>
            <a:ext cx="8460000" cy="1358725"/>
          </a:xfrm>
        </p:spPr>
        <p:txBody>
          <a:bodyPr>
            <a:normAutofit/>
          </a:bodyPr>
          <a:lstStyle/>
          <a:p>
            <a:r>
              <a:rPr lang="fr-FR" dirty="0" smtClean="0"/>
              <a:t>Pour clarifier, il existe 2 niveaux de </a:t>
            </a:r>
            <a:r>
              <a:rPr lang="fr-FR" dirty="0" err="1" smtClean="0"/>
              <a:t>refactoring</a:t>
            </a:r>
            <a:endParaRPr lang="fr-FR" dirty="0"/>
          </a:p>
          <a:p>
            <a:pPr lvl="1"/>
            <a:r>
              <a:rPr lang="fr-FR" sz="1400" dirty="0" smtClean="0"/>
              <a:t>Celui en continu (en cours de route) ou on se limite à clarifier, factoriser…, c’est le </a:t>
            </a:r>
            <a:r>
              <a:rPr lang="fr-FR" sz="1400" dirty="0" err="1" smtClean="0"/>
              <a:t>refactoring</a:t>
            </a:r>
            <a:r>
              <a:rPr lang="fr-FR" sz="1400" dirty="0" smtClean="0"/>
              <a:t> fait dans un cycle RGR</a:t>
            </a:r>
          </a:p>
          <a:p>
            <a:pPr lvl="1"/>
            <a:r>
              <a:rPr lang="fr-FR" sz="1400" dirty="0" smtClean="0"/>
              <a:t>Le </a:t>
            </a:r>
            <a:r>
              <a:rPr lang="fr-FR" sz="1400" dirty="0" err="1" smtClean="0"/>
              <a:t>refactoring</a:t>
            </a:r>
            <a:r>
              <a:rPr lang="fr-FR" sz="1400" dirty="0" smtClean="0"/>
              <a:t> plus profond, de design, doit être fait bien plus tard pour éviter de refaire sa modélisation régulièrement en fonction de l’avance des tests…</a:t>
            </a:r>
          </a:p>
          <a:p>
            <a:pPr lvl="1"/>
            <a:endParaRPr lang="fr-FR" sz="1400" dirty="0" smtClean="0"/>
          </a:p>
          <a:p>
            <a:endParaRPr lang="fr-FR" sz="1600" dirty="0"/>
          </a:p>
        </p:txBody>
      </p:sp>
      <p:sp>
        <p:nvSpPr>
          <p:cNvPr id="2" name="AutoShape 2" descr="Résultat de recherche d'images pour &quot;martin fowler&quot;"/>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sp>
        <p:nvSpPr>
          <p:cNvPr id="7" name="AutoShape 4" descr="Résultat de recherche d'images pour &quot;martin fowler&quot;"/>
          <p:cNvSpPr>
            <a:spLocks noChangeAspect="1" noChangeArrowheads="1"/>
          </p:cNvSpPr>
          <p:nvPr/>
        </p:nvSpPr>
        <p:spPr bwMode="auto">
          <a:xfrm>
            <a:off x="307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pic>
        <p:nvPicPr>
          <p:cNvPr id="7180" name="Picture 12" descr="Résultat de recherche d'images pour &quot;martin fowler refactoring&quo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59634" y="3723878"/>
            <a:ext cx="718580" cy="722628"/>
          </a:xfrm>
          <a:prstGeom prst="rect">
            <a:avLst/>
          </a:prstGeom>
          <a:noFill/>
          <a:extLst>
            <a:ext uri="{909E8E84-426E-40DD-AFC4-6F175D3DCCD1}">
              <a14:hiddenFill xmlns:a14="http://schemas.microsoft.com/office/drawing/2010/main">
                <a:solidFill>
                  <a:srgbClr val="FFFFFF"/>
                </a:solidFill>
              </a14:hiddenFill>
            </a:ext>
          </a:extLst>
        </p:spPr>
      </p:pic>
      <p:sp>
        <p:nvSpPr>
          <p:cNvPr id="10" name="ZoneTexte 9"/>
          <p:cNvSpPr txBox="1"/>
          <p:nvPr/>
        </p:nvSpPr>
        <p:spPr>
          <a:xfrm>
            <a:off x="4788027" y="2139702"/>
            <a:ext cx="4031234" cy="2376264"/>
          </a:xfrm>
          <a:prstGeom prst="rect">
            <a:avLst/>
          </a:prstGeom>
          <a:ln/>
        </p:spPr>
        <p:style>
          <a:lnRef idx="2">
            <a:schemeClr val="accent6"/>
          </a:lnRef>
          <a:fillRef idx="1">
            <a:schemeClr val="lt1"/>
          </a:fillRef>
          <a:effectRef idx="0">
            <a:schemeClr val="accent6"/>
          </a:effectRef>
          <a:fontRef idx="minor">
            <a:schemeClr val="dk1"/>
          </a:fontRef>
        </p:style>
        <p:txBody>
          <a:bodyPr wrap="square" lIns="0" tIns="0" rIns="0" bIns="0" rtlCol="0">
            <a:noAutofit/>
          </a:bodyPr>
          <a:lstStyle/>
          <a:p>
            <a:pPr algn="ctr"/>
            <a:r>
              <a:rPr lang="fr-FR" sz="1400" b="1" dirty="0" smtClean="0">
                <a:solidFill>
                  <a:schemeClr val="bg1">
                    <a:lumMod val="50000"/>
                  </a:schemeClr>
                </a:solidFill>
              </a:rPr>
              <a:t>Four </a:t>
            </a:r>
            <a:r>
              <a:rPr lang="fr-FR" sz="1400" b="1" dirty="0" err="1" smtClean="0">
                <a:solidFill>
                  <a:schemeClr val="bg1">
                    <a:lumMod val="50000"/>
                  </a:schemeClr>
                </a:solidFill>
              </a:rPr>
              <a:t>rules</a:t>
            </a:r>
            <a:r>
              <a:rPr lang="fr-FR" sz="1400" b="1" dirty="0" smtClean="0">
                <a:solidFill>
                  <a:schemeClr val="bg1">
                    <a:lumMod val="50000"/>
                  </a:schemeClr>
                </a:solidFill>
              </a:rPr>
              <a:t> of simple design</a:t>
            </a:r>
          </a:p>
          <a:p>
            <a:pPr algn="ctr"/>
            <a:endParaRPr lang="fr-FR" sz="1400" b="1" dirty="0">
              <a:solidFill>
                <a:schemeClr val="bg1">
                  <a:lumMod val="50000"/>
                </a:schemeClr>
              </a:solidFill>
            </a:endParaRPr>
          </a:p>
          <a:p>
            <a:pPr marL="285750" indent="-285750" algn="ctr" fontAlgn="base">
              <a:buFont typeface="Arial" panose="020B0604020202020204" pitchFamily="34" charset="0"/>
              <a:buChar char="•"/>
            </a:pPr>
            <a:r>
              <a:rPr lang="en-US" sz="1400" dirty="0">
                <a:solidFill>
                  <a:schemeClr val="bg1">
                    <a:lumMod val="50000"/>
                  </a:schemeClr>
                </a:solidFill>
              </a:rPr>
              <a:t>Passes the tests</a:t>
            </a:r>
          </a:p>
          <a:p>
            <a:pPr marL="285750" indent="-285750" algn="ctr" fontAlgn="base">
              <a:buFont typeface="Arial" panose="020B0604020202020204" pitchFamily="34" charset="0"/>
              <a:buChar char="•"/>
            </a:pPr>
            <a:r>
              <a:rPr lang="en-US" sz="1400" dirty="0">
                <a:solidFill>
                  <a:schemeClr val="bg1">
                    <a:lumMod val="50000"/>
                  </a:schemeClr>
                </a:solidFill>
              </a:rPr>
              <a:t>Reveals intention</a:t>
            </a:r>
          </a:p>
          <a:p>
            <a:pPr marL="285750" indent="-285750" algn="ctr" fontAlgn="base">
              <a:buFont typeface="Arial" panose="020B0604020202020204" pitchFamily="34" charset="0"/>
              <a:buChar char="•"/>
            </a:pPr>
            <a:r>
              <a:rPr lang="en-US" sz="1400" dirty="0">
                <a:solidFill>
                  <a:schemeClr val="bg1">
                    <a:lumMod val="50000"/>
                  </a:schemeClr>
                </a:solidFill>
              </a:rPr>
              <a:t>No duplication</a:t>
            </a:r>
          </a:p>
          <a:p>
            <a:pPr marL="285750" indent="-285750" algn="ctr" fontAlgn="base">
              <a:buFont typeface="Arial" panose="020B0604020202020204" pitchFamily="34" charset="0"/>
              <a:buChar char="•"/>
            </a:pPr>
            <a:r>
              <a:rPr lang="en-US" sz="1400" dirty="0">
                <a:solidFill>
                  <a:schemeClr val="bg1">
                    <a:lumMod val="50000"/>
                  </a:schemeClr>
                </a:solidFill>
              </a:rPr>
              <a:t>Fewest </a:t>
            </a:r>
            <a:r>
              <a:rPr lang="en-US" sz="1400" dirty="0" smtClean="0">
                <a:solidFill>
                  <a:schemeClr val="bg1">
                    <a:lumMod val="50000"/>
                  </a:schemeClr>
                </a:solidFill>
              </a:rPr>
              <a:t>elements</a:t>
            </a:r>
          </a:p>
          <a:p>
            <a:pPr marL="285750" indent="-285750" algn="ctr" fontAlgn="base">
              <a:buFont typeface="Arial" panose="020B0604020202020204" pitchFamily="34" charset="0"/>
              <a:buChar char="•"/>
            </a:pPr>
            <a:endParaRPr lang="en-US" sz="1400" dirty="0" smtClean="0">
              <a:solidFill>
                <a:schemeClr val="bg1">
                  <a:lumMod val="50000"/>
                </a:schemeClr>
              </a:solidFill>
            </a:endParaRPr>
          </a:p>
          <a:p>
            <a:pPr algn="ctr" fontAlgn="base"/>
            <a:r>
              <a:rPr lang="fr-FR" sz="1400" i="1" dirty="0">
                <a:solidFill>
                  <a:schemeClr val="bg1">
                    <a:lumMod val="50000"/>
                  </a:schemeClr>
                </a:solidFill>
                <a:hlinkClick r:id="rId5"/>
              </a:rPr>
              <a:t>Kent Beck</a:t>
            </a:r>
            <a:endParaRPr lang="en-US" sz="1400" i="1" dirty="0">
              <a:solidFill>
                <a:schemeClr val="bg1">
                  <a:lumMod val="50000"/>
                </a:schemeClr>
              </a:solidFill>
            </a:endParaRPr>
          </a:p>
          <a:p>
            <a:endParaRPr lang="fr-FR" sz="1400" dirty="0">
              <a:solidFill>
                <a:schemeClr val="bg1">
                  <a:lumMod val="50000"/>
                </a:schemeClr>
              </a:solidFill>
            </a:endParaRPr>
          </a:p>
        </p:txBody>
      </p:sp>
      <p:pic>
        <p:nvPicPr>
          <p:cNvPr id="1026" name="Picture 2" descr="https://martinfowler.com/bliki/images/beckDesignRules/kent.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508108" y="3723879"/>
            <a:ext cx="720080" cy="7200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147947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p:cNvSpPr>
            <a:spLocks noGrp="1"/>
          </p:cNvSpPr>
          <p:nvPr>
            <p:ph type="title"/>
          </p:nvPr>
        </p:nvSpPr>
        <p:spPr/>
        <p:txBody>
          <a:bodyPr/>
          <a:lstStyle/>
          <a:p>
            <a:r>
              <a:rPr lang="fr-FR" sz="3200" dirty="0"/>
              <a:t>Etape 4: </a:t>
            </a:r>
            <a:r>
              <a:rPr lang="fr-FR" sz="3200" dirty="0">
                <a:solidFill>
                  <a:schemeClr val="bg1"/>
                </a:solidFill>
              </a:rPr>
              <a:t>NEXT !</a:t>
            </a:r>
            <a:endParaRPr lang="fr-FR" dirty="0"/>
          </a:p>
        </p:txBody>
      </p:sp>
      <p:sp>
        <p:nvSpPr>
          <p:cNvPr id="4" name="Espace réservé du pied de page 3"/>
          <p:cNvSpPr>
            <a:spLocks noGrp="1"/>
          </p:cNvSpPr>
          <p:nvPr>
            <p:ph type="ftr" sz="quarter" idx="11"/>
          </p:nvPr>
        </p:nvSpPr>
        <p:spPr/>
        <p:txBody>
          <a:bodyPr/>
          <a:lstStyle/>
          <a:p>
            <a:pPr>
              <a:defRPr/>
            </a:pPr>
            <a:r>
              <a:rPr lang="fr-FR" dirty="0" smtClean="0"/>
              <a:t>TDD</a:t>
            </a:r>
            <a:endParaRPr lang="fr-FR" dirty="0"/>
          </a:p>
        </p:txBody>
      </p:sp>
      <p:sp>
        <p:nvSpPr>
          <p:cNvPr id="5" name="Espace réservé du numéro de diapositive 4"/>
          <p:cNvSpPr>
            <a:spLocks noGrp="1"/>
          </p:cNvSpPr>
          <p:nvPr>
            <p:ph type="sldNum" sz="quarter" idx="12"/>
          </p:nvPr>
        </p:nvSpPr>
        <p:spPr/>
        <p:txBody>
          <a:bodyPr/>
          <a:lstStyle/>
          <a:p>
            <a:pPr>
              <a:defRPr/>
            </a:pPr>
            <a:fld id="{276219AF-F5ED-455B-A512-B03AB3602319}" type="slidenum">
              <a:rPr lang="fr-FR" smtClean="0"/>
              <a:pPr>
                <a:defRPr/>
              </a:pPr>
              <a:t>25</a:t>
            </a:fld>
            <a:endParaRPr lang="fr-FR" dirty="0"/>
          </a:p>
        </p:txBody>
      </p:sp>
      <p:sp>
        <p:nvSpPr>
          <p:cNvPr id="3" name="Espace réservé du contenu 2"/>
          <p:cNvSpPr>
            <a:spLocks noGrp="1"/>
          </p:cNvSpPr>
          <p:nvPr>
            <p:ph idx="1"/>
          </p:nvPr>
        </p:nvSpPr>
        <p:spPr/>
        <p:txBody>
          <a:bodyPr>
            <a:normAutofit lnSpcReduction="10000"/>
          </a:bodyPr>
          <a:lstStyle/>
          <a:p>
            <a:r>
              <a:rPr lang="fr-FR" sz="2000" dirty="0" smtClean="0">
                <a:solidFill>
                  <a:schemeClr val="bg1">
                    <a:lumMod val="50000"/>
                  </a:schemeClr>
                </a:solidFill>
              </a:rPr>
              <a:t>On passe au test suivant, à l’itération suivante</a:t>
            </a:r>
          </a:p>
          <a:p>
            <a:pPr lvl="1"/>
            <a:r>
              <a:rPr lang="fr-FR" dirty="0" smtClean="0"/>
              <a:t>En appliquant les mêmes règles et la même logique</a:t>
            </a:r>
          </a:p>
          <a:p>
            <a:pPr lvl="1"/>
            <a:endParaRPr lang="fr-FR" dirty="0" smtClean="0"/>
          </a:p>
          <a:p>
            <a:pPr lvl="1"/>
            <a:r>
              <a:rPr lang="fr-FR" dirty="0"/>
              <a:t>L’ensemble des tests vont permettre de décrire </a:t>
            </a:r>
            <a:r>
              <a:rPr lang="fr-FR" b="1" dirty="0" smtClean="0"/>
              <a:t>tout</a:t>
            </a:r>
            <a:r>
              <a:rPr lang="fr-FR" dirty="0" smtClean="0"/>
              <a:t> ce </a:t>
            </a:r>
            <a:r>
              <a:rPr lang="fr-FR" dirty="0"/>
              <a:t>que l’on </a:t>
            </a:r>
            <a:r>
              <a:rPr lang="fr-FR" dirty="0" smtClean="0"/>
              <a:t>attend </a:t>
            </a:r>
            <a:r>
              <a:rPr lang="fr-FR" dirty="0"/>
              <a:t>de l’application et ainsi de </a:t>
            </a:r>
            <a:r>
              <a:rPr lang="fr-FR" dirty="0" smtClean="0"/>
              <a:t>créer une documentation en phase avec le code</a:t>
            </a:r>
          </a:p>
          <a:p>
            <a:pPr lvl="1"/>
            <a:endParaRPr lang="fr-FR" dirty="0" smtClean="0"/>
          </a:p>
          <a:p>
            <a:pPr lvl="1"/>
            <a:r>
              <a:rPr lang="fr-FR" dirty="0" smtClean="0"/>
              <a:t>L’ensemble des tests va permettre de détecter les problèmes et va améliorer la confiance du développeur dans son code au fur et à mesure que la couverture de tests s’étoffe</a:t>
            </a:r>
          </a:p>
          <a:p>
            <a:pPr lvl="1"/>
            <a:endParaRPr lang="fr-FR" dirty="0" smtClean="0"/>
          </a:p>
          <a:p>
            <a:pPr lvl="1"/>
            <a:r>
              <a:rPr lang="fr-FR" dirty="0" smtClean="0"/>
              <a:t>Restez rigoureux et ne pas accepter de raccourcis, les tests </a:t>
            </a:r>
            <a:r>
              <a:rPr lang="fr-FR" b="1" dirty="0" smtClean="0"/>
              <a:t>doivent</a:t>
            </a:r>
            <a:r>
              <a:rPr lang="fr-FR" dirty="0"/>
              <a:t> </a:t>
            </a:r>
            <a:r>
              <a:rPr lang="fr-FR" dirty="0" smtClean="0"/>
              <a:t>être faits !</a:t>
            </a:r>
          </a:p>
          <a:p>
            <a:pPr lvl="1"/>
            <a:endParaRPr lang="fr-FR" dirty="0" smtClean="0"/>
          </a:p>
          <a:p>
            <a:pPr lvl="1"/>
            <a:r>
              <a:rPr lang="fr-FR" dirty="0" smtClean="0"/>
              <a:t>Chaque phase de </a:t>
            </a:r>
            <a:r>
              <a:rPr lang="fr-FR" i="1" dirty="0" err="1" smtClean="0"/>
              <a:t>refactoring</a:t>
            </a:r>
            <a:r>
              <a:rPr lang="fr-FR" dirty="0" smtClean="0"/>
              <a:t> peut amener de nouvelles questions, ou de nouvelles modifications, peu importe, votre couverture de tests vous couvre !</a:t>
            </a:r>
          </a:p>
          <a:p>
            <a:pPr lvl="2"/>
            <a:endParaRPr lang="fr-FR" dirty="0" smtClean="0"/>
          </a:p>
        </p:txBody>
      </p:sp>
    </p:spTree>
    <p:extLst>
      <p:ext uri="{BB962C8B-B14F-4D97-AF65-F5344CB8AC3E}">
        <p14:creationId xmlns:p14="http://schemas.microsoft.com/office/powerpoint/2010/main" val="198335440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p:cNvSpPr>
            <a:spLocks noGrp="1"/>
          </p:cNvSpPr>
          <p:nvPr>
            <p:ph type="title"/>
          </p:nvPr>
        </p:nvSpPr>
        <p:spPr/>
        <p:txBody>
          <a:bodyPr/>
          <a:lstStyle/>
          <a:p>
            <a:r>
              <a:rPr lang="fr-FR" dirty="0" smtClean="0"/>
              <a:t>Test-</a:t>
            </a:r>
            <a:r>
              <a:rPr lang="fr-FR" dirty="0" err="1" smtClean="0"/>
              <a:t>Driven</a:t>
            </a:r>
            <a:r>
              <a:rPr lang="fr-FR" dirty="0" smtClean="0"/>
              <a:t> </a:t>
            </a:r>
            <a:r>
              <a:rPr lang="fr-FR" dirty="0" err="1" smtClean="0"/>
              <a:t>Development</a:t>
            </a:r>
            <a:endParaRPr lang="fr-FR" dirty="0"/>
          </a:p>
        </p:txBody>
      </p:sp>
      <p:sp>
        <p:nvSpPr>
          <p:cNvPr id="4" name="Espace réservé du pied de page 3"/>
          <p:cNvSpPr>
            <a:spLocks noGrp="1"/>
          </p:cNvSpPr>
          <p:nvPr>
            <p:ph type="ftr" sz="quarter" idx="11"/>
          </p:nvPr>
        </p:nvSpPr>
        <p:spPr/>
        <p:txBody>
          <a:bodyPr/>
          <a:lstStyle/>
          <a:p>
            <a:pPr>
              <a:defRPr/>
            </a:pPr>
            <a:r>
              <a:rPr lang="fr-FR" dirty="0" smtClean="0"/>
              <a:t>TDD</a:t>
            </a:r>
            <a:endParaRPr lang="fr-FR" dirty="0"/>
          </a:p>
        </p:txBody>
      </p:sp>
      <p:sp>
        <p:nvSpPr>
          <p:cNvPr id="5" name="Espace réservé du numéro de diapositive 4"/>
          <p:cNvSpPr>
            <a:spLocks noGrp="1"/>
          </p:cNvSpPr>
          <p:nvPr>
            <p:ph type="sldNum" sz="quarter" idx="12"/>
          </p:nvPr>
        </p:nvSpPr>
        <p:spPr/>
        <p:txBody>
          <a:bodyPr/>
          <a:lstStyle/>
          <a:p>
            <a:pPr>
              <a:defRPr/>
            </a:pPr>
            <a:fld id="{276219AF-F5ED-455B-A512-B03AB3602319}" type="slidenum">
              <a:rPr lang="fr-FR" smtClean="0"/>
              <a:pPr>
                <a:defRPr/>
              </a:pPr>
              <a:t>26</a:t>
            </a:fld>
            <a:endParaRPr lang="fr-FR" dirty="0"/>
          </a:p>
        </p:txBody>
      </p:sp>
      <p:sp>
        <p:nvSpPr>
          <p:cNvPr id="3" name="Espace réservé du contenu 2"/>
          <p:cNvSpPr>
            <a:spLocks noGrp="1"/>
          </p:cNvSpPr>
          <p:nvPr>
            <p:ph idx="1"/>
          </p:nvPr>
        </p:nvSpPr>
        <p:spPr/>
        <p:txBody>
          <a:bodyPr>
            <a:normAutofit/>
          </a:bodyPr>
          <a:lstStyle/>
          <a:p>
            <a:r>
              <a:rPr lang="fr-FR" dirty="0"/>
              <a:t>A propos des cycles TDD</a:t>
            </a:r>
          </a:p>
          <a:p>
            <a:pPr lvl="1"/>
            <a:r>
              <a:rPr lang="fr-FR" dirty="0"/>
              <a:t>Ils doivent toujours être courts (quelques minutes ou bien peu de modification de code)</a:t>
            </a:r>
          </a:p>
          <a:p>
            <a:pPr lvl="1"/>
            <a:r>
              <a:rPr lang="fr-FR" dirty="0"/>
              <a:t>Si du code ne satisfait </a:t>
            </a:r>
            <a:r>
              <a:rPr lang="fr-FR" dirty="0" smtClean="0"/>
              <a:t>pas </a:t>
            </a:r>
            <a:r>
              <a:rPr lang="fr-FR" b="1" dirty="0"/>
              <a:t>rapidement</a:t>
            </a:r>
            <a:r>
              <a:rPr lang="fr-FR" dirty="0"/>
              <a:t> un test ou cause de nombreuses régressions, il est préférable de revenir en arrière et de revoir son code ou son use case (plutôt qu’un </a:t>
            </a:r>
            <a:r>
              <a:rPr lang="fr-FR" dirty="0" err="1"/>
              <a:t>debugging</a:t>
            </a:r>
            <a:r>
              <a:rPr lang="fr-FR" dirty="0"/>
              <a:t> excessif)</a:t>
            </a:r>
          </a:p>
          <a:p>
            <a:pPr lvl="1"/>
            <a:endParaRPr lang="fr-FR" dirty="0"/>
          </a:p>
          <a:p>
            <a:r>
              <a:rPr lang="fr-FR" dirty="0" smtClean="0"/>
              <a:t>A propos des unités de tests</a:t>
            </a:r>
          </a:p>
          <a:p>
            <a:pPr lvl="1"/>
            <a:r>
              <a:rPr lang="fr-FR" dirty="0" smtClean="0"/>
              <a:t>Un test unitaire est un test d’une « Unit of </a:t>
            </a:r>
            <a:r>
              <a:rPr lang="fr-FR" dirty="0" err="1" smtClean="0"/>
              <a:t>Work</a:t>
            </a:r>
            <a:r>
              <a:rPr lang="fr-FR" dirty="0" smtClean="0"/>
              <a:t> », (comme une classe ou un ensemble de fonctions liées)</a:t>
            </a:r>
          </a:p>
          <a:p>
            <a:pPr lvl="1"/>
            <a:r>
              <a:rPr lang="fr-FR" dirty="0" smtClean="0"/>
              <a:t>Une unité doit rester petite, cela améliore largement les bienfaits du TDD</a:t>
            </a:r>
          </a:p>
          <a:p>
            <a:pPr lvl="2"/>
            <a:r>
              <a:rPr lang="fr-FR" dirty="0" err="1" smtClean="0"/>
              <a:t>Debuggage</a:t>
            </a:r>
            <a:r>
              <a:rPr lang="fr-FR" dirty="0" smtClean="0"/>
              <a:t> plus simple car le code est plus petit et plus localisé</a:t>
            </a:r>
          </a:p>
          <a:p>
            <a:pPr lvl="2"/>
            <a:r>
              <a:rPr lang="fr-FR" dirty="0" smtClean="0"/>
              <a:t>Auto documentation, les tests servent de documentation vivante simple et claire à lire</a:t>
            </a:r>
            <a:endParaRPr lang="fr-FR" dirty="0"/>
          </a:p>
        </p:txBody>
      </p:sp>
    </p:spTree>
    <p:extLst>
      <p:ext uri="{BB962C8B-B14F-4D97-AF65-F5344CB8AC3E}">
        <p14:creationId xmlns:p14="http://schemas.microsoft.com/office/powerpoint/2010/main" val="274375029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p:cNvSpPr>
            <a:spLocks noGrp="1"/>
          </p:cNvSpPr>
          <p:nvPr>
            <p:ph type="title"/>
          </p:nvPr>
        </p:nvSpPr>
        <p:spPr/>
        <p:txBody>
          <a:bodyPr/>
          <a:lstStyle/>
          <a:p>
            <a:r>
              <a:rPr lang="fr-FR" dirty="0" smtClean="0"/>
              <a:t>Les avantages apportés par le TDD</a:t>
            </a:r>
            <a:endParaRPr lang="fr-FR" dirty="0"/>
          </a:p>
        </p:txBody>
      </p:sp>
      <p:sp>
        <p:nvSpPr>
          <p:cNvPr id="4" name="Espace réservé du pied de page 3"/>
          <p:cNvSpPr>
            <a:spLocks noGrp="1"/>
          </p:cNvSpPr>
          <p:nvPr>
            <p:ph type="ftr" sz="quarter" idx="11"/>
          </p:nvPr>
        </p:nvSpPr>
        <p:spPr/>
        <p:txBody>
          <a:bodyPr/>
          <a:lstStyle/>
          <a:p>
            <a:pPr>
              <a:defRPr/>
            </a:pPr>
            <a:r>
              <a:rPr lang="fr-FR" dirty="0" smtClean="0"/>
              <a:t>TDD</a:t>
            </a:r>
            <a:endParaRPr lang="fr-FR" dirty="0"/>
          </a:p>
        </p:txBody>
      </p:sp>
      <p:sp>
        <p:nvSpPr>
          <p:cNvPr id="5" name="Espace réservé du numéro de diapositive 4"/>
          <p:cNvSpPr>
            <a:spLocks noGrp="1"/>
          </p:cNvSpPr>
          <p:nvPr>
            <p:ph type="sldNum" sz="quarter" idx="12"/>
          </p:nvPr>
        </p:nvSpPr>
        <p:spPr/>
        <p:txBody>
          <a:bodyPr/>
          <a:lstStyle/>
          <a:p>
            <a:pPr>
              <a:defRPr/>
            </a:pPr>
            <a:fld id="{276219AF-F5ED-455B-A512-B03AB3602319}" type="slidenum">
              <a:rPr lang="fr-FR" smtClean="0"/>
              <a:pPr>
                <a:defRPr/>
              </a:pPr>
              <a:t>27</a:t>
            </a:fld>
            <a:endParaRPr lang="fr-FR" dirty="0"/>
          </a:p>
        </p:txBody>
      </p:sp>
      <p:sp>
        <p:nvSpPr>
          <p:cNvPr id="3" name="Espace réservé du contenu 2"/>
          <p:cNvSpPr>
            <a:spLocks noGrp="1"/>
          </p:cNvSpPr>
          <p:nvPr>
            <p:ph idx="1"/>
          </p:nvPr>
        </p:nvSpPr>
        <p:spPr/>
        <p:txBody>
          <a:bodyPr>
            <a:normAutofit fontScale="92500" lnSpcReduction="10000"/>
          </a:bodyPr>
          <a:lstStyle/>
          <a:p>
            <a:pPr marL="0" indent="0" algn="ctr">
              <a:buNone/>
            </a:pPr>
            <a:r>
              <a:rPr lang="fr-FR" sz="2000" dirty="0" smtClean="0">
                <a:latin typeface="BNPP Slab Serif Extra Bold" pitchFamily="50" charset="0"/>
              </a:rPr>
              <a:t>Le TDD est une technique de développement assez largement utilisée, mais pourquoi ?</a:t>
            </a:r>
          </a:p>
          <a:p>
            <a:pPr marL="0" indent="0" algn="ctr">
              <a:buNone/>
            </a:pPr>
            <a:r>
              <a:rPr lang="fr-FR" sz="2000" dirty="0" smtClean="0">
                <a:latin typeface="BNPP Slab Serif Extra Bold" pitchFamily="50" charset="0"/>
              </a:rPr>
              <a:t>Le TDD…</a:t>
            </a:r>
          </a:p>
          <a:p>
            <a:pPr lvl="1"/>
            <a:r>
              <a:rPr lang="fr-FR" sz="1700" dirty="0" smtClean="0"/>
              <a:t>Permet de </a:t>
            </a:r>
            <a:r>
              <a:rPr lang="fr-FR" sz="1700" dirty="0"/>
              <a:t>n’écrire que le code nécessaire, pas </a:t>
            </a:r>
            <a:r>
              <a:rPr lang="fr-FR" sz="1700" dirty="0" smtClean="0"/>
              <a:t>de code superflu</a:t>
            </a:r>
            <a:br>
              <a:rPr lang="fr-FR" sz="1700" dirty="0" smtClean="0"/>
            </a:br>
            <a:r>
              <a:rPr lang="fr-FR" sz="1700" b="1" i="1" dirty="0" smtClean="0"/>
              <a:t>YAGNI</a:t>
            </a:r>
            <a:r>
              <a:rPr lang="fr-FR" sz="1700" i="1" dirty="0" smtClean="0"/>
              <a:t> : You </a:t>
            </a:r>
            <a:r>
              <a:rPr lang="fr-FR" sz="1700" i="1" dirty="0" err="1" smtClean="0"/>
              <a:t>ain’t</a:t>
            </a:r>
            <a:r>
              <a:rPr lang="fr-FR" sz="1700" i="1" dirty="0" smtClean="0"/>
              <a:t> </a:t>
            </a:r>
            <a:r>
              <a:rPr lang="fr-FR" sz="1700" i="1" dirty="0" err="1" smtClean="0"/>
              <a:t>gonna</a:t>
            </a:r>
            <a:r>
              <a:rPr lang="fr-FR" sz="1700" i="1" dirty="0" smtClean="0"/>
              <a:t> </a:t>
            </a:r>
            <a:r>
              <a:rPr lang="fr-FR" sz="1700" i="1" dirty="0" err="1" smtClean="0"/>
              <a:t>need</a:t>
            </a:r>
            <a:r>
              <a:rPr lang="fr-FR" sz="1700" i="1" dirty="0" smtClean="0"/>
              <a:t> </a:t>
            </a:r>
            <a:r>
              <a:rPr lang="fr-FR" sz="1700" i="1" dirty="0" err="1" smtClean="0"/>
              <a:t>it</a:t>
            </a:r>
            <a:r>
              <a:rPr lang="fr-FR" sz="1700" i="1" dirty="0" smtClean="0"/>
              <a:t> !</a:t>
            </a:r>
          </a:p>
          <a:p>
            <a:pPr lvl="1"/>
            <a:endParaRPr lang="fr-FR" sz="1700" dirty="0" smtClean="0"/>
          </a:p>
          <a:p>
            <a:pPr lvl="1"/>
            <a:r>
              <a:rPr lang="fr-FR" sz="1700" dirty="0" smtClean="0"/>
              <a:t>Oblige les développeurs à se concentrer sur les fonctionnalités et les use cases avant d’écrire le moindre code applicatif, cela améliore leur compréhension du besoin</a:t>
            </a:r>
          </a:p>
          <a:p>
            <a:pPr lvl="1"/>
            <a:endParaRPr lang="fr-FR" sz="1700" dirty="0" smtClean="0"/>
          </a:p>
          <a:p>
            <a:pPr lvl="1"/>
            <a:r>
              <a:rPr lang="fr-FR" sz="1700" dirty="0" smtClean="0"/>
              <a:t>Produit des applications testables, forcément ! les développeurs doivent avant tout réfléchir à la mise en place des tests avant d’écrire du code</a:t>
            </a:r>
          </a:p>
          <a:p>
            <a:pPr lvl="1"/>
            <a:endParaRPr lang="fr-FR" sz="1700" dirty="0" smtClean="0"/>
          </a:p>
          <a:p>
            <a:pPr lvl="1"/>
            <a:r>
              <a:rPr lang="fr-FR" sz="1700" dirty="0" smtClean="0"/>
              <a:t>Produit des tests utiles, ils sont au départ non passant pour devenir passant, ils testent donc bien quelque chose</a:t>
            </a:r>
          </a:p>
        </p:txBody>
      </p:sp>
    </p:spTree>
    <p:extLst>
      <p:ext uri="{BB962C8B-B14F-4D97-AF65-F5344CB8AC3E}">
        <p14:creationId xmlns:p14="http://schemas.microsoft.com/office/powerpoint/2010/main" val="9430746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p:cNvSpPr>
            <a:spLocks noGrp="1"/>
          </p:cNvSpPr>
          <p:nvPr>
            <p:ph type="title"/>
          </p:nvPr>
        </p:nvSpPr>
        <p:spPr/>
        <p:txBody>
          <a:bodyPr/>
          <a:lstStyle/>
          <a:p>
            <a:r>
              <a:rPr lang="fr-FR" dirty="0" smtClean="0"/>
              <a:t>Les avantages apportés par le TDD</a:t>
            </a:r>
            <a:endParaRPr lang="fr-FR" dirty="0"/>
          </a:p>
        </p:txBody>
      </p:sp>
      <p:sp>
        <p:nvSpPr>
          <p:cNvPr id="4" name="Espace réservé du pied de page 3"/>
          <p:cNvSpPr>
            <a:spLocks noGrp="1"/>
          </p:cNvSpPr>
          <p:nvPr>
            <p:ph type="ftr" sz="quarter" idx="11"/>
          </p:nvPr>
        </p:nvSpPr>
        <p:spPr/>
        <p:txBody>
          <a:bodyPr/>
          <a:lstStyle/>
          <a:p>
            <a:pPr>
              <a:defRPr/>
            </a:pPr>
            <a:r>
              <a:rPr lang="fr-FR" dirty="0" smtClean="0"/>
              <a:t>TDD</a:t>
            </a:r>
            <a:endParaRPr lang="fr-FR" dirty="0"/>
          </a:p>
        </p:txBody>
      </p:sp>
      <p:sp>
        <p:nvSpPr>
          <p:cNvPr id="5" name="Espace réservé du numéro de diapositive 4"/>
          <p:cNvSpPr>
            <a:spLocks noGrp="1"/>
          </p:cNvSpPr>
          <p:nvPr>
            <p:ph type="sldNum" sz="quarter" idx="12"/>
          </p:nvPr>
        </p:nvSpPr>
        <p:spPr/>
        <p:txBody>
          <a:bodyPr/>
          <a:lstStyle/>
          <a:p>
            <a:pPr>
              <a:defRPr/>
            </a:pPr>
            <a:fld id="{276219AF-F5ED-455B-A512-B03AB3602319}" type="slidenum">
              <a:rPr lang="fr-FR" smtClean="0"/>
              <a:pPr>
                <a:defRPr/>
              </a:pPr>
              <a:t>28</a:t>
            </a:fld>
            <a:endParaRPr lang="fr-FR" dirty="0"/>
          </a:p>
        </p:txBody>
      </p:sp>
      <p:sp>
        <p:nvSpPr>
          <p:cNvPr id="3" name="Espace réservé du contenu 2"/>
          <p:cNvSpPr>
            <a:spLocks noGrp="1"/>
          </p:cNvSpPr>
          <p:nvPr>
            <p:ph idx="1"/>
          </p:nvPr>
        </p:nvSpPr>
        <p:spPr/>
        <p:txBody>
          <a:bodyPr>
            <a:normAutofit/>
          </a:bodyPr>
          <a:lstStyle/>
          <a:p>
            <a:pPr marL="0" indent="0" algn="ctr">
              <a:buNone/>
            </a:pPr>
            <a:r>
              <a:rPr lang="fr-FR" dirty="0" smtClean="0">
                <a:latin typeface="BNPP Slab Serif Extra Bold" pitchFamily="50" charset="0"/>
              </a:rPr>
              <a:t>Le </a:t>
            </a:r>
            <a:r>
              <a:rPr lang="fr-FR" dirty="0">
                <a:latin typeface="BNPP Slab Serif Extra Bold" pitchFamily="50" charset="0"/>
              </a:rPr>
              <a:t>TDD…</a:t>
            </a:r>
          </a:p>
          <a:p>
            <a:pPr lvl="1"/>
            <a:r>
              <a:rPr lang="fr-FR" dirty="0" smtClean="0"/>
              <a:t>Permet de s’assurer que tout le code est couvert par au moins un test</a:t>
            </a:r>
          </a:p>
          <a:p>
            <a:pPr lvl="1"/>
            <a:endParaRPr lang="fr-FR" dirty="0" smtClean="0"/>
          </a:p>
          <a:p>
            <a:pPr lvl="1"/>
            <a:r>
              <a:rPr lang="fr-FR" dirty="0" smtClean="0"/>
              <a:t>Va permettre de gagner en confiance et va permettre aux développeurs une plus grande part d’initiative sans risquer de « tout casser »</a:t>
            </a:r>
          </a:p>
          <a:p>
            <a:pPr lvl="1"/>
            <a:endParaRPr lang="fr-FR" dirty="0" smtClean="0"/>
          </a:p>
          <a:p>
            <a:pPr lvl="1"/>
            <a:r>
              <a:rPr lang="fr-FR" dirty="0" smtClean="0"/>
              <a:t>Pilote le design d’une application et force à avoir des classes et interfaces plus précises, plus modulaires, ce qui engendre un design globalement plus propre</a:t>
            </a:r>
          </a:p>
        </p:txBody>
      </p:sp>
    </p:spTree>
    <p:extLst>
      <p:ext uri="{BB962C8B-B14F-4D97-AF65-F5344CB8AC3E}">
        <p14:creationId xmlns:p14="http://schemas.microsoft.com/office/powerpoint/2010/main" val="174186416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p:cNvSpPr>
            <a:spLocks noGrp="1"/>
          </p:cNvSpPr>
          <p:nvPr>
            <p:ph type="title"/>
          </p:nvPr>
        </p:nvSpPr>
        <p:spPr/>
        <p:txBody>
          <a:bodyPr/>
          <a:lstStyle/>
          <a:p>
            <a:r>
              <a:rPr lang="fr-FR" dirty="0" smtClean="0"/>
              <a:t>Les avantages apportés par le TDD</a:t>
            </a:r>
            <a:endParaRPr lang="fr-FR" dirty="0"/>
          </a:p>
        </p:txBody>
      </p:sp>
      <p:sp>
        <p:nvSpPr>
          <p:cNvPr id="4" name="Espace réservé du pied de page 3"/>
          <p:cNvSpPr>
            <a:spLocks noGrp="1"/>
          </p:cNvSpPr>
          <p:nvPr>
            <p:ph type="ftr" sz="quarter" idx="11"/>
          </p:nvPr>
        </p:nvSpPr>
        <p:spPr/>
        <p:txBody>
          <a:bodyPr/>
          <a:lstStyle/>
          <a:p>
            <a:pPr>
              <a:defRPr/>
            </a:pPr>
            <a:r>
              <a:rPr lang="fr-FR" dirty="0" smtClean="0"/>
              <a:t>TDD</a:t>
            </a:r>
            <a:endParaRPr lang="fr-FR" dirty="0"/>
          </a:p>
        </p:txBody>
      </p:sp>
      <p:sp>
        <p:nvSpPr>
          <p:cNvPr id="5" name="Espace réservé du numéro de diapositive 4"/>
          <p:cNvSpPr>
            <a:spLocks noGrp="1"/>
          </p:cNvSpPr>
          <p:nvPr>
            <p:ph type="sldNum" sz="quarter" idx="12"/>
          </p:nvPr>
        </p:nvSpPr>
        <p:spPr/>
        <p:txBody>
          <a:bodyPr/>
          <a:lstStyle/>
          <a:p>
            <a:pPr>
              <a:defRPr/>
            </a:pPr>
            <a:fld id="{276219AF-F5ED-455B-A512-B03AB3602319}" type="slidenum">
              <a:rPr lang="fr-FR" smtClean="0"/>
              <a:pPr>
                <a:defRPr/>
              </a:pPr>
              <a:t>29</a:t>
            </a:fld>
            <a:endParaRPr lang="fr-FR" dirty="0"/>
          </a:p>
        </p:txBody>
      </p:sp>
      <p:sp>
        <p:nvSpPr>
          <p:cNvPr id="3" name="Espace réservé du contenu 2"/>
          <p:cNvSpPr>
            <a:spLocks noGrp="1"/>
          </p:cNvSpPr>
          <p:nvPr>
            <p:ph idx="1"/>
          </p:nvPr>
        </p:nvSpPr>
        <p:spPr/>
        <p:txBody>
          <a:bodyPr>
            <a:normAutofit/>
          </a:bodyPr>
          <a:lstStyle/>
          <a:p>
            <a:r>
              <a:rPr lang="fr-FR" dirty="0" smtClean="0"/>
              <a:t>Les vertus du TDD par Robert C. Martin</a:t>
            </a:r>
          </a:p>
          <a:p>
            <a:endParaRPr lang="fr-FR" dirty="0" smtClean="0"/>
          </a:p>
          <a:p>
            <a:pPr lvl="1"/>
            <a:r>
              <a:rPr lang="fr-FR" b="1" dirty="0" err="1" smtClean="0"/>
              <a:t>Debugging</a:t>
            </a:r>
            <a:r>
              <a:rPr lang="fr-FR" b="1" dirty="0" smtClean="0"/>
              <a:t>:</a:t>
            </a:r>
            <a:r>
              <a:rPr lang="fr-FR" dirty="0" smtClean="0"/>
              <a:t> temps de </a:t>
            </a:r>
            <a:r>
              <a:rPr lang="fr-FR" dirty="0" err="1" smtClean="0"/>
              <a:t>debugage</a:t>
            </a:r>
            <a:r>
              <a:rPr lang="fr-FR" dirty="0" smtClean="0"/>
              <a:t> considérablement réduit, votre code est testé en détail. De plus vous n’êtes jamais loin d’un code fonctionnel puisque votre code est piloté par vos tests, et vos tests deviennent passant au fur et à mesure</a:t>
            </a:r>
          </a:p>
          <a:p>
            <a:endParaRPr lang="fr-FR" dirty="0" smtClean="0"/>
          </a:p>
          <a:p>
            <a:pPr lvl="1"/>
            <a:r>
              <a:rPr lang="fr-FR" b="1" dirty="0" smtClean="0"/>
              <a:t>Courage:</a:t>
            </a:r>
            <a:r>
              <a:rPr lang="fr-FR" dirty="0" smtClean="0"/>
              <a:t> Si vous avez confiance en votre couverture de tests, vous aurez le courage de modifier du code! La ou votre première impression était « wow, je ne touche pas à ca j’ai trop peur de tout casser » et  bien vous ne serez plus effrayer car vous êtes couvert par vos tests « mes tests passent, c’est gagné! »</a:t>
            </a:r>
          </a:p>
          <a:p>
            <a:endParaRPr lang="fr-FR" dirty="0" smtClean="0"/>
          </a:p>
          <a:p>
            <a:pPr lvl="1"/>
            <a:endParaRPr lang="fr-FR" dirty="0" smtClean="0"/>
          </a:p>
        </p:txBody>
      </p:sp>
    </p:spTree>
    <p:extLst>
      <p:ext uri="{BB962C8B-B14F-4D97-AF65-F5344CB8AC3E}">
        <p14:creationId xmlns:p14="http://schemas.microsoft.com/office/powerpoint/2010/main" val="214282638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342582" y="852985"/>
            <a:ext cx="4445445" cy="3588847"/>
          </a:xfrm>
        </p:spPr>
        <p:txBody>
          <a:bodyPr>
            <a:normAutofit/>
          </a:bodyPr>
          <a:lstStyle/>
          <a:p>
            <a:pPr marL="0" indent="0">
              <a:buNone/>
            </a:pPr>
            <a:r>
              <a:rPr lang="fr-FR" b="1" dirty="0" smtClean="0"/>
              <a:t>Sommaire</a:t>
            </a:r>
          </a:p>
          <a:p>
            <a:r>
              <a:rPr lang="fr-FR" dirty="0" smtClean="0"/>
              <a:t>Introduction</a:t>
            </a:r>
          </a:p>
          <a:p>
            <a:r>
              <a:rPr lang="fr-FR" dirty="0" smtClean="0"/>
              <a:t>Test-</a:t>
            </a:r>
            <a:r>
              <a:rPr lang="fr-FR" dirty="0" err="1" smtClean="0"/>
              <a:t>Driven</a:t>
            </a:r>
            <a:r>
              <a:rPr lang="fr-FR" dirty="0" smtClean="0"/>
              <a:t> </a:t>
            </a:r>
            <a:r>
              <a:rPr lang="fr-FR" dirty="0" err="1" smtClean="0"/>
              <a:t>Development</a:t>
            </a:r>
            <a:endParaRPr lang="fr-FR" dirty="0" smtClean="0"/>
          </a:p>
          <a:p>
            <a:r>
              <a:rPr lang="fr-FR" dirty="0" smtClean="0"/>
              <a:t>TDD en Java avec </a:t>
            </a:r>
            <a:r>
              <a:rPr lang="fr-FR" dirty="0" err="1" smtClean="0"/>
              <a:t>Junit</a:t>
            </a:r>
            <a:endParaRPr lang="fr-FR" dirty="0" smtClean="0"/>
          </a:p>
          <a:p>
            <a:r>
              <a:rPr lang="fr-FR" dirty="0" smtClean="0"/>
              <a:t>Annexes</a:t>
            </a:r>
          </a:p>
          <a:p>
            <a:endParaRPr lang="fr-FR" dirty="0" smtClean="0"/>
          </a:p>
          <a:p>
            <a:endParaRPr lang="fr-FR" dirty="0" smtClean="0"/>
          </a:p>
        </p:txBody>
      </p:sp>
      <p:sp>
        <p:nvSpPr>
          <p:cNvPr id="6" name="Titre 5"/>
          <p:cNvSpPr>
            <a:spLocks noGrp="1"/>
          </p:cNvSpPr>
          <p:nvPr>
            <p:ph type="title"/>
          </p:nvPr>
        </p:nvSpPr>
        <p:spPr/>
        <p:txBody>
          <a:bodyPr/>
          <a:lstStyle/>
          <a:p>
            <a:r>
              <a:rPr lang="fr-FR" dirty="0" smtClean="0"/>
              <a:t>Sommaire &amp; </a:t>
            </a:r>
            <a:r>
              <a:rPr lang="fr-FR" dirty="0" err="1" smtClean="0"/>
              <a:t>Organiastion</a:t>
            </a:r>
            <a:endParaRPr lang="fr-FR" dirty="0"/>
          </a:p>
        </p:txBody>
      </p:sp>
      <p:sp>
        <p:nvSpPr>
          <p:cNvPr id="4" name="Espace réservé du pied de page 3"/>
          <p:cNvSpPr>
            <a:spLocks noGrp="1"/>
          </p:cNvSpPr>
          <p:nvPr>
            <p:ph type="ftr" sz="quarter" idx="11"/>
          </p:nvPr>
        </p:nvSpPr>
        <p:spPr/>
        <p:txBody>
          <a:bodyPr/>
          <a:lstStyle/>
          <a:p>
            <a:pPr>
              <a:defRPr/>
            </a:pPr>
            <a:r>
              <a:rPr lang="fr-FR" dirty="0" smtClean="0"/>
              <a:t>Notions d'architecture</a:t>
            </a:r>
            <a:endParaRPr lang="fr-FR" dirty="0"/>
          </a:p>
        </p:txBody>
      </p:sp>
      <p:sp>
        <p:nvSpPr>
          <p:cNvPr id="5" name="Espace réservé du numéro de diapositive 4"/>
          <p:cNvSpPr>
            <a:spLocks noGrp="1"/>
          </p:cNvSpPr>
          <p:nvPr>
            <p:ph type="sldNum" sz="quarter" idx="12"/>
          </p:nvPr>
        </p:nvSpPr>
        <p:spPr/>
        <p:txBody>
          <a:bodyPr/>
          <a:lstStyle/>
          <a:p>
            <a:pPr>
              <a:defRPr/>
            </a:pPr>
            <a:fld id="{276219AF-F5ED-455B-A512-B03AB3602319}" type="slidenum">
              <a:rPr lang="fr-FR" smtClean="0"/>
              <a:pPr>
                <a:defRPr/>
              </a:pPr>
              <a:t>3</a:t>
            </a:fld>
            <a:endParaRPr lang="fr-FR" dirty="0"/>
          </a:p>
        </p:txBody>
      </p:sp>
      <p:sp>
        <p:nvSpPr>
          <p:cNvPr id="7" name="Espace réservé du contenu 1"/>
          <p:cNvSpPr txBox="1">
            <a:spLocks/>
          </p:cNvSpPr>
          <p:nvPr/>
        </p:nvSpPr>
        <p:spPr>
          <a:xfrm>
            <a:off x="4932041" y="852985"/>
            <a:ext cx="3870539" cy="3588847"/>
          </a:xfrm>
          <a:prstGeom prst="rect">
            <a:avLst/>
          </a:prstGeom>
        </p:spPr>
        <p:txBody>
          <a:bodyPr vert="horz" lIns="91440" tIns="45720" rIns="91440" bIns="45720" rtlCol="0">
            <a:normAutofit/>
          </a:bodyPr>
          <a:lstStyle>
            <a:lvl1pPr marL="285750" marR="0" indent="-285750" algn="l" defTabSz="914400" rtl="0" eaLnBrk="1" fontAlgn="auto" latinLnBrk="0" hangingPunct="1">
              <a:lnSpc>
                <a:spcPct val="100000"/>
              </a:lnSpc>
              <a:spcBef>
                <a:spcPts val="200"/>
              </a:spcBef>
              <a:spcAft>
                <a:spcPts val="0"/>
              </a:spcAft>
              <a:buClr>
                <a:schemeClr val="accent2"/>
              </a:buClr>
              <a:buSzPct val="150000"/>
              <a:buFont typeface="Lucida Grande"/>
              <a:buChar char="●"/>
              <a:tabLst/>
              <a:defRPr sz="1800" kern="1200">
                <a:solidFill>
                  <a:srgbClr val="323334"/>
                </a:solidFill>
                <a:latin typeface="+mn-lt"/>
                <a:ea typeface="+mn-ea"/>
                <a:cs typeface="+mn-cs"/>
              </a:defRPr>
            </a:lvl1pPr>
            <a:lvl2pPr marL="358775" marR="0" indent="-179388" algn="l" defTabSz="914400" rtl="0" eaLnBrk="1" fontAlgn="auto" latinLnBrk="0" hangingPunct="1">
              <a:lnSpc>
                <a:spcPct val="100000"/>
              </a:lnSpc>
              <a:spcBef>
                <a:spcPts val="200"/>
              </a:spcBef>
              <a:spcAft>
                <a:spcPts val="0"/>
              </a:spcAft>
              <a:buClr>
                <a:schemeClr val="accent5"/>
              </a:buClr>
              <a:buSzPct val="90000"/>
              <a:buFontTx/>
              <a:buBlip>
                <a:blip r:embed="rId2" r:link="rId3"/>
              </a:buBlip>
              <a:tabLst/>
              <a:defRPr sz="1600" kern="1200">
                <a:solidFill>
                  <a:srgbClr val="323334"/>
                </a:solidFill>
                <a:latin typeface="+mn-lt"/>
                <a:ea typeface="+mn-ea"/>
                <a:cs typeface="+mn-cs"/>
              </a:defRPr>
            </a:lvl2pPr>
            <a:lvl3pPr marL="538163" marR="0" indent="-182563" algn="l" defTabSz="914400" rtl="0" eaLnBrk="1" fontAlgn="auto" latinLnBrk="0" hangingPunct="1">
              <a:lnSpc>
                <a:spcPct val="100000"/>
              </a:lnSpc>
              <a:spcBef>
                <a:spcPts val="200"/>
              </a:spcBef>
              <a:spcAft>
                <a:spcPts val="0"/>
              </a:spcAft>
              <a:buClr>
                <a:schemeClr val="accent1"/>
              </a:buClr>
              <a:buSzPct val="120000"/>
              <a:buFont typeface="Arial"/>
              <a:buChar char="•"/>
              <a:tabLst/>
              <a:defRPr sz="1400" b="0" kern="1200">
                <a:solidFill>
                  <a:schemeClr val="bg1">
                    <a:lumMod val="50000"/>
                  </a:schemeClr>
                </a:solidFill>
                <a:latin typeface="+mn-lt"/>
                <a:ea typeface="+mn-ea"/>
                <a:cs typeface="+mn-cs"/>
              </a:defRPr>
            </a:lvl3pPr>
            <a:lvl4pPr marL="719138" marR="0" indent="-173038" algn="l" defTabSz="914400" rtl="0" eaLnBrk="1" fontAlgn="auto" latinLnBrk="0" hangingPunct="1">
              <a:lnSpc>
                <a:spcPct val="100000"/>
              </a:lnSpc>
              <a:spcBef>
                <a:spcPts val="200"/>
              </a:spcBef>
              <a:spcAft>
                <a:spcPts val="0"/>
              </a:spcAft>
              <a:buClr>
                <a:schemeClr val="accent4"/>
              </a:buClr>
              <a:buSzTx/>
              <a:buFont typeface="Arial"/>
              <a:buChar char="•"/>
              <a:tabLst/>
              <a:defRPr sz="1200" kern="1200">
                <a:solidFill>
                  <a:schemeClr val="accent2"/>
                </a:solidFill>
                <a:latin typeface="+mn-lt"/>
                <a:ea typeface="+mn-ea"/>
                <a:cs typeface="+mn-cs"/>
              </a:defRPr>
            </a:lvl4pPr>
            <a:lvl5pPr marL="3175" marR="0" indent="4763" algn="l" defTabSz="914400" rtl="0" eaLnBrk="1" fontAlgn="auto" latinLnBrk="0" hangingPunct="1">
              <a:lnSpc>
                <a:spcPct val="100000"/>
              </a:lnSpc>
              <a:spcBef>
                <a:spcPts val="200"/>
              </a:spcBef>
              <a:spcAft>
                <a:spcPts val="0"/>
              </a:spcAft>
              <a:buClrTx/>
              <a:buSzTx/>
              <a:buFontTx/>
              <a:buNone/>
              <a:tabLst/>
              <a:defRPr sz="1000" kern="1200">
                <a:solidFill>
                  <a:srgbClr val="000000"/>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fr-FR" b="1" dirty="0"/>
              <a:t>Organisation</a:t>
            </a:r>
          </a:p>
          <a:p>
            <a:r>
              <a:rPr lang="fr-FR" dirty="0"/>
              <a:t>Formation sur </a:t>
            </a:r>
            <a:r>
              <a:rPr lang="fr-FR" dirty="0" smtClean="0"/>
              <a:t>1 jour</a:t>
            </a:r>
            <a:endParaRPr lang="fr-FR" dirty="0"/>
          </a:p>
          <a:p>
            <a:pPr lvl="1"/>
            <a:r>
              <a:rPr lang="fr-FR" dirty="0"/>
              <a:t>Cours/TD: </a:t>
            </a:r>
            <a:r>
              <a:rPr lang="fr-FR" dirty="0" smtClean="0"/>
              <a:t>6 heures</a:t>
            </a:r>
          </a:p>
          <a:p>
            <a:r>
              <a:rPr lang="fr-FR" dirty="0" smtClean="0"/>
              <a:t>Prérequis</a:t>
            </a:r>
          </a:p>
          <a:p>
            <a:pPr lvl="1"/>
            <a:r>
              <a:rPr lang="fr-FR" dirty="0" smtClean="0"/>
              <a:t>Java</a:t>
            </a:r>
          </a:p>
          <a:p>
            <a:pPr lvl="1"/>
            <a:r>
              <a:rPr lang="fr-FR" dirty="0" smtClean="0"/>
              <a:t>Notions de tests unitaires</a:t>
            </a:r>
          </a:p>
          <a:p>
            <a:pPr lvl="1"/>
            <a:endParaRPr lang="fr-FR" dirty="0"/>
          </a:p>
          <a:p>
            <a:pPr lvl="1"/>
            <a:endParaRPr lang="fr-FR" dirty="0"/>
          </a:p>
        </p:txBody>
      </p:sp>
    </p:spTree>
    <p:extLst>
      <p:ext uri="{BB962C8B-B14F-4D97-AF65-F5344CB8AC3E}">
        <p14:creationId xmlns:p14="http://schemas.microsoft.com/office/powerpoint/2010/main" val="170851363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p:cNvSpPr>
            <a:spLocks noGrp="1"/>
          </p:cNvSpPr>
          <p:nvPr>
            <p:ph type="title"/>
          </p:nvPr>
        </p:nvSpPr>
        <p:spPr/>
        <p:txBody>
          <a:bodyPr/>
          <a:lstStyle/>
          <a:p>
            <a:r>
              <a:rPr lang="fr-FR" dirty="0" smtClean="0"/>
              <a:t>Les avantages apportés par le TDD</a:t>
            </a:r>
            <a:endParaRPr lang="fr-FR" dirty="0"/>
          </a:p>
        </p:txBody>
      </p:sp>
      <p:sp>
        <p:nvSpPr>
          <p:cNvPr id="4" name="Espace réservé du pied de page 3"/>
          <p:cNvSpPr>
            <a:spLocks noGrp="1"/>
          </p:cNvSpPr>
          <p:nvPr>
            <p:ph type="ftr" sz="quarter" idx="11"/>
          </p:nvPr>
        </p:nvSpPr>
        <p:spPr/>
        <p:txBody>
          <a:bodyPr/>
          <a:lstStyle/>
          <a:p>
            <a:pPr>
              <a:defRPr/>
            </a:pPr>
            <a:r>
              <a:rPr lang="fr-FR" dirty="0" smtClean="0"/>
              <a:t>TDD</a:t>
            </a:r>
            <a:endParaRPr lang="fr-FR" dirty="0"/>
          </a:p>
        </p:txBody>
      </p:sp>
      <p:sp>
        <p:nvSpPr>
          <p:cNvPr id="5" name="Espace réservé du numéro de diapositive 4"/>
          <p:cNvSpPr>
            <a:spLocks noGrp="1"/>
          </p:cNvSpPr>
          <p:nvPr>
            <p:ph type="sldNum" sz="quarter" idx="12"/>
          </p:nvPr>
        </p:nvSpPr>
        <p:spPr/>
        <p:txBody>
          <a:bodyPr/>
          <a:lstStyle/>
          <a:p>
            <a:pPr>
              <a:defRPr/>
            </a:pPr>
            <a:fld id="{276219AF-F5ED-455B-A512-B03AB3602319}" type="slidenum">
              <a:rPr lang="fr-FR" smtClean="0"/>
              <a:pPr>
                <a:defRPr/>
              </a:pPr>
              <a:t>30</a:t>
            </a:fld>
            <a:endParaRPr lang="fr-FR" dirty="0"/>
          </a:p>
        </p:txBody>
      </p:sp>
      <p:sp>
        <p:nvSpPr>
          <p:cNvPr id="3" name="Espace réservé du contenu 2"/>
          <p:cNvSpPr>
            <a:spLocks noGrp="1"/>
          </p:cNvSpPr>
          <p:nvPr>
            <p:ph idx="1"/>
          </p:nvPr>
        </p:nvSpPr>
        <p:spPr/>
        <p:txBody>
          <a:bodyPr>
            <a:normAutofit/>
          </a:bodyPr>
          <a:lstStyle/>
          <a:p>
            <a:pPr lvl="1"/>
            <a:r>
              <a:rPr lang="fr-FR" b="1" dirty="0"/>
              <a:t>Documentation:</a:t>
            </a:r>
            <a:r>
              <a:rPr lang="fr-FR" dirty="0"/>
              <a:t> Les tests détiennent la vérité ! La vrai utilisation du </a:t>
            </a:r>
            <a:r>
              <a:rPr lang="fr-FR" dirty="0" smtClean="0"/>
              <a:t>code ! </a:t>
            </a:r>
            <a:r>
              <a:rPr lang="fr-FR" dirty="0"/>
              <a:t>si les tests sont bien </a:t>
            </a:r>
            <a:r>
              <a:rPr lang="fr-FR" dirty="0" smtClean="0"/>
              <a:t>faits, </a:t>
            </a:r>
            <a:r>
              <a:rPr lang="fr-FR" dirty="0"/>
              <a:t>ils contiennent toutes les informations sur l’utilisation d’une méthode ou d’un module, de plus, les tests sont de petits modules </a:t>
            </a:r>
            <a:r>
              <a:rPr lang="fr-FR" dirty="0" smtClean="0"/>
              <a:t>compréhensibles </a:t>
            </a:r>
            <a:r>
              <a:rPr lang="fr-FR" dirty="0"/>
              <a:t>et indépendant, donc simple à comprendre</a:t>
            </a:r>
          </a:p>
          <a:p>
            <a:pPr lvl="1"/>
            <a:endParaRPr lang="fr-FR" dirty="0" smtClean="0"/>
          </a:p>
          <a:p>
            <a:pPr lvl="1"/>
            <a:r>
              <a:rPr lang="fr-FR" b="1" dirty="0" smtClean="0"/>
              <a:t>Design:</a:t>
            </a:r>
            <a:r>
              <a:rPr lang="fr-FR" dirty="0" smtClean="0"/>
              <a:t> Si vos modules sont testables, c’est qu’ils sont suffisamment découplés et indépendants, pour écrire des tests unitaires, c’est une condition nécessaire, ce qui veut dire que votre design global est plus souple, plus maintenable et plus propre.</a:t>
            </a:r>
          </a:p>
          <a:p>
            <a:endParaRPr lang="fr-FR" dirty="0"/>
          </a:p>
          <a:p>
            <a:pPr marL="0" indent="0">
              <a:buNone/>
            </a:pPr>
            <a:endParaRPr lang="fr-FR" sz="1400" dirty="0" smtClean="0"/>
          </a:p>
          <a:p>
            <a:pPr marL="0" indent="0">
              <a:buNone/>
            </a:pPr>
            <a:r>
              <a:rPr lang="fr-FR" sz="1400" dirty="0" smtClean="0"/>
              <a:t>Ces définitions proviennent de Robert C Martin, que vous </a:t>
            </a:r>
            <a:r>
              <a:rPr lang="fr-FR" sz="1400" dirty="0"/>
              <a:t>pouvez retrouver ici: </a:t>
            </a:r>
            <a:r>
              <a:rPr lang="fr-FR" sz="1400" dirty="0">
                <a:hlinkClick r:id="rId2"/>
              </a:rPr>
              <a:t>http://</a:t>
            </a:r>
            <a:r>
              <a:rPr lang="fr-FR" sz="1400" dirty="0" smtClean="0">
                <a:hlinkClick r:id="rId2"/>
              </a:rPr>
              <a:t>programmer.97things.oreilly.com/wiki/index.php/The_Three_Laws_of_Test-Driven_Development</a:t>
            </a:r>
            <a:r>
              <a:rPr lang="fr-FR" sz="1400" dirty="0" smtClean="0"/>
              <a:t> </a:t>
            </a:r>
          </a:p>
        </p:txBody>
      </p:sp>
    </p:spTree>
    <p:extLst>
      <p:ext uri="{BB962C8B-B14F-4D97-AF65-F5344CB8AC3E}">
        <p14:creationId xmlns:p14="http://schemas.microsoft.com/office/powerpoint/2010/main" val="344415070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p:cNvSpPr>
            <a:spLocks noGrp="1"/>
          </p:cNvSpPr>
          <p:nvPr>
            <p:ph type="title"/>
          </p:nvPr>
        </p:nvSpPr>
        <p:spPr/>
        <p:txBody>
          <a:bodyPr/>
          <a:lstStyle/>
          <a:p>
            <a:r>
              <a:rPr lang="fr-FR" dirty="0" smtClean="0"/>
              <a:t>Test </a:t>
            </a:r>
            <a:r>
              <a:rPr lang="fr-FR" dirty="0" err="1" smtClean="0"/>
              <a:t>Driven</a:t>
            </a:r>
            <a:r>
              <a:rPr lang="fr-FR" dirty="0" smtClean="0"/>
              <a:t> </a:t>
            </a:r>
            <a:r>
              <a:rPr lang="fr-FR" dirty="0" err="1" smtClean="0"/>
              <a:t>Development</a:t>
            </a:r>
            <a:endParaRPr lang="fr-FR" dirty="0"/>
          </a:p>
        </p:txBody>
      </p:sp>
      <p:sp>
        <p:nvSpPr>
          <p:cNvPr id="4" name="Espace réservé du pied de page 3"/>
          <p:cNvSpPr>
            <a:spLocks noGrp="1"/>
          </p:cNvSpPr>
          <p:nvPr>
            <p:ph type="ftr" sz="quarter" idx="11"/>
          </p:nvPr>
        </p:nvSpPr>
        <p:spPr/>
        <p:txBody>
          <a:bodyPr/>
          <a:lstStyle/>
          <a:p>
            <a:pPr>
              <a:defRPr/>
            </a:pPr>
            <a:r>
              <a:rPr lang="fr-FR" dirty="0" smtClean="0"/>
              <a:t>TDD</a:t>
            </a:r>
            <a:endParaRPr lang="fr-FR" dirty="0"/>
          </a:p>
        </p:txBody>
      </p:sp>
      <p:sp>
        <p:nvSpPr>
          <p:cNvPr id="5" name="Espace réservé du numéro de diapositive 4"/>
          <p:cNvSpPr>
            <a:spLocks noGrp="1"/>
          </p:cNvSpPr>
          <p:nvPr>
            <p:ph type="sldNum" sz="quarter" idx="12"/>
          </p:nvPr>
        </p:nvSpPr>
        <p:spPr/>
        <p:txBody>
          <a:bodyPr/>
          <a:lstStyle/>
          <a:p>
            <a:pPr>
              <a:defRPr/>
            </a:pPr>
            <a:fld id="{276219AF-F5ED-455B-A512-B03AB3602319}" type="slidenum">
              <a:rPr lang="fr-FR" smtClean="0"/>
              <a:pPr>
                <a:defRPr/>
              </a:pPr>
              <a:t>31</a:t>
            </a:fld>
            <a:endParaRPr lang="fr-FR" dirty="0"/>
          </a:p>
        </p:txBody>
      </p:sp>
      <p:sp>
        <p:nvSpPr>
          <p:cNvPr id="3" name="Espace réservé du contenu 2"/>
          <p:cNvSpPr>
            <a:spLocks noGrp="1"/>
          </p:cNvSpPr>
          <p:nvPr>
            <p:ph idx="1"/>
          </p:nvPr>
        </p:nvSpPr>
        <p:spPr>
          <a:xfrm>
            <a:off x="3275859" y="852985"/>
            <a:ext cx="5526722" cy="3588847"/>
          </a:xfrm>
        </p:spPr>
        <p:txBody>
          <a:bodyPr>
            <a:normAutofit/>
          </a:bodyPr>
          <a:lstStyle/>
          <a:p>
            <a:pPr marL="179387" lvl="1" indent="0" algn="ctr">
              <a:buNone/>
            </a:pPr>
            <a:endParaRPr lang="fr-FR" sz="3200" dirty="0" smtClean="0">
              <a:latin typeface="BNPP Slab Serif Extra Bold" pitchFamily="50" charset="0"/>
            </a:endParaRPr>
          </a:p>
          <a:p>
            <a:pPr marL="179387" lvl="1" indent="0" algn="ctr">
              <a:buNone/>
            </a:pPr>
            <a:endParaRPr lang="fr-FR" sz="3200" dirty="0">
              <a:latin typeface="BNPP Slab Serif Extra Bold" pitchFamily="50" charset="0"/>
            </a:endParaRPr>
          </a:p>
          <a:p>
            <a:pPr marL="179387" lvl="1" indent="0" algn="ctr">
              <a:buNone/>
            </a:pPr>
            <a:r>
              <a:rPr lang="fr-FR" sz="3200" dirty="0" smtClean="0">
                <a:latin typeface="BNPP Slab Serif Extra Bold" pitchFamily="50" charset="0"/>
              </a:rPr>
              <a:t>Dans tout ça, qui écrit les tests ? </a:t>
            </a:r>
          </a:p>
        </p:txBody>
      </p:sp>
      <p:pic>
        <p:nvPicPr>
          <p:cNvPr id="14338" name="Picture 2" descr="Résultat de recherche d'images pour &quot;who write test cat&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8" y="915566"/>
            <a:ext cx="2808313" cy="34654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394335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p:cNvSpPr>
            <a:spLocks noGrp="1"/>
          </p:cNvSpPr>
          <p:nvPr>
            <p:ph type="title"/>
          </p:nvPr>
        </p:nvSpPr>
        <p:spPr/>
        <p:txBody>
          <a:bodyPr/>
          <a:lstStyle/>
          <a:p>
            <a:r>
              <a:rPr lang="fr-FR" dirty="0" smtClean="0"/>
              <a:t>Quoi tester ?</a:t>
            </a:r>
            <a:endParaRPr lang="fr-FR" dirty="0"/>
          </a:p>
        </p:txBody>
      </p:sp>
      <p:sp>
        <p:nvSpPr>
          <p:cNvPr id="4" name="Espace réservé du pied de page 3"/>
          <p:cNvSpPr>
            <a:spLocks noGrp="1"/>
          </p:cNvSpPr>
          <p:nvPr>
            <p:ph type="ftr" sz="quarter" idx="11"/>
          </p:nvPr>
        </p:nvSpPr>
        <p:spPr/>
        <p:txBody>
          <a:bodyPr/>
          <a:lstStyle/>
          <a:p>
            <a:pPr>
              <a:defRPr/>
            </a:pPr>
            <a:r>
              <a:rPr lang="fr-FR" dirty="0" smtClean="0"/>
              <a:t>TDD</a:t>
            </a:r>
            <a:endParaRPr lang="fr-FR" dirty="0"/>
          </a:p>
        </p:txBody>
      </p:sp>
      <p:sp>
        <p:nvSpPr>
          <p:cNvPr id="5" name="Espace réservé du numéro de diapositive 4"/>
          <p:cNvSpPr>
            <a:spLocks noGrp="1"/>
          </p:cNvSpPr>
          <p:nvPr>
            <p:ph type="sldNum" sz="quarter" idx="12"/>
          </p:nvPr>
        </p:nvSpPr>
        <p:spPr/>
        <p:txBody>
          <a:bodyPr/>
          <a:lstStyle/>
          <a:p>
            <a:pPr>
              <a:defRPr/>
            </a:pPr>
            <a:fld id="{276219AF-F5ED-455B-A512-B03AB3602319}" type="slidenum">
              <a:rPr lang="fr-FR" smtClean="0"/>
              <a:pPr>
                <a:defRPr/>
              </a:pPr>
              <a:t>32</a:t>
            </a:fld>
            <a:endParaRPr lang="fr-FR" dirty="0"/>
          </a:p>
        </p:txBody>
      </p:sp>
      <p:sp>
        <p:nvSpPr>
          <p:cNvPr id="3" name="Espace réservé du contenu 2"/>
          <p:cNvSpPr>
            <a:spLocks noGrp="1"/>
          </p:cNvSpPr>
          <p:nvPr>
            <p:ph idx="1"/>
          </p:nvPr>
        </p:nvSpPr>
        <p:spPr>
          <a:xfrm>
            <a:off x="1331640" y="777329"/>
            <a:ext cx="6768752" cy="3588847"/>
          </a:xfrm>
        </p:spPr>
        <p:txBody>
          <a:bodyPr>
            <a:normAutofit/>
          </a:bodyPr>
          <a:lstStyle/>
          <a:p>
            <a:pPr marL="179387" lvl="1" indent="0" algn="ctr">
              <a:buNone/>
            </a:pPr>
            <a:r>
              <a:rPr lang="fr-FR" sz="3200" dirty="0" smtClean="0">
                <a:latin typeface="BNPP Slab Serif Extra Bold" pitchFamily="50" charset="0"/>
              </a:rPr>
              <a:t>Et on test quoi exactement ?</a:t>
            </a:r>
          </a:p>
        </p:txBody>
      </p:sp>
      <p:pic>
        <p:nvPicPr>
          <p:cNvPr id="1945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11765" y="1779665"/>
            <a:ext cx="4648201" cy="17240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0285525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p:cNvSpPr>
            <a:spLocks noGrp="1"/>
          </p:cNvSpPr>
          <p:nvPr>
            <p:ph type="title"/>
          </p:nvPr>
        </p:nvSpPr>
        <p:spPr/>
        <p:txBody>
          <a:bodyPr/>
          <a:lstStyle/>
          <a:p>
            <a:r>
              <a:rPr lang="fr-FR" dirty="0" smtClean="0"/>
              <a:t>Quoi tester ?</a:t>
            </a:r>
            <a:endParaRPr lang="fr-FR" dirty="0"/>
          </a:p>
        </p:txBody>
      </p:sp>
      <p:sp>
        <p:nvSpPr>
          <p:cNvPr id="4" name="Espace réservé du pied de page 3"/>
          <p:cNvSpPr>
            <a:spLocks noGrp="1"/>
          </p:cNvSpPr>
          <p:nvPr>
            <p:ph type="ftr" sz="quarter" idx="11"/>
          </p:nvPr>
        </p:nvSpPr>
        <p:spPr/>
        <p:txBody>
          <a:bodyPr/>
          <a:lstStyle/>
          <a:p>
            <a:pPr>
              <a:defRPr/>
            </a:pPr>
            <a:r>
              <a:rPr lang="fr-FR" dirty="0" smtClean="0"/>
              <a:t>TDD</a:t>
            </a:r>
            <a:endParaRPr lang="fr-FR" dirty="0"/>
          </a:p>
        </p:txBody>
      </p:sp>
      <p:sp>
        <p:nvSpPr>
          <p:cNvPr id="5" name="Espace réservé du numéro de diapositive 4"/>
          <p:cNvSpPr>
            <a:spLocks noGrp="1"/>
          </p:cNvSpPr>
          <p:nvPr>
            <p:ph type="sldNum" sz="quarter" idx="12"/>
          </p:nvPr>
        </p:nvSpPr>
        <p:spPr/>
        <p:txBody>
          <a:bodyPr/>
          <a:lstStyle/>
          <a:p>
            <a:pPr>
              <a:defRPr/>
            </a:pPr>
            <a:fld id="{276219AF-F5ED-455B-A512-B03AB3602319}" type="slidenum">
              <a:rPr lang="fr-FR" smtClean="0"/>
              <a:pPr>
                <a:defRPr/>
              </a:pPr>
              <a:t>33</a:t>
            </a:fld>
            <a:endParaRPr lang="fr-FR" dirty="0"/>
          </a:p>
        </p:txBody>
      </p:sp>
      <p:sp>
        <p:nvSpPr>
          <p:cNvPr id="16" name="ZoneTexte 15"/>
          <p:cNvSpPr txBox="1"/>
          <p:nvPr/>
        </p:nvSpPr>
        <p:spPr>
          <a:xfrm>
            <a:off x="5220076" y="915567"/>
            <a:ext cx="3312368" cy="576064"/>
          </a:xfrm>
          <a:prstGeom prst="rect">
            <a:avLst/>
          </a:prstGeom>
          <a:noFill/>
        </p:spPr>
        <p:txBody>
          <a:bodyPr wrap="square" lIns="0" tIns="0" rIns="0" bIns="0" rtlCol="0">
            <a:noAutofit/>
          </a:bodyPr>
          <a:lstStyle/>
          <a:p>
            <a:pPr algn="ctr"/>
            <a:r>
              <a:rPr lang="fr-FR" dirty="0" smtClean="0">
                <a:solidFill>
                  <a:schemeClr val="accent5"/>
                </a:solidFill>
                <a:latin typeface="BNPP Slab Serif Extra Bold" pitchFamily="50" charset="0"/>
              </a:rPr>
              <a:t>Ce qu’on ne veut pas:</a:t>
            </a:r>
          </a:p>
          <a:p>
            <a:pPr algn="ctr"/>
            <a:r>
              <a:rPr lang="fr-FR" dirty="0" smtClean="0">
                <a:solidFill>
                  <a:schemeClr val="accent5"/>
                </a:solidFill>
                <a:latin typeface="BNPP Slab Serif Extra Bold" pitchFamily="50" charset="0"/>
              </a:rPr>
              <a:t>Le </a:t>
            </a:r>
            <a:r>
              <a:rPr lang="fr-FR" dirty="0" err="1" smtClean="0">
                <a:solidFill>
                  <a:schemeClr val="accent5"/>
                </a:solidFill>
                <a:latin typeface="BNPP Slab Serif Extra Bold" pitchFamily="50" charset="0"/>
              </a:rPr>
              <a:t>ice</a:t>
            </a:r>
            <a:r>
              <a:rPr lang="fr-FR" dirty="0" smtClean="0">
                <a:solidFill>
                  <a:schemeClr val="accent5"/>
                </a:solidFill>
                <a:latin typeface="BNPP Slab Serif Extra Bold" pitchFamily="50" charset="0"/>
              </a:rPr>
              <a:t> </a:t>
            </a:r>
            <a:r>
              <a:rPr lang="fr-FR" dirty="0" err="1" smtClean="0">
                <a:solidFill>
                  <a:schemeClr val="accent5"/>
                </a:solidFill>
                <a:latin typeface="BNPP Slab Serif Extra Bold" pitchFamily="50" charset="0"/>
              </a:rPr>
              <a:t>cream</a:t>
            </a:r>
            <a:r>
              <a:rPr lang="fr-FR" dirty="0" smtClean="0">
                <a:solidFill>
                  <a:schemeClr val="accent5"/>
                </a:solidFill>
                <a:latin typeface="BNPP Slab Serif Extra Bold" pitchFamily="50" charset="0"/>
              </a:rPr>
              <a:t> </a:t>
            </a:r>
            <a:r>
              <a:rPr lang="fr-FR" dirty="0" err="1" smtClean="0">
                <a:solidFill>
                  <a:schemeClr val="accent5"/>
                </a:solidFill>
                <a:latin typeface="BNPP Slab Serif Extra Bold" pitchFamily="50" charset="0"/>
              </a:rPr>
              <a:t>cone</a:t>
            </a:r>
            <a:r>
              <a:rPr lang="fr-FR" dirty="0" smtClean="0">
                <a:solidFill>
                  <a:schemeClr val="accent5"/>
                </a:solidFill>
                <a:latin typeface="BNPP Slab Serif Extra Bold" pitchFamily="50" charset="0"/>
              </a:rPr>
              <a:t> of test</a:t>
            </a:r>
          </a:p>
        </p:txBody>
      </p:sp>
      <p:pic>
        <p:nvPicPr>
          <p:cNvPr id="17412" name="Picture 4" descr="Résultat de recherche d'images pour &quot;testing pyramid&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7827" y="1464054"/>
            <a:ext cx="4672251" cy="2547859"/>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Connecteur droit 11"/>
          <p:cNvCxnSpPr/>
          <p:nvPr/>
        </p:nvCxnSpPr>
        <p:spPr>
          <a:xfrm>
            <a:off x="4860032" y="915567"/>
            <a:ext cx="0" cy="3384376"/>
          </a:xfrm>
          <a:prstGeom prst="line">
            <a:avLst/>
          </a:prstGeom>
        </p:spPr>
        <p:style>
          <a:lnRef idx="2">
            <a:schemeClr val="dk1"/>
          </a:lnRef>
          <a:fillRef idx="0">
            <a:schemeClr val="dk1"/>
          </a:fillRef>
          <a:effectRef idx="1">
            <a:schemeClr val="dk1"/>
          </a:effectRef>
          <a:fontRef idx="minor">
            <a:schemeClr val="tx1"/>
          </a:fontRef>
        </p:style>
      </p:cxnSp>
      <p:pic>
        <p:nvPicPr>
          <p:cNvPr id="17415"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103" y="1033006"/>
            <a:ext cx="1152524" cy="340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7" name="AutoShape 9" descr="Résultat de recherche d'images pour &quot;testing ice cream cone&quot;"/>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sp>
        <p:nvSpPr>
          <p:cNvPr id="18" name="AutoShape 11" descr="Résultat de recherche d'images pour &quot;testing ice cream cone&quot;"/>
          <p:cNvSpPr>
            <a:spLocks noChangeAspect="1" noChangeArrowheads="1"/>
          </p:cNvSpPr>
          <p:nvPr/>
        </p:nvSpPr>
        <p:spPr bwMode="auto">
          <a:xfrm>
            <a:off x="307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pic>
        <p:nvPicPr>
          <p:cNvPr id="17421" name="Picture 13" descr="Résultat de recherche d'images pour &quot;testing ice cream cone&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52126" y="1465363"/>
            <a:ext cx="2704933" cy="2977592"/>
          </a:xfrm>
          <a:prstGeom prst="rect">
            <a:avLst/>
          </a:prstGeom>
          <a:noFill/>
          <a:extLst>
            <a:ext uri="{909E8E84-426E-40DD-AFC4-6F175D3DCCD1}">
              <a14:hiddenFill xmlns:a14="http://schemas.microsoft.com/office/drawing/2010/main">
                <a:solidFill>
                  <a:srgbClr val="FFFFFF"/>
                </a:solidFill>
              </a14:hiddenFill>
            </a:ext>
          </a:extLst>
        </p:spPr>
      </p:pic>
      <p:sp>
        <p:nvSpPr>
          <p:cNvPr id="15" name="ZoneTexte 14"/>
          <p:cNvSpPr txBox="1"/>
          <p:nvPr/>
        </p:nvSpPr>
        <p:spPr>
          <a:xfrm>
            <a:off x="1117175" y="1023579"/>
            <a:ext cx="2808313" cy="360040"/>
          </a:xfrm>
          <a:prstGeom prst="rect">
            <a:avLst/>
          </a:prstGeom>
          <a:noFill/>
        </p:spPr>
        <p:txBody>
          <a:bodyPr wrap="square" lIns="0" tIns="0" rIns="0" bIns="0" rtlCol="0">
            <a:noAutofit/>
          </a:bodyPr>
          <a:lstStyle/>
          <a:p>
            <a:pPr algn="ctr"/>
            <a:r>
              <a:rPr lang="fr-FR" dirty="0" smtClean="0">
                <a:solidFill>
                  <a:schemeClr val="accent2"/>
                </a:solidFill>
                <a:latin typeface="BNPP Slab Serif Extra Bold" pitchFamily="50" charset="0"/>
              </a:rPr>
              <a:t>La bonne pyramide de test</a:t>
            </a:r>
          </a:p>
        </p:txBody>
      </p:sp>
    </p:spTree>
    <p:extLst>
      <p:ext uri="{BB962C8B-B14F-4D97-AF65-F5344CB8AC3E}">
        <p14:creationId xmlns:p14="http://schemas.microsoft.com/office/powerpoint/2010/main" val="135486299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p:cNvSpPr>
            <a:spLocks noGrp="1"/>
          </p:cNvSpPr>
          <p:nvPr>
            <p:ph type="title"/>
          </p:nvPr>
        </p:nvSpPr>
        <p:spPr/>
        <p:txBody>
          <a:bodyPr/>
          <a:lstStyle/>
          <a:p>
            <a:r>
              <a:rPr lang="fr-FR" dirty="0" smtClean="0"/>
              <a:t>Quoi tester ?</a:t>
            </a:r>
            <a:endParaRPr lang="fr-FR" dirty="0"/>
          </a:p>
        </p:txBody>
      </p:sp>
      <p:sp>
        <p:nvSpPr>
          <p:cNvPr id="4" name="Espace réservé du pied de page 3"/>
          <p:cNvSpPr>
            <a:spLocks noGrp="1"/>
          </p:cNvSpPr>
          <p:nvPr>
            <p:ph type="ftr" sz="quarter" idx="11"/>
          </p:nvPr>
        </p:nvSpPr>
        <p:spPr/>
        <p:txBody>
          <a:bodyPr/>
          <a:lstStyle/>
          <a:p>
            <a:pPr>
              <a:defRPr/>
            </a:pPr>
            <a:r>
              <a:rPr lang="fr-FR" dirty="0" smtClean="0"/>
              <a:t>TDD</a:t>
            </a:r>
            <a:endParaRPr lang="fr-FR" dirty="0"/>
          </a:p>
        </p:txBody>
      </p:sp>
      <p:sp>
        <p:nvSpPr>
          <p:cNvPr id="5" name="Espace réservé du numéro de diapositive 4"/>
          <p:cNvSpPr>
            <a:spLocks noGrp="1"/>
          </p:cNvSpPr>
          <p:nvPr>
            <p:ph type="sldNum" sz="quarter" idx="12"/>
          </p:nvPr>
        </p:nvSpPr>
        <p:spPr/>
        <p:txBody>
          <a:bodyPr/>
          <a:lstStyle/>
          <a:p>
            <a:pPr>
              <a:defRPr/>
            </a:pPr>
            <a:fld id="{276219AF-F5ED-455B-A512-B03AB3602319}" type="slidenum">
              <a:rPr lang="fr-FR" smtClean="0"/>
              <a:pPr>
                <a:defRPr/>
              </a:pPr>
              <a:t>34</a:t>
            </a:fld>
            <a:endParaRPr lang="fr-FR" dirty="0"/>
          </a:p>
        </p:txBody>
      </p:sp>
      <p:pic>
        <p:nvPicPr>
          <p:cNvPr id="184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1641" y="832680"/>
            <a:ext cx="6552729" cy="36112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7919453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p:cNvSpPr>
            <a:spLocks noGrp="1"/>
          </p:cNvSpPr>
          <p:nvPr>
            <p:ph type="title"/>
          </p:nvPr>
        </p:nvSpPr>
        <p:spPr/>
        <p:txBody>
          <a:bodyPr/>
          <a:lstStyle/>
          <a:p>
            <a:r>
              <a:rPr lang="fr-FR" dirty="0" smtClean="0"/>
              <a:t>Ce qu’il ne faut pas tester</a:t>
            </a:r>
            <a:endParaRPr lang="fr-FR" dirty="0"/>
          </a:p>
        </p:txBody>
      </p:sp>
      <p:sp>
        <p:nvSpPr>
          <p:cNvPr id="4" name="Espace réservé du pied de page 3"/>
          <p:cNvSpPr>
            <a:spLocks noGrp="1"/>
          </p:cNvSpPr>
          <p:nvPr>
            <p:ph type="ftr" sz="quarter" idx="11"/>
          </p:nvPr>
        </p:nvSpPr>
        <p:spPr/>
        <p:txBody>
          <a:bodyPr/>
          <a:lstStyle/>
          <a:p>
            <a:pPr>
              <a:defRPr/>
            </a:pPr>
            <a:r>
              <a:rPr lang="fr-FR" dirty="0" smtClean="0"/>
              <a:t>TDD</a:t>
            </a:r>
            <a:endParaRPr lang="fr-FR" dirty="0"/>
          </a:p>
        </p:txBody>
      </p:sp>
      <p:sp>
        <p:nvSpPr>
          <p:cNvPr id="5" name="Espace réservé du numéro de diapositive 4"/>
          <p:cNvSpPr>
            <a:spLocks noGrp="1"/>
          </p:cNvSpPr>
          <p:nvPr>
            <p:ph type="sldNum" sz="quarter" idx="12"/>
          </p:nvPr>
        </p:nvSpPr>
        <p:spPr/>
        <p:txBody>
          <a:bodyPr/>
          <a:lstStyle/>
          <a:p>
            <a:pPr>
              <a:defRPr/>
            </a:pPr>
            <a:fld id="{276219AF-F5ED-455B-A512-B03AB3602319}" type="slidenum">
              <a:rPr lang="fr-FR" smtClean="0"/>
              <a:pPr>
                <a:defRPr/>
              </a:pPr>
              <a:t>35</a:t>
            </a:fld>
            <a:endParaRPr lang="fr-FR" dirty="0"/>
          </a:p>
        </p:txBody>
      </p:sp>
      <p:sp>
        <p:nvSpPr>
          <p:cNvPr id="3" name="Espace réservé du contenu 2"/>
          <p:cNvSpPr>
            <a:spLocks noGrp="1"/>
          </p:cNvSpPr>
          <p:nvPr>
            <p:ph idx="1"/>
          </p:nvPr>
        </p:nvSpPr>
        <p:spPr/>
        <p:txBody>
          <a:bodyPr>
            <a:normAutofit/>
          </a:bodyPr>
          <a:lstStyle/>
          <a:p>
            <a:r>
              <a:rPr lang="fr-FR" sz="2000" dirty="0" smtClean="0"/>
              <a:t>Ce qu’il ne faut pas tester </a:t>
            </a:r>
          </a:p>
          <a:p>
            <a:pPr lvl="1"/>
            <a:r>
              <a:rPr lang="fr-FR" sz="1800" dirty="0" smtClean="0"/>
              <a:t>Les librairies « </a:t>
            </a:r>
            <a:r>
              <a:rPr lang="fr-FR" sz="1800" dirty="0" err="1" smtClean="0"/>
              <a:t>third</a:t>
            </a:r>
            <a:r>
              <a:rPr lang="fr-FR" sz="1800" dirty="0" smtClean="0"/>
              <a:t> party »</a:t>
            </a:r>
          </a:p>
          <a:p>
            <a:pPr lvl="1"/>
            <a:r>
              <a:rPr lang="fr-FR" sz="1800" dirty="0" smtClean="0"/>
              <a:t>Les méthodes/classes privées,</a:t>
            </a:r>
            <a:br>
              <a:rPr lang="fr-FR" sz="1800" dirty="0" smtClean="0"/>
            </a:br>
            <a:r>
              <a:rPr lang="fr-FR" sz="1800" dirty="0" smtClean="0"/>
              <a:t>il faut tester ce qui est exposé,</a:t>
            </a:r>
            <a:br>
              <a:rPr lang="fr-FR" sz="1800" dirty="0" smtClean="0"/>
            </a:br>
            <a:r>
              <a:rPr lang="fr-FR" sz="1800" dirty="0" smtClean="0"/>
              <a:t>le code qui porte les fonctionnalités</a:t>
            </a:r>
          </a:p>
        </p:txBody>
      </p:sp>
      <p:pic>
        <p:nvPicPr>
          <p:cNvPr id="215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2" y="1203598"/>
            <a:ext cx="4244011" cy="23894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4442395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p:cNvSpPr>
            <a:spLocks noGrp="1"/>
          </p:cNvSpPr>
          <p:nvPr>
            <p:ph type="title"/>
          </p:nvPr>
        </p:nvSpPr>
        <p:spPr/>
        <p:txBody>
          <a:bodyPr/>
          <a:lstStyle/>
          <a:p>
            <a:r>
              <a:rPr lang="fr-FR" dirty="0" smtClean="0"/>
              <a:t>Les limitations du TDD</a:t>
            </a:r>
            <a:endParaRPr lang="fr-FR" dirty="0"/>
          </a:p>
        </p:txBody>
      </p:sp>
      <p:sp>
        <p:nvSpPr>
          <p:cNvPr id="4" name="Espace réservé du pied de page 3"/>
          <p:cNvSpPr>
            <a:spLocks noGrp="1"/>
          </p:cNvSpPr>
          <p:nvPr>
            <p:ph type="ftr" sz="quarter" idx="11"/>
          </p:nvPr>
        </p:nvSpPr>
        <p:spPr/>
        <p:txBody>
          <a:bodyPr/>
          <a:lstStyle/>
          <a:p>
            <a:pPr>
              <a:defRPr/>
            </a:pPr>
            <a:r>
              <a:rPr lang="fr-FR" dirty="0" smtClean="0"/>
              <a:t>TDD</a:t>
            </a:r>
            <a:endParaRPr lang="fr-FR" dirty="0"/>
          </a:p>
        </p:txBody>
      </p:sp>
      <p:sp>
        <p:nvSpPr>
          <p:cNvPr id="5" name="Espace réservé du numéro de diapositive 4"/>
          <p:cNvSpPr>
            <a:spLocks noGrp="1"/>
          </p:cNvSpPr>
          <p:nvPr>
            <p:ph type="sldNum" sz="quarter" idx="12"/>
          </p:nvPr>
        </p:nvSpPr>
        <p:spPr/>
        <p:txBody>
          <a:bodyPr/>
          <a:lstStyle/>
          <a:p>
            <a:pPr>
              <a:defRPr/>
            </a:pPr>
            <a:fld id="{276219AF-F5ED-455B-A512-B03AB3602319}" type="slidenum">
              <a:rPr lang="fr-FR" smtClean="0"/>
              <a:pPr>
                <a:defRPr/>
              </a:pPr>
              <a:t>36</a:t>
            </a:fld>
            <a:endParaRPr lang="fr-FR" dirty="0"/>
          </a:p>
        </p:txBody>
      </p:sp>
      <p:sp>
        <p:nvSpPr>
          <p:cNvPr id="3" name="Espace réservé du contenu 2"/>
          <p:cNvSpPr>
            <a:spLocks noGrp="1"/>
          </p:cNvSpPr>
          <p:nvPr>
            <p:ph idx="1"/>
          </p:nvPr>
        </p:nvSpPr>
        <p:spPr>
          <a:xfrm>
            <a:off x="342583" y="852985"/>
            <a:ext cx="5021509" cy="3588847"/>
          </a:xfrm>
        </p:spPr>
        <p:txBody>
          <a:bodyPr>
            <a:normAutofit fontScale="92500" lnSpcReduction="10000"/>
          </a:bodyPr>
          <a:lstStyle/>
          <a:p>
            <a:r>
              <a:rPr lang="fr-FR" sz="1600" dirty="0" smtClean="0"/>
              <a:t>Certains contextes sont plus ou moins propice à l’utilisation du TDD</a:t>
            </a:r>
          </a:p>
          <a:p>
            <a:pPr lvl="1"/>
            <a:r>
              <a:rPr lang="fr-FR" sz="1400" dirty="0" smtClean="0"/>
              <a:t>Le TDD n’est pas très adapté dans le cas d’application qui nécessite de nombreux tests fonctionnels pour déterminer le bon fonctionnement (le cas des interfaces graphiques par exemple)</a:t>
            </a:r>
          </a:p>
          <a:p>
            <a:pPr lvl="1"/>
            <a:endParaRPr lang="fr-FR" sz="1400" dirty="0" smtClean="0"/>
          </a:p>
          <a:p>
            <a:pPr lvl="1"/>
            <a:r>
              <a:rPr lang="fr-FR" sz="1400" dirty="0" smtClean="0"/>
              <a:t>Le support du management est impératif pour pouvoir mettre en place le TDD, le management doit comprendre qu’il s’agit d’un investissement sur la qualité, la stabilité et le design des applications et pas juste un surcoût (en délai et en charge).</a:t>
            </a:r>
          </a:p>
          <a:p>
            <a:pPr lvl="1"/>
            <a:endParaRPr lang="fr-FR" sz="1400" dirty="0" smtClean="0"/>
          </a:p>
          <a:p>
            <a:pPr lvl="1"/>
            <a:r>
              <a:rPr lang="fr-FR" sz="1400" dirty="0" smtClean="0"/>
              <a:t>Les tests et le code correspondant sont souvent écrit par le même développeur, donc si le développeur à une mauvaise compréhension d’un cas de test, cela résultera en un code et un test vert, mais incorrect au sens fonctionnel, on aura des tests faussement bons</a:t>
            </a:r>
          </a:p>
        </p:txBody>
      </p:sp>
      <p:sp>
        <p:nvSpPr>
          <p:cNvPr id="9" name="Rectangle à coins arrondis 8"/>
          <p:cNvSpPr/>
          <p:nvPr/>
        </p:nvSpPr>
        <p:spPr>
          <a:xfrm>
            <a:off x="5364088" y="809292"/>
            <a:ext cx="3600400" cy="3634666"/>
          </a:xfrm>
          <a:prstGeom prst="roundRect">
            <a:avLst/>
          </a:prstGeom>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endParaRPr lang="fr-FR" sz="1200" dirty="0">
              <a:solidFill>
                <a:schemeClr val="tx1"/>
              </a:solidFill>
            </a:endParaRPr>
          </a:p>
          <a:p>
            <a:r>
              <a:rPr lang="fr-FR" sz="1200" b="1" dirty="0" smtClean="0">
                <a:solidFill>
                  <a:schemeClr val="tx1"/>
                </a:solidFill>
              </a:rPr>
              <a:t>La métaphore compta de l’oncle Bob Martin</a:t>
            </a:r>
            <a:endParaRPr lang="fr-FR" sz="1200" b="1" dirty="0">
              <a:solidFill>
                <a:schemeClr val="tx1"/>
              </a:solidFill>
            </a:endParaRPr>
          </a:p>
          <a:p>
            <a:r>
              <a:rPr lang="fr-FR" sz="1200" dirty="0" smtClean="0">
                <a:solidFill>
                  <a:schemeClr val="tx1"/>
                </a:solidFill>
              </a:rPr>
              <a:t/>
            </a:r>
            <a:br>
              <a:rPr lang="fr-FR" sz="1200" dirty="0" smtClean="0">
                <a:solidFill>
                  <a:schemeClr val="tx1"/>
                </a:solidFill>
              </a:rPr>
            </a:br>
            <a:r>
              <a:rPr lang="fr-FR" sz="1200" dirty="0" smtClean="0">
                <a:solidFill>
                  <a:schemeClr val="tx1"/>
                </a:solidFill>
              </a:rPr>
              <a:t>On </a:t>
            </a:r>
            <a:r>
              <a:rPr lang="fr-FR" sz="1200" dirty="0">
                <a:solidFill>
                  <a:schemeClr val="tx1"/>
                </a:solidFill>
              </a:rPr>
              <a:t>écrit ce qui sort, ce qui rentre, la somme fait zéro.</a:t>
            </a:r>
          </a:p>
          <a:p>
            <a:r>
              <a:rPr lang="fr-FR" sz="1200" dirty="0">
                <a:solidFill>
                  <a:schemeClr val="tx1"/>
                </a:solidFill>
              </a:rPr>
              <a:t>Les comptables font ça car il est presque impossible qu’il fassent 2 erreurs coup sur coup ET qui s’annulent !</a:t>
            </a:r>
          </a:p>
          <a:p>
            <a:r>
              <a:rPr lang="fr-FR" sz="1200" dirty="0">
                <a:solidFill>
                  <a:schemeClr val="tx1"/>
                </a:solidFill>
              </a:rPr>
              <a:t>Nous </a:t>
            </a:r>
            <a:r>
              <a:rPr lang="fr-FR" sz="1200" dirty="0" smtClean="0">
                <a:solidFill>
                  <a:schemeClr val="tx1"/>
                </a:solidFill>
              </a:rPr>
              <a:t>testons </a:t>
            </a:r>
            <a:r>
              <a:rPr lang="fr-FR" sz="1200" dirty="0">
                <a:solidFill>
                  <a:schemeClr val="tx1"/>
                </a:solidFill>
              </a:rPr>
              <a:t>chaque </a:t>
            </a:r>
            <a:r>
              <a:rPr lang="fr-FR" sz="1200" dirty="0" smtClean="0">
                <a:solidFill>
                  <a:schemeClr val="tx1"/>
                </a:solidFill>
              </a:rPr>
              <a:t>facettes des fonctionnalités, </a:t>
            </a:r>
            <a:r>
              <a:rPr lang="fr-FR" sz="1200" dirty="0">
                <a:solidFill>
                  <a:schemeClr val="tx1"/>
                </a:solidFill>
              </a:rPr>
              <a:t>et un code de </a:t>
            </a:r>
            <a:r>
              <a:rPr lang="fr-FR" sz="1200" dirty="0" smtClean="0">
                <a:solidFill>
                  <a:schemeClr val="tx1"/>
                </a:solidFill>
              </a:rPr>
              <a:t>production </a:t>
            </a:r>
            <a:r>
              <a:rPr lang="fr-FR" sz="1200" dirty="0">
                <a:solidFill>
                  <a:schemeClr val="tx1"/>
                </a:solidFill>
              </a:rPr>
              <a:t>qui répond à toutes ces </a:t>
            </a:r>
            <a:r>
              <a:rPr lang="fr-FR" sz="1200" dirty="0" smtClean="0">
                <a:solidFill>
                  <a:schemeClr val="tx1"/>
                </a:solidFill>
              </a:rPr>
              <a:t>facettes. </a:t>
            </a:r>
            <a:endParaRPr lang="fr-FR" sz="1200" dirty="0">
              <a:solidFill>
                <a:schemeClr val="tx1"/>
              </a:solidFill>
            </a:endParaRPr>
          </a:p>
          <a:p>
            <a:r>
              <a:rPr lang="fr-FR" sz="1200" dirty="0">
                <a:solidFill>
                  <a:schemeClr val="tx1"/>
                </a:solidFill>
              </a:rPr>
              <a:t>La probabilité de bug dans ce code </a:t>
            </a:r>
            <a:r>
              <a:rPr lang="fr-FR" sz="1200" b="1" dirty="0">
                <a:solidFill>
                  <a:schemeClr val="tx1"/>
                </a:solidFill>
              </a:rPr>
              <a:t>ou le test exprime ce que l’on attends</a:t>
            </a:r>
            <a:r>
              <a:rPr lang="fr-FR" sz="1200" dirty="0">
                <a:solidFill>
                  <a:schemeClr val="tx1"/>
                </a:solidFill>
              </a:rPr>
              <a:t> est extrêmement faible.</a:t>
            </a:r>
          </a:p>
          <a:p>
            <a:r>
              <a:rPr lang="fr-FR" sz="1200" dirty="0">
                <a:solidFill>
                  <a:schemeClr val="tx1"/>
                </a:solidFill>
              </a:rPr>
              <a:t>Il reste des subtilités, rare mais qui existent,</a:t>
            </a:r>
          </a:p>
          <a:p>
            <a:r>
              <a:rPr lang="fr-FR" sz="1200" b="1" dirty="0">
                <a:solidFill>
                  <a:schemeClr val="tx1"/>
                </a:solidFill>
              </a:rPr>
              <a:t>Il reste aussi la mauvaise compréhension du développeur qui sera adressé par le BDD (conception des tests en équipe)</a:t>
            </a:r>
          </a:p>
          <a:p>
            <a:endParaRPr lang="fr-FR" sz="1200" dirty="0">
              <a:solidFill>
                <a:schemeClr val="tx1"/>
              </a:solidFill>
            </a:endParaRPr>
          </a:p>
        </p:txBody>
      </p:sp>
      <p:pic>
        <p:nvPicPr>
          <p:cNvPr id="2050" name="Picture 2" descr="Résultat de recherche d'images pour &quot;uncle bob martin&quot;"/>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8430" y="699545"/>
            <a:ext cx="667767" cy="6677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spTree>
    <p:extLst>
      <p:ext uri="{BB962C8B-B14F-4D97-AF65-F5344CB8AC3E}">
        <p14:creationId xmlns:p14="http://schemas.microsoft.com/office/powerpoint/2010/main" val="195606499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p:cNvSpPr>
            <a:spLocks noGrp="1"/>
          </p:cNvSpPr>
          <p:nvPr>
            <p:ph type="title"/>
          </p:nvPr>
        </p:nvSpPr>
        <p:spPr/>
        <p:txBody>
          <a:bodyPr/>
          <a:lstStyle/>
          <a:p>
            <a:r>
              <a:rPr lang="fr-FR" dirty="0" smtClean="0"/>
              <a:t>Les limitations du TDD</a:t>
            </a:r>
            <a:endParaRPr lang="fr-FR" dirty="0"/>
          </a:p>
        </p:txBody>
      </p:sp>
      <p:sp>
        <p:nvSpPr>
          <p:cNvPr id="4" name="Espace réservé du pied de page 3"/>
          <p:cNvSpPr>
            <a:spLocks noGrp="1"/>
          </p:cNvSpPr>
          <p:nvPr>
            <p:ph type="ftr" sz="quarter" idx="11"/>
          </p:nvPr>
        </p:nvSpPr>
        <p:spPr/>
        <p:txBody>
          <a:bodyPr/>
          <a:lstStyle/>
          <a:p>
            <a:pPr>
              <a:defRPr/>
            </a:pPr>
            <a:r>
              <a:rPr lang="fr-FR" dirty="0" smtClean="0"/>
              <a:t>TDD</a:t>
            </a:r>
            <a:endParaRPr lang="fr-FR" dirty="0"/>
          </a:p>
        </p:txBody>
      </p:sp>
      <p:sp>
        <p:nvSpPr>
          <p:cNvPr id="5" name="Espace réservé du numéro de diapositive 4"/>
          <p:cNvSpPr>
            <a:spLocks noGrp="1"/>
          </p:cNvSpPr>
          <p:nvPr>
            <p:ph type="sldNum" sz="quarter" idx="12"/>
          </p:nvPr>
        </p:nvSpPr>
        <p:spPr/>
        <p:txBody>
          <a:bodyPr/>
          <a:lstStyle/>
          <a:p>
            <a:pPr>
              <a:defRPr/>
            </a:pPr>
            <a:fld id="{276219AF-F5ED-455B-A512-B03AB3602319}" type="slidenum">
              <a:rPr lang="fr-FR" smtClean="0"/>
              <a:pPr>
                <a:defRPr/>
              </a:pPr>
              <a:t>37</a:t>
            </a:fld>
            <a:endParaRPr lang="fr-FR" dirty="0"/>
          </a:p>
        </p:txBody>
      </p:sp>
      <p:sp>
        <p:nvSpPr>
          <p:cNvPr id="3" name="Espace réservé du contenu 2"/>
          <p:cNvSpPr>
            <a:spLocks noGrp="1"/>
          </p:cNvSpPr>
          <p:nvPr>
            <p:ph idx="1"/>
          </p:nvPr>
        </p:nvSpPr>
        <p:spPr/>
        <p:txBody>
          <a:bodyPr>
            <a:normAutofit/>
          </a:bodyPr>
          <a:lstStyle/>
          <a:p>
            <a:r>
              <a:rPr lang="fr-FR" dirty="0" smtClean="0"/>
              <a:t>... La suite…</a:t>
            </a:r>
          </a:p>
          <a:p>
            <a:pPr lvl="1"/>
            <a:r>
              <a:rPr lang="fr-FR" dirty="0" smtClean="0"/>
              <a:t>Les tests représentent une partie du coût de maintenance d’une application, particulièrement les tests mal écrit. De plus des tests générant souvent des erreurs (faux positifs) finiront par être ignorés et les vrais cas d’erreur pourraient passer inaperçue</a:t>
            </a:r>
          </a:p>
          <a:p>
            <a:pPr lvl="1"/>
            <a:r>
              <a:rPr lang="fr-FR" dirty="0" smtClean="0"/>
              <a:t>Un grand nombre de tests peu apporter un faux sentiment de sécurité et conduire à l’élimination ou à la réduction </a:t>
            </a:r>
            <a:br>
              <a:rPr lang="fr-FR" dirty="0" smtClean="0"/>
            </a:br>
            <a:r>
              <a:rPr lang="fr-FR" dirty="0" smtClean="0"/>
              <a:t>d’autres activités de tests </a:t>
            </a:r>
            <a:br>
              <a:rPr lang="fr-FR" dirty="0" smtClean="0"/>
            </a:br>
            <a:r>
              <a:rPr lang="fr-FR" dirty="0" smtClean="0"/>
              <a:t>comme les tests d’intégrations </a:t>
            </a:r>
            <a:br>
              <a:rPr lang="fr-FR" dirty="0" smtClean="0"/>
            </a:br>
            <a:r>
              <a:rPr lang="fr-FR" dirty="0" smtClean="0"/>
              <a:t>ou de bout en bout.</a:t>
            </a: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35898" y="2427735"/>
            <a:ext cx="5439394" cy="21259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6147562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p:cNvSpPr>
            <a:spLocks noGrp="1"/>
          </p:cNvSpPr>
          <p:nvPr>
            <p:ph type="title"/>
          </p:nvPr>
        </p:nvSpPr>
        <p:spPr/>
        <p:txBody>
          <a:bodyPr/>
          <a:lstStyle/>
          <a:p>
            <a:r>
              <a:rPr lang="fr-FR" dirty="0" smtClean="0"/>
              <a:t>Bonnes pratiques</a:t>
            </a:r>
            <a:endParaRPr lang="fr-FR" dirty="0"/>
          </a:p>
        </p:txBody>
      </p:sp>
      <p:sp>
        <p:nvSpPr>
          <p:cNvPr id="4" name="Espace réservé du pied de page 3"/>
          <p:cNvSpPr>
            <a:spLocks noGrp="1"/>
          </p:cNvSpPr>
          <p:nvPr>
            <p:ph type="ftr" sz="quarter" idx="11"/>
          </p:nvPr>
        </p:nvSpPr>
        <p:spPr/>
        <p:txBody>
          <a:bodyPr/>
          <a:lstStyle/>
          <a:p>
            <a:pPr>
              <a:defRPr/>
            </a:pPr>
            <a:r>
              <a:rPr lang="fr-FR" dirty="0" smtClean="0"/>
              <a:t>TDD</a:t>
            </a:r>
            <a:endParaRPr lang="fr-FR" dirty="0"/>
          </a:p>
        </p:txBody>
      </p:sp>
      <p:sp>
        <p:nvSpPr>
          <p:cNvPr id="5" name="Espace réservé du numéro de diapositive 4"/>
          <p:cNvSpPr>
            <a:spLocks noGrp="1"/>
          </p:cNvSpPr>
          <p:nvPr>
            <p:ph type="sldNum" sz="quarter" idx="12"/>
          </p:nvPr>
        </p:nvSpPr>
        <p:spPr/>
        <p:txBody>
          <a:bodyPr/>
          <a:lstStyle/>
          <a:p>
            <a:pPr>
              <a:defRPr/>
            </a:pPr>
            <a:fld id="{276219AF-F5ED-455B-A512-B03AB3602319}" type="slidenum">
              <a:rPr lang="fr-FR" smtClean="0"/>
              <a:pPr>
                <a:defRPr/>
              </a:pPr>
              <a:t>38</a:t>
            </a:fld>
            <a:endParaRPr lang="fr-FR" dirty="0"/>
          </a:p>
        </p:txBody>
      </p:sp>
      <p:sp>
        <p:nvSpPr>
          <p:cNvPr id="2" name="Rogner un rectangle avec un coin diagonal 1"/>
          <p:cNvSpPr/>
          <p:nvPr/>
        </p:nvSpPr>
        <p:spPr>
          <a:xfrm>
            <a:off x="899596" y="843559"/>
            <a:ext cx="7920880" cy="3528392"/>
          </a:xfrm>
          <a:prstGeom prst="snip2DiagRect">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a:r>
              <a:rPr lang="fr-FR" sz="2800" b="1" dirty="0" smtClean="0">
                <a:solidFill>
                  <a:schemeClr val="tx1"/>
                </a:solidFill>
                <a:latin typeface="BNPP Sans Extra Bold" pitchFamily="50" charset="0"/>
              </a:rPr>
              <a:t>Ingrédients d’un bon test</a:t>
            </a:r>
          </a:p>
          <a:p>
            <a:pPr algn="ctr"/>
            <a:endParaRPr lang="fr-FR" dirty="0" smtClean="0">
              <a:solidFill>
                <a:schemeClr val="tx1"/>
              </a:solidFill>
            </a:endParaRPr>
          </a:p>
          <a:p>
            <a:r>
              <a:rPr lang="fr-FR" b="1" dirty="0" err="1" smtClean="0">
                <a:solidFill>
                  <a:schemeClr val="accent5"/>
                </a:solidFill>
              </a:rPr>
              <a:t>F</a:t>
            </a:r>
            <a:r>
              <a:rPr lang="fr-FR" b="1" dirty="0" err="1" smtClean="0">
                <a:solidFill>
                  <a:schemeClr val="tx1"/>
                </a:solidFill>
              </a:rPr>
              <a:t>ast</a:t>
            </a:r>
            <a:r>
              <a:rPr lang="fr-FR" b="1" dirty="0" smtClean="0">
                <a:solidFill>
                  <a:schemeClr val="tx1"/>
                </a:solidFill>
              </a:rPr>
              <a:t>:</a:t>
            </a:r>
            <a:r>
              <a:rPr lang="fr-FR" dirty="0" smtClean="0">
                <a:solidFill>
                  <a:schemeClr val="tx1"/>
                </a:solidFill>
              </a:rPr>
              <a:t> 			Rapides ! Pour des lancements fréquents</a:t>
            </a:r>
          </a:p>
          <a:p>
            <a:r>
              <a:rPr lang="fr-FR" b="1" dirty="0" smtClean="0">
                <a:solidFill>
                  <a:schemeClr val="accent5"/>
                </a:solidFill>
              </a:rPr>
              <a:t>I</a:t>
            </a:r>
            <a:r>
              <a:rPr lang="fr-FR" b="1" dirty="0" smtClean="0">
                <a:solidFill>
                  <a:schemeClr val="tx1"/>
                </a:solidFill>
              </a:rPr>
              <a:t>ndependent:</a:t>
            </a:r>
            <a:r>
              <a:rPr lang="fr-FR" dirty="0" smtClean="0">
                <a:solidFill>
                  <a:schemeClr val="tx1"/>
                </a:solidFill>
              </a:rPr>
              <a:t> 		Des tests indépendants les uns des autres</a:t>
            </a:r>
          </a:p>
          <a:p>
            <a:r>
              <a:rPr lang="fr-FR" b="1" dirty="0" err="1" smtClean="0">
                <a:solidFill>
                  <a:schemeClr val="accent5"/>
                </a:solidFill>
              </a:rPr>
              <a:t>R</a:t>
            </a:r>
            <a:r>
              <a:rPr lang="fr-FR" b="1" dirty="0" err="1" smtClean="0">
                <a:solidFill>
                  <a:schemeClr val="tx1"/>
                </a:solidFill>
              </a:rPr>
              <a:t>epeatable</a:t>
            </a:r>
            <a:r>
              <a:rPr lang="fr-FR" b="1" dirty="0" smtClean="0">
                <a:solidFill>
                  <a:schemeClr val="tx1"/>
                </a:solidFill>
              </a:rPr>
              <a:t>:</a:t>
            </a:r>
            <a:r>
              <a:rPr lang="fr-FR" dirty="0" smtClean="0">
                <a:solidFill>
                  <a:schemeClr val="tx1"/>
                </a:solidFill>
              </a:rPr>
              <a:t> 		Des tests déterministes</a:t>
            </a:r>
          </a:p>
          <a:p>
            <a:r>
              <a:rPr lang="fr-FR" b="1" dirty="0" smtClean="0">
                <a:solidFill>
                  <a:schemeClr val="accent5"/>
                </a:solidFill>
              </a:rPr>
              <a:t>S</a:t>
            </a:r>
            <a:r>
              <a:rPr lang="fr-FR" b="1" dirty="0" smtClean="0">
                <a:solidFill>
                  <a:schemeClr val="tx1"/>
                </a:solidFill>
              </a:rPr>
              <a:t>elf-</a:t>
            </a:r>
            <a:r>
              <a:rPr lang="fr-FR" b="1" dirty="0" err="1" smtClean="0">
                <a:solidFill>
                  <a:schemeClr val="tx1"/>
                </a:solidFill>
              </a:rPr>
              <a:t>checking</a:t>
            </a:r>
            <a:r>
              <a:rPr lang="fr-FR" b="1" dirty="0" smtClean="0">
                <a:solidFill>
                  <a:schemeClr val="tx1"/>
                </a:solidFill>
              </a:rPr>
              <a:t>:</a:t>
            </a:r>
            <a:r>
              <a:rPr lang="fr-FR" dirty="0" smtClean="0">
                <a:solidFill>
                  <a:schemeClr val="tx1"/>
                </a:solidFill>
              </a:rPr>
              <a:t> 		Pas d’action manuelle pour valider le test</a:t>
            </a:r>
          </a:p>
          <a:p>
            <a:r>
              <a:rPr lang="fr-FR" b="1" dirty="0" err="1" smtClean="0">
                <a:solidFill>
                  <a:schemeClr val="accent5"/>
                </a:solidFill>
              </a:rPr>
              <a:t>T</a:t>
            </a:r>
            <a:r>
              <a:rPr lang="fr-FR" b="1" dirty="0" err="1" smtClean="0">
                <a:solidFill>
                  <a:schemeClr val="tx1"/>
                </a:solidFill>
              </a:rPr>
              <a:t>horough</a:t>
            </a:r>
            <a:r>
              <a:rPr lang="fr-FR" b="1" dirty="0" smtClean="0">
                <a:solidFill>
                  <a:schemeClr val="tx1"/>
                </a:solidFill>
              </a:rPr>
              <a:t>/</a:t>
            </a:r>
            <a:r>
              <a:rPr lang="fr-FR" b="1" dirty="0" err="1" smtClean="0">
                <a:solidFill>
                  <a:schemeClr val="tx1"/>
                </a:solidFill>
              </a:rPr>
              <a:t>Timely</a:t>
            </a:r>
            <a:r>
              <a:rPr lang="fr-FR" b="1" dirty="0" smtClean="0">
                <a:solidFill>
                  <a:schemeClr val="tx1"/>
                </a:solidFill>
              </a:rPr>
              <a:t>:</a:t>
            </a:r>
            <a:r>
              <a:rPr lang="fr-FR" dirty="0" smtClean="0">
                <a:solidFill>
                  <a:schemeClr val="tx1"/>
                </a:solidFill>
              </a:rPr>
              <a:t>  	les tests d’abord </a:t>
            </a:r>
          </a:p>
        </p:txBody>
      </p:sp>
      <p:sp>
        <p:nvSpPr>
          <p:cNvPr id="9" name="Rectangle 8"/>
          <p:cNvSpPr/>
          <p:nvPr/>
        </p:nvSpPr>
        <p:spPr>
          <a:xfrm rot="16200000">
            <a:off x="-870968" y="2201665"/>
            <a:ext cx="2757606" cy="1015663"/>
          </a:xfrm>
          <a:prstGeom prst="rect">
            <a:avLst/>
          </a:prstGeom>
          <a:noFill/>
        </p:spPr>
        <p:txBody>
          <a:bodyPr wrap="square" lIns="91440" tIns="45720" rIns="91440" bIns="45720">
            <a:spAutoFit/>
          </a:bodyPr>
          <a:lstStyle/>
          <a:p>
            <a:pPr algn="ctr"/>
            <a:r>
              <a:rPr lang="fr-FR" sz="6000" b="1" dirty="0" smtClean="0">
                <a:ln w="31550" cmpd="sng">
                  <a:gradFill>
                    <a:gsLst>
                      <a:gs pos="25000">
                        <a:schemeClr val="accent1">
                          <a:shade val="25000"/>
                          <a:satMod val="190000"/>
                        </a:schemeClr>
                      </a:gs>
                      <a:gs pos="80000">
                        <a:schemeClr val="accent1">
                          <a:tint val="75000"/>
                          <a:satMod val="190000"/>
                        </a:schemeClr>
                      </a:gs>
                    </a:gsLst>
                    <a:lin ang="5400000"/>
                  </a:gradFill>
                  <a:prstDash val="solid"/>
                </a:ln>
                <a:solidFill>
                  <a:srgbClr val="FFFFFF"/>
                </a:solidFill>
                <a:effectLst>
                  <a:outerShdw blurRad="41275" dist="12700" dir="12000000" algn="tl" rotWithShape="0">
                    <a:srgbClr val="000000">
                      <a:alpha val="40000"/>
                    </a:srgbClr>
                  </a:outerShdw>
                </a:effectLst>
                <a:latin typeface="BNPP Sans Condensed ExtraBold" pitchFamily="50" charset="0"/>
              </a:rPr>
              <a:t>F.I.R.S.T.</a:t>
            </a:r>
            <a:endParaRPr lang="fr-FR" sz="6000" b="1" dirty="0">
              <a:ln w="31550" cmpd="sng">
                <a:gradFill>
                  <a:gsLst>
                    <a:gs pos="25000">
                      <a:schemeClr val="accent1">
                        <a:shade val="25000"/>
                        <a:satMod val="190000"/>
                      </a:schemeClr>
                    </a:gs>
                    <a:gs pos="80000">
                      <a:schemeClr val="accent1">
                        <a:tint val="75000"/>
                        <a:satMod val="190000"/>
                      </a:schemeClr>
                    </a:gs>
                  </a:gsLst>
                  <a:lin ang="5400000"/>
                </a:gradFill>
                <a:prstDash val="solid"/>
              </a:ln>
              <a:solidFill>
                <a:srgbClr val="FFFFFF"/>
              </a:solidFill>
              <a:effectLst>
                <a:outerShdw blurRad="41275" dist="12700" dir="12000000" algn="tl" rotWithShape="0">
                  <a:srgbClr val="000000">
                    <a:alpha val="40000"/>
                  </a:srgbClr>
                </a:outerShdw>
              </a:effectLst>
              <a:latin typeface="BNPP Sans Condensed ExtraBold" pitchFamily="50" charset="0"/>
            </a:endParaRPr>
          </a:p>
        </p:txBody>
      </p:sp>
    </p:spTree>
    <p:extLst>
      <p:ext uri="{BB962C8B-B14F-4D97-AF65-F5344CB8AC3E}">
        <p14:creationId xmlns:p14="http://schemas.microsoft.com/office/powerpoint/2010/main" val="140462925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p:cNvSpPr>
            <a:spLocks noGrp="1"/>
          </p:cNvSpPr>
          <p:nvPr>
            <p:ph type="title"/>
          </p:nvPr>
        </p:nvSpPr>
        <p:spPr/>
        <p:txBody>
          <a:bodyPr/>
          <a:lstStyle/>
          <a:p>
            <a:r>
              <a:rPr lang="fr-FR" dirty="0"/>
              <a:t>Bonnes pratiques</a:t>
            </a:r>
          </a:p>
        </p:txBody>
      </p:sp>
      <p:sp>
        <p:nvSpPr>
          <p:cNvPr id="4" name="Espace réservé du pied de page 3"/>
          <p:cNvSpPr>
            <a:spLocks noGrp="1"/>
          </p:cNvSpPr>
          <p:nvPr>
            <p:ph type="ftr" sz="quarter" idx="11"/>
          </p:nvPr>
        </p:nvSpPr>
        <p:spPr/>
        <p:txBody>
          <a:bodyPr/>
          <a:lstStyle/>
          <a:p>
            <a:pPr>
              <a:defRPr/>
            </a:pPr>
            <a:r>
              <a:rPr lang="fr-FR" dirty="0" smtClean="0"/>
              <a:t>TDD</a:t>
            </a:r>
            <a:endParaRPr lang="fr-FR" dirty="0"/>
          </a:p>
        </p:txBody>
      </p:sp>
      <p:sp>
        <p:nvSpPr>
          <p:cNvPr id="5" name="Espace réservé du numéro de diapositive 4"/>
          <p:cNvSpPr>
            <a:spLocks noGrp="1"/>
          </p:cNvSpPr>
          <p:nvPr>
            <p:ph type="sldNum" sz="quarter" idx="12"/>
          </p:nvPr>
        </p:nvSpPr>
        <p:spPr/>
        <p:txBody>
          <a:bodyPr/>
          <a:lstStyle/>
          <a:p>
            <a:pPr>
              <a:defRPr/>
            </a:pPr>
            <a:fld id="{276219AF-F5ED-455B-A512-B03AB3602319}" type="slidenum">
              <a:rPr lang="fr-FR" smtClean="0"/>
              <a:pPr>
                <a:defRPr/>
              </a:pPr>
              <a:t>39</a:t>
            </a:fld>
            <a:endParaRPr lang="fr-FR" dirty="0"/>
          </a:p>
        </p:txBody>
      </p:sp>
      <p:sp>
        <p:nvSpPr>
          <p:cNvPr id="3" name="Espace réservé du contenu 2"/>
          <p:cNvSpPr>
            <a:spLocks noGrp="1"/>
          </p:cNvSpPr>
          <p:nvPr>
            <p:ph idx="1"/>
          </p:nvPr>
        </p:nvSpPr>
        <p:spPr/>
        <p:txBody>
          <a:bodyPr>
            <a:normAutofit fontScale="92500" lnSpcReduction="10000"/>
          </a:bodyPr>
          <a:lstStyle/>
          <a:p>
            <a:r>
              <a:rPr lang="fr-FR" sz="1900" dirty="0"/>
              <a:t>Les tests sont de première importance ! Pas secondaire.</a:t>
            </a:r>
          </a:p>
          <a:p>
            <a:endParaRPr lang="fr-FR" sz="1900" dirty="0"/>
          </a:p>
          <a:p>
            <a:r>
              <a:rPr lang="fr-FR" sz="1900" dirty="0"/>
              <a:t>Assurer la même qualité de code dans votre code de production et dans vos tests (</a:t>
            </a:r>
            <a:r>
              <a:rPr lang="fr-FR" sz="1900" dirty="0" err="1"/>
              <a:t>keep</a:t>
            </a:r>
            <a:r>
              <a:rPr lang="fr-FR" sz="1900" dirty="0"/>
              <a:t> </a:t>
            </a:r>
            <a:r>
              <a:rPr lang="fr-FR" sz="1900" dirty="0" err="1"/>
              <a:t>it</a:t>
            </a:r>
            <a:r>
              <a:rPr lang="fr-FR" sz="1900" dirty="0"/>
              <a:t> DRY ! &amp; </a:t>
            </a:r>
            <a:r>
              <a:rPr lang="fr-FR" sz="1900" dirty="0" err="1"/>
              <a:t>co</a:t>
            </a:r>
            <a:r>
              <a:rPr lang="fr-FR" sz="1900" dirty="0"/>
              <a:t>)</a:t>
            </a:r>
          </a:p>
          <a:p>
            <a:endParaRPr lang="fr-FR" sz="1900" dirty="0"/>
          </a:p>
          <a:p>
            <a:r>
              <a:rPr lang="fr-FR" sz="1900" dirty="0"/>
              <a:t>Ne testez pas les </a:t>
            </a:r>
            <a:r>
              <a:rPr lang="fr-FR" sz="1900" dirty="0" err="1"/>
              <a:t>third</a:t>
            </a:r>
            <a:r>
              <a:rPr lang="fr-FR" sz="1900" dirty="0"/>
              <a:t> party, mais les résultats de l’utilisation de ces librairies</a:t>
            </a:r>
          </a:p>
          <a:p>
            <a:endParaRPr lang="fr-FR" sz="1900" dirty="0"/>
          </a:p>
          <a:p>
            <a:r>
              <a:rPr lang="fr-FR" sz="1900" dirty="0"/>
              <a:t>Testez tout ce qui est API publique</a:t>
            </a:r>
          </a:p>
          <a:p>
            <a:endParaRPr lang="fr-FR" sz="1900" dirty="0"/>
          </a:p>
          <a:p>
            <a:r>
              <a:rPr lang="fr-FR" sz="1900" dirty="0"/>
              <a:t>1 scénario = 1 test</a:t>
            </a:r>
          </a:p>
          <a:p>
            <a:endParaRPr lang="fr-FR" sz="1900" dirty="0"/>
          </a:p>
          <a:p>
            <a:r>
              <a:rPr lang="fr-FR" sz="1900" dirty="0"/>
              <a:t>Ne modifier vos tests que s’il y a un changement de comportement (volontaire) de l’application</a:t>
            </a:r>
          </a:p>
        </p:txBody>
      </p:sp>
    </p:spTree>
    <p:extLst>
      <p:ext uri="{BB962C8B-B14F-4D97-AF65-F5344CB8AC3E}">
        <p14:creationId xmlns:p14="http://schemas.microsoft.com/office/powerpoint/2010/main" val="195534187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p:cNvSpPr>
            <a:spLocks noGrp="1"/>
          </p:cNvSpPr>
          <p:nvPr>
            <p:ph type="ctrTitle"/>
          </p:nvPr>
        </p:nvSpPr>
        <p:spPr/>
        <p:txBody>
          <a:bodyPr/>
          <a:lstStyle/>
          <a:p>
            <a:r>
              <a:rPr lang="fr-FR" dirty="0" smtClean="0"/>
              <a:t>introduction</a:t>
            </a:r>
            <a:endParaRPr lang="fr-FR" dirty="0"/>
          </a:p>
        </p:txBody>
      </p:sp>
      <p:sp>
        <p:nvSpPr>
          <p:cNvPr id="4" name="Espace réservé du pied de page 3"/>
          <p:cNvSpPr>
            <a:spLocks noGrp="1"/>
          </p:cNvSpPr>
          <p:nvPr>
            <p:ph type="ftr" sz="quarter" idx="11"/>
          </p:nvPr>
        </p:nvSpPr>
        <p:spPr/>
        <p:txBody>
          <a:bodyPr/>
          <a:lstStyle/>
          <a:p>
            <a:pPr>
              <a:defRPr/>
            </a:pPr>
            <a:r>
              <a:rPr lang="fr-FR" dirty="0" smtClean="0"/>
              <a:t>Notions d'architecture</a:t>
            </a:r>
            <a:endParaRPr lang="fr-FR" dirty="0"/>
          </a:p>
        </p:txBody>
      </p:sp>
      <p:sp>
        <p:nvSpPr>
          <p:cNvPr id="5" name="Espace réservé du numéro de diapositive 4"/>
          <p:cNvSpPr>
            <a:spLocks noGrp="1"/>
          </p:cNvSpPr>
          <p:nvPr>
            <p:ph type="sldNum" sz="quarter" idx="12"/>
          </p:nvPr>
        </p:nvSpPr>
        <p:spPr/>
        <p:txBody>
          <a:bodyPr/>
          <a:lstStyle/>
          <a:p>
            <a:pPr>
              <a:defRPr/>
            </a:pPr>
            <a:fld id="{276219AF-F5ED-455B-A512-B03AB3602319}" type="slidenum">
              <a:rPr lang="fr-FR" smtClean="0"/>
              <a:pPr>
                <a:defRPr/>
              </a:pPr>
              <a:t>4</a:t>
            </a:fld>
            <a:endParaRPr lang="fr-FR" dirty="0"/>
          </a:p>
        </p:txBody>
      </p:sp>
    </p:spTree>
    <p:extLst>
      <p:ext uri="{BB962C8B-B14F-4D97-AF65-F5344CB8AC3E}">
        <p14:creationId xmlns:p14="http://schemas.microsoft.com/office/powerpoint/2010/main" val="325416612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p:cNvSpPr>
            <a:spLocks noGrp="1"/>
          </p:cNvSpPr>
          <p:nvPr>
            <p:ph type="title"/>
          </p:nvPr>
        </p:nvSpPr>
        <p:spPr/>
        <p:txBody>
          <a:bodyPr/>
          <a:lstStyle/>
          <a:p>
            <a:r>
              <a:rPr lang="fr-FR" dirty="0" smtClean="0"/>
              <a:t>En résumé</a:t>
            </a:r>
            <a:endParaRPr lang="fr-FR" dirty="0"/>
          </a:p>
        </p:txBody>
      </p:sp>
      <p:sp>
        <p:nvSpPr>
          <p:cNvPr id="4" name="Espace réservé du pied de page 3"/>
          <p:cNvSpPr>
            <a:spLocks noGrp="1"/>
          </p:cNvSpPr>
          <p:nvPr>
            <p:ph type="ftr" sz="quarter" idx="11"/>
          </p:nvPr>
        </p:nvSpPr>
        <p:spPr/>
        <p:txBody>
          <a:bodyPr/>
          <a:lstStyle/>
          <a:p>
            <a:pPr>
              <a:defRPr/>
            </a:pPr>
            <a:r>
              <a:rPr lang="fr-FR" dirty="0" smtClean="0"/>
              <a:t>TDD</a:t>
            </a:r>
            <a:endParaRPr lang="fr-FR" dirty="0"/>
          </a:p>
        </p:txBody>
      </p:sp>
      <p:sp>
        <p:nvSpPr>
          <p:cNvPr id="5" name="Espace réservé du numéro de diapositive 4"/>
          <p:cNvSpPr>
            <a:spLocks noGrp="1"/>
          </p:cNvSpPr>
          <p:nvPr>
            <p:ph type="sldNum" sz="quarter" idx="12"/>
          </p:nvPr>
        </p:nvSpPr>
        <p:spPr/>
        <p:txBody>
          <a:bodyPr/>
          <a:lstStyle/>
          <a:p>
            <a:pPr>
              <a:defRPr/>
            </a:pPr>
            <a:fld id="{276219AF-F5ED-455B-A512-B03AB3602319}" type="slidenum">
              <a:rPr lang="fr-FR" smtClean="0"/>
              <a:pPr>
                <a:defRPr/>
              </a:pPr>
              <a:t>40</a:t>
            </a:fld>
            <a:endParaRPr lang="fr-FR" dirty="0"/>
          </a:p>
        </p:txBody>
      </p:sp>
      <p:sp>
        <p:nvSpPr>
          <p:cNvPr id="3" name="Espace réservé du contenu 2"/>
          <p:cNvSpPr>
            <a:spLocks noGrp="1"/>
          </p:cNvSpPr>
          <p:nvPr>
            <p:ph idx="1"/>
          </p:nvPr>
        </p:nvSpPr>
        <p:spPr/>
        <p:txBody>
          <a:bodyPr>
            <a:normAutofit/>
          </a:bodyPr>
          <a:lstStyle/>
          <a:p>
            <a:r>
              <a:rPr lang="fr-FR" dirty="0"/>
              <a:t>Le TDD est une </a:t>
            </a:r>
            <a:r>
              <a:rPr lang="fr-FR" dirty="0" smtClean="0"/>
              <a:t>discipline de </a:t>
            </a:r>
            <a:r>
              <a:rPr lang="fr-FR" dirty="0"/>
              <a:t>développement </a:t>
            </a:r>
            <a:r>
              <a:rPr lang="fr-FR" i="1" dirty="0"/>
              <a:t>Tests First</a:t>
            </a:r>
          </a:p>
          <a:p>
            <a:r>
              <a:rPr lang="fr-FR" dirty="0"/>
              <a:t>S’appuie sur des cycles </a:t>
            </a:r>
            <a:r>
              <a:rPr lang="fr-FR" b="1" dirty="0"/>
              <a:t>courts</a:t>
            </a:r>
          </a:p>
          <a:p>
            <a:r>
              <a:rPr lang="fr-FR" dirty="0"/>
              <a:t>Basé sur le mantra RGR: </a:t>
            </a:r>
            <a:r>
              <a:rPr lang="fr-FR" b="1" dirty="0" err="1"/>
              <a:t>Red</a:t>
            </a:r>
            <a:r>
              <a:rPr lang="fr-FR" b="1" dirty="0"/>
              <a:t> </a:t>
            </a:r>
            <a:r>
              <a:rPr lang="fr-FR" b="1" dirty="0">
                <a:sym typeface="Wingdings" panose="05000000000000000000" pitchFamily="2" charset="2"/>
              </a:rPr>
              <a:t> Green  </a:t>
            </a:r>
            <a:r>
              <a:rPr lang="fr-FR" b="1" dirty="0" err="1">
                <a:sym typeface="Wingdings" panose="05000000000000000000" pitchFamily="2" charset="2"/>
              </a:rPr>
              <a:t>Refactor</a:t>
            </a:r>
            <a:endParaRPr lang="fr-FR" b="1" dirty="0">
              <a:sym typeface="Wingdings" panose="05000000000000000000" pitchFamily="2" charset="2"/>
            </a:endParaRPr>
          </a:p>
          <a:p>
            <a:r>
              <a:rPr lang="fr-FR" dirty="0">
                <a:sym typeface="Wingdings" panose="05000000000000000000" pitchFamily="2" charset="2"/>
              </a:rPr>
              <a:t>Apporte de la stabilité et de la confiance dans le code applicatif</a:t>
            </a:r>
          </a:p>
          <a:p>
            <a:r>
              <a:rPr lang="fr-FR" dirty="0">
                <a:sym typeface="Wingdings" panose="05000000000000000000" pitchFamily="2" charset="2"/>
              </a:rPr>
              <a:t>Produit des applications testables et modulaires</a:t>
            </a:r>
          </a:p>
          <a:p>
            <a:r>
              <a:rPr lang="fr-FR" dirty="0">
                <a:sym typeface="Wingdings" panose="05000000000000000000" pitchFamily="2" charset="2"/>
              </a:rPr>
              <a:t>Améliore la prise d’initiative des développeurs en limitant</a:t>
            </a:r>
            <a:br>
              <a:rPr lang="fr-FR" dirty="0">
                <a:sym typeface="Wingdings" panose="05000000000000000000" pitchFamily="2" charset="2"/>
              </a:rPr>
            </a:br>
            <a:r>
              <a:rPr lang="fr-FR" dirty="0">
                <a:sym typeface="Wingdings" panose="05000000000000000000" pitchFamily="2" charset="2"/>
              </a:rPr>
              <a:t>le risque de régressions</a:t>
            </a:r>
          </a:p>
          <a:p>
            <a:r>
              <a:rPr lang="fr-FR" dirty="0">
                <a:sym typeface="Wingdings" panose="05000000000000000000" pitchFamily="2" charset="2"/>
              </a:rPr>
              <a:t>Les tests doivent devenir les spécifications vivantes de l’application</a:t>
            </a:r>
          </a:p>
          <a:p>
            <a:r>
              <a:rPr lang="fr-FR" dirty="0">
                <a:sym typeface="Wingdings" panose="05000000000000000000" pitchFamily="2" charset="2"/>
              </a:rPr>
              <a:t>Le TDD s’inscrit  </a:t>
            </a:r>
            <a:endParaRPr lang="fr-FR" dirty="0" smtClean="0">
              <a:sym typeface="Wingdings" panose="05000000000000000000" pitchFamily="2" charset="2"/>
            </a:endParaRPr>
          </a:p>
          <a:p>
            <a:pPr lvl="1"/>
            <a:r>
              <a:rPr lang="fr-FR" dirty="0" smtClean="0">
                <a:sym typeface="Wingdings" panose="05000000000000000000" pitchFamily="2" charset="2"/>
              </a:rPr>
              <a:t>Parfaitement une démarche agile, et permet d’accepter plus facilement les changements, avec moins de risques !</a:t>
            </a:r>
          </a:p>
          <a:p>
            <a:pPr lvl="1"/>
            <a:r>
              <a:rPr lang="fr-FR" dirty="0" smtClean="0">
                <a:sym typeface="Wingdings" panose="05000000000000000000" pitchFamily="2" charset="2"/>
              </a:rPr>
              <a:t>Très bien avec toute application ayant du métier et que l’on souhaite pouvoir maintenir</a:t>
            </a:r>
          </a:p>
          <a:p>
            <a:pPr lvl="1"/>
            <a:endParaRPr lang="fr-FR" sz="1200" dirty="0"/>
          </a:p>
        </p:txBody>
      </p:sp>
      <p:pic>
        <p:nvPicPr>
          <p:cNvPr id="7" name="Picture 2" descr="Résultat de recherche d'images pour &quot;test first development&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42898" y="771550"/>
            <a:ext cx="2409625" cy="18871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604471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323529" y="555528"/>
            <a:ext cx="8640960" cy="311168"/>
          </a:xfrm>
          <a:prstGeom prst="rect">
            <a:avLst/>
          </a:prstGeom>
          <a:solidFill>
            <a:schemeClr val="tx1"/>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a:endParaRPr lang="fr-FR" sz="1400" dirty="0" smtClean="0">
              <a:solidFill>
                <a:schemeClr val="tx1"/>
              </a:solidFill>
            </a:endParaRPr>
          </a:p>
        </p:txBody>
      </p:sp>
      <p:sp>
        <p:nvSpPr>
          <p:cNvPr id="4" name="Espace réservé du pied de page 3"/>
          <p:cNvSpPr>
            <a:spLocks noGrp="1"/>
          </p:cNvSpPr>
          <p:nvPr>
            <p:ph type="ftr" sz="quarter" idx="10"/>
          </p:nvPr>
        </p:nvSpPr>
        <p:spPr/>
        <p:txBody>
          <a:bodyPr/>
          <a:lstStyle/>
          <a:p>
            <a:pPr>
              <a:defRPr/>
            </a:pPr>
            <a:r>
              <a:rPr lang="fr-FR" dirty="0" smtClean="0"/>
              <a:t>TDD</a:t>
            </a:r>
            <a:endParaRPr lang="fr-FR" dirty="0"/>
          </a:p>
        </p:txBody>
      </p:sp>
      <p:sp>
        <p:nvSpPr>
          <p:cNvPr id="5" name="Espace réservé du numéro de diapositive 4"/>
          <p:cNvSpPr>
            <a:spLocks noGrp="1"/>
          </p:cNvSpPr>
          <p:nvPr>
            <p:ph type="sldNum" sz="quarter" idx="12"/>
          </p:nvPr>
        </p:nvSpPr>
        <p:spPr/>
        <p:txBody>
          <a:bodyPr/>
          <a:lstStyle/>
          <a:p>
            <a:pPr>
              <a:defRPr/>
            </a:pPr>
            <a:fld id="{276219AF-F5ED-455B-A512-B03AB3602319}" type="slidenum">
              <a:rPr lang="fr-FR" smtClean="0"/>
              <a:pPr>
                <a:defRPr/>
              </a:pPr>
              <a:t>41</a:t>
            </a:fld>
            <a:endParaRPr lang="fr-FR" dirty="0"/>
          </a:p>
        </p:txBody>
      </p:sp>
      <p:pic>
        <p:nvPicPr>
          <p:cNvPr id="20482" name="Picture 2" descr="https://i.imgflip.com/28jvqa.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39753" y="55214"/>
            <a:ext cx="4138937" cy="44607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732889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323529" y="555528"/>
            <a:ext cx="8640960" cy="311168"/>
          </a:xfrm>
          <a:prstGeom prst="rect">
            <a:avLst/>
          </a:prstGeom>
          <a:solidFill>
            <a:schemeClr val="tx1"/>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a:endParaRPr lang="fr-FR" sz="1400" dirty="0" smtClean="0">
              <a:solidFill>
                <a:schemeClr val="tx1"/>
              </a:solidFill>
            </a:endParaRPr>
          </a:p>
        </p:txBody>
      </p:sp>
      <p:sp>
        <p:nvSpPr>
          <p:cNvPr id="4" name="Espace réservé du pied de page 3"/>
          <p:cNvSpPr>
            <a:spLocks noGrp="1"/>
          </p:cNvSpPr>
          <p:nvPr>
            <p:ph type="ftr" sz="quarter" idx="10"/>
          </p:nvPr>
        </p:nvSpPr>
        <p:spPr/>
        <p:txBody>
          <a:bodyPr/>
          <a:lstStyle/>
          <a:p>
            <a:pPr>
              <a:defRPr/>
            </a:pPr>
            <a:r>
              <a:rPr lang="fr-FR" smtClean="0"/>
              <a:t>TDD</a:t>
            </a:r>
            <a:endParaRPr lang="fr-FR" dirty="0"/>
          </a:p>
        </p:txBody>
      </p:sp>
      <p:sp>
        <p:nvSpPr>
          <p:cNvPr id="5" name="Espace réservé du numéro de diapositive 4"/>
          <p:cNvSpPr>
            <a:spLocks noGrp="1"/>
          </p:cNvSpPr>
          <p:nvPr>
            <p:ph type="sldNum" sz="quarter" idx="12"/>
          </p:nvPr>
        </p:nvSpPr>
        <p:spPr/>
        <p:txBody>
          <a:bodyPr/>
          <a:lstStyle/>
          <a:p>
            <a:pPr>
              <a:defRPr/>
            </a:pPr>
            <a:fld id="{276219AF-F5ED-455B-A512-B03AB3602319}" type="slidenum">
              <a:rPr lang="fr-FR" smtClean="0"/>
              <a:pPr>
                <a:defRPr/>
              </a:pPr>
              <a:t>42</a:t>
            </a:fld>
            <a:endParaRPr lang="fr-FR" dirty="0"/>
          </a:p>
        </p:txBody>
      </p:sp>
      <p:pic>
        <p:nvPicPr>
          <p:cNvPr id="24578" name="Picture 2" descr="C:\perso\img\q418shly8200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228632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p:cNvSpPr>
            <a:spLocks noGrp="1"/>
          </p:cNvSpPr>
          <p:nvPr>
            <p:ph type="title"/>
          </p:nvPr>
        </p:nvSpPr>
        <p:spPr/>
        <p:txBody>
          <a:bodyPr/>
          <a:lstStyle/>
          <a:p>
            <a:r>
              <a:rPr lang="fr-FR" dirty="0" smtClean="0"/>
              <a:t>Quizz </a:t>
            </a:r>
            <a:r>
              <a:rPr lang="fr-FR" dirty="0" err="1" smtClean="0"/>
              <a:t>Testing</a:t>
            </a:r>
            <a:endParaRPr lang="fr-FR" dirty="0"/>
          </a:p>
        </p:txBody>
      </p:sp>
      <p:sp>
        <p:nvSpPr>
          <p:cNvPr id="4" name="Espace réservé du pied de page 3"/>
          <p:cNvSpPr>
            <a:spLocks noGrp="1"/>
          </p:cNvSpPr>
          <p:nvPr>
            <p:ph type="ftr" sz="quarter" idx="11"/>
          </p:nvPr>
        </p:nvSpPr>
        <p:spPr/>
        <p:txBody>
          <a:bodyPr/>
          <a:lstStyle/>
          <a:p>
            <a:pPr>
              <a:defRPr/>
            </a:pPr>
            <a:r>
              <a:rPr lang="fr-FR" dirty="0" smtClean="0"/>
              <a:t>TDD</a:t>
            </a:r>
            <a:endParaRPr lang="fr-FR" dirty="0"/>
          </a:p>
        </p:txBody>
      </p:sp>
      <p:sp>
        <p:nvSpPr>
          <p:cNvPr id="5" name="Espace réservé du numéro de diapositive 4"/>
          <p:cNvSpPr>
            <a:spLocks noGrp="1"/>
          </p:cNvSpPr>
          <p:nvPr>
            <p:ph type="sldNum" sz="quarter" idx="12"/>
          </p:nvPr>
        </p:nvSpPr>
        <p:spPr/>
        <p:txBody>
          <a:bodyPr/>
          <a:lstStyle/>
          <a:p>
            <a:pPr>
              <a:defRPr/>
            </a:pPr>
            <a:fld id="{276219AF-F5ED-455B-A512-B03AB3602319}" type="slidenum">
              <a:rPr lang="fr-FR" smtClean="0"/>
              <a:pPr>
                <a:defRPr/>
              </a:pPr>
              <a:t>43</a:t>
            </a:fld>
            <a:endParaRPr lang="fr-FR" dirty="0"/>
          </a:p>
        </p:txBody>
      </p:sp>
      <p:sp>
        <p:nvSpPr>
          <p:cNvPr id="3" name="Espace réservé du contenu 2"/>
          <p:cNvSpPr>
            <a:spLocks noGrp="1"/>
          </p:cNvSpPr>
          <p:nvPr>
            <p:ph idx="1"/>
          </p:nvPr>
        </p:nvSpPr>
        <p:spPr/>
        <p:txBody>
          <a:bodyPr>
            <a:normAutofit/>
          </a:bodyPr>
          <a:lstStyle/>
          <a:p>
            <a:pPr marL="0" indent="0" algn="ctr">
              <a:buNone/>
            </a:pPr>
            <a:r>
              <a:rPr lang="fr-FR" sz="2800" dirty="0" smtClean="0">
                <a:latin typeface="BNPP Slab Serif Extra Bold" pitchFamily="50" charset="0"/>
              </a:rPr>
              <a:t>Avec une bonne couverture de tests je n’aurais pas de bugs !</a:t>
            </a:r>
            <a:endParaRPr lang="fr-FR" sz="2000" dirty="0">
              <a:latin typeface="BNPP Slab Serif Extra Bold" pitchFamily="50" charset="0"/>
            </a:endParaRPr>
          </a:p>
        </p:txBody>
      </p:sp>
      <p:pic>
        <p:nvPicPr>
          <p:cNvPr id="7170" name="Picture 2" descr="Résultat de recherche d'images pour &quot;mythe realite&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65238" y="1851670"/>
            <a:ext cx="3816425" cy="25426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801332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p:cNvSpPr>
            <a:spLocks noGrp="1"/>
          </p:cNvSpPr>
          <p:nvPr>
            <p:ph type="title"/>
          </p:nvPr>
        </p:nvSpPr>
        <p:spPr/>
        <p:txBody>
          <a:bodyPr/>
          <a:lstStyle/>
          <a:p>
            <a:r>
              <a:rPr lang="fr-FR" dirty="0" smtClean="0"/>
              <a:t>Quizz </a:t>
            </a:r>
            <a:r>
              <a:rPr lang="fr-FR" dirty="0" err="1" smtClean="0"/>
              <a:t>Testing</a:t>
            </a:r>
            <a:endParaRPr lang="fr-FR" dirty="0"/>
          </a:p>
        </p:txBody>
      </p:sp>
      <p:sp>
        <p:nvSpPr>
          <p:cNvPr id="4" name="Espace réservé du pied de page 3"/>
          <p:cNvSpPr>
            <a:spLocks noGrp="1"/>
          </p:cNvSpPr>
          <p:nvPr>
            <p:ph type="ftr" sz="quarter" idx="11"/>
          </p:nvPr>
        </p:nvSpPr>
        <p:spPr/>
        <p:txBody>
          <a:bodyPr/>
          <a:lstStyle/>
          <a:p>
            <a:pPr>
              <a:defRPr/>
            </a:pPr>
            <a:r>
              <a:rPr lang="fr-FR" dirty="0" smtClean="0"/>
              <a:t>TDD</a:t>
            </a:r>
            <a:endParaRPr lang="fr-FR" dirty="0"/>
          </a:p>
        </p:txBody>
      </p:sp>
      <p:sp>
        <p:nvSpPr>
          <p:cNvPr id="5" name="Espace réservé du numéro de diapositive 4"/>
          <p:cNvSpPr>
            <a:spLocks noGrp="1"/>
          </p:cNvSpPr>
          <p:nvPr>
            <p:ph type="sldNum" sz="quarter" idx="12"/>
          </p:nvPr>
        </p:nvSpPr>
        <p:spPr/>
        <p:txBody>
          <a:bodyPr/>
          <a:lstStyle/>
          <a:p>
            <a:pPr>
              <a:defRPr/>
            </a:pPr>
            <a:fld id="{276219AF-F5ED-455B-A512-B03AB3602319}" type="slidenum">
              <a:rPr lang="fr-FR" smtClean="0"/>
              <a:pPr>
                <a:defRPr/>
              </a:pPr>
              <a:t>44</a:t>
            </a:fld>
            <a:endParaRPr lang="fr-FR" dirty="0"/>
          </a:p>
        </p:txBody>
      </p:sp>
      <p:sp>
        <p:nvSpPr>
          <p:cNvPr id="3" name="Espace réservé du contenu 2"/>
          <p:cNvSpPr>
            <a:spLocks noGrp="1"/>
          </p:cNvSpPr>
          <p:nvPr>
            <p:ph idx="1"/>
          </p:nvPr>
        </p:nvSpPr>
        <p:spPr>
          <a:xfrm>
            <a:off x="2843813" y="852985"/>
            <a:ext cx="5832649" cy="3588847"/>
          </a:xfrm>
        </p:spPr>
        <p:txBody>
          <a:bodyPr>
            <a:normAutofit/>
          </a:bodyPr>
          <a:lstStyle/>
          <a:p>
            <a:pPr marL="0" indent="0" algn="ctr">
              <a:buNone/>
            </a:pPr>
            <a:r>
              <a:rPr lang="fr-FR" sz="2800" dirty="0" smtClean="0">
                <a:latin typeface="BNPP Slab Serif Extra Bold" pitchFamily="50" charset="0"/>
              </a:rPr>
              <a:t>Avec une bonne couverture de tests je n’aurais pas de bugs !</a:t>
            </a:r>
            <a:endParaRPr lang="fr-FR" sz="2000" dirty="0">
              <a:latin typeface="BNPP Slab Serif Extra Bold" pitchFamily="50" charset="0"/>
            </a:endParaRPr>
          </a:p>
        </p:txBody>
      </p:sp>
      <p:sp>
        <p:nvSpPr>
          <p:cNvPr id="2" name="Rectangle à coins arrondis 1"/>
          <p:cNvSpPr/>
          <p:nvPr/>
        </p:nvSpPr>
        <p:spPr>
          <a:xfrm>
            <a:off x="683571" y="1040103"/>
            <a:ext cx="1872208" cy="648072"/>
          </a:xfrm>
          <a:prstGeom prst="roundRect">
            <a:avLst/>
          </a:prstGeom>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a:r>
              <a:rPr lang="fr-FR" sz="2800" dirty="0" smtClean="0">
                <a:solidFill>
                  <a:schemeClr val="tx1"/>
                </a:solidFill>
                <a:latin typeface="BNPP Slab Serif Extra Bold" pitchFamily="50" charset="0"/>
              </a:rPr>
              <a:t>Mythe</a:t>
            </a:r>
          </a:p>
        </p:txBody>
      </p:sp>
      <p:sp>
        <p:nvSpPr>
          <p:cNvPr id="7" name="ZoneTexte 6"/>
          <p:cNvSpPr txBox="1"/>
          <p:nvPr/>
        </p:nvSpPr>
        <p:spPr>
          <a:xfrm>
            <a:off x="2843813" y="2319723"/>
            <a:ext cx="5832649" cy="1656184"/>
          </a:xfrm>
          <a:prstGeom prst="rect">
            <a:avLst/>
          </a:prstGeom>
        </p:spPr>
        <p:style>
          <a:lnRef idx="1">
            <a:schemeClr val="dk1"/>
          </a:lnRef>
          <a:fillRef idx="2">
            <a:schemeClr val="dk1"/>
          </a:fillRef>
          <a:effectRef idx="1">
            <a:schemeClr val="dk1"/>
          </a:effectRef>
          <a:fontRef idx="minor">
            <a:schemeClr val="dk1"/>
          </a:fontRef>
        </p:style>
        <p:txBody>
          <a:bodyPr wrap="square" lIns="0" tIns="0" rIns="0" bIns="0" rtlCol="0">
            <a:noAutofit/>
          </a:bodyPr>
          <a:lstStyle/>
          <a:p>
            <a:pPr algn="ctr"/>
            <a:r>
              <a:rPr lang="fr-FR" sz="3200" dirty="0" smtClean="0">
                <a:solidFill>
                  <a:schemeClr val="bg1">
                    <a:lumMod val="50000"/>
                  </a:schemeClr>
                </a:solidFill>
                <a:latin typeface="BNPP Slab Serif Extra Bold" pitchFamily="50" charset="0"/>
              </a:rPr>
              <a:t>Une couverture de tests bien faite garantie d’avoir </a:t>
            </a:r>
            <a:r>
              <a:rPr lang="fr-FR" sz="3200" u="sng" dirty="0" smtClean="0">
                <a:solidFill>
                  <a:schemeClr val="accent1"/>
                </a:solidFill>
                <a:latin typeface="BNPP Slab Serif Extra Bold" pitchFamily="50" charset="0"/>
              </a:rPr>
              <a:t>moins</a:t>
            </a:r>
            <a:r>
              <a:rPr lang="fr-FR" sz="3200" dirty="0" smtClean="0">
                <a:solidFill>
                  <a:schemeClr val="bg1">
                    <a:lumMod val="50000"/>
                  </a:schemeClr>
                </a:solidFill>
                <a:latin typeface="BNPP Slab Serif Extra Bold" pitchFamily="50" charset="0"/>
              </a:rPr>
              <a:t> de  bugs</a:t>
            </a:r>
          </a:p>
        </p:txBody>
      </p:sp>
      <p:sp>
        <p:nvSpPr>
          <p:cNvPr id="10" name="Rectangle à coins arrondis 9"/>
          <p:cNvSpPr/>
          <p:nvPr/>
        </p:nvSpPr>
        <p:spPr>
          <a:xfrm>
            <a:off x="683571" y="2823777"/>
            <a:ext cx="1872208" cy="648072"/>
          </a:xfrm>
          <a:prstGeom prst="roundRect">
            <a:avLst/>
          </a:prstGeom>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a:r>
              <a:rPr lang="fr-FR" sz="2800" dirty="0" smtClean="0">
                <a:solidFill>
                  <a:schemeClr val="tx1"/>
                </a:solidFill>
                <a:latin typeface="BNPP Slab Serif Extra Bold" pitchFamily="50" charset="0"/>
              </a:rPr>
              <a:t>Réalité</a:t>
            </a:r>
          </a:p>
        </p:txBody>
      </p:sp>
    </p:spTree>
    <p:extLst>
      <p:ext uri="{BB962C8B-B14F-4D97-AF65-F5344CB8AC3E}">
        <p14:creationId xmlns:p14="http://schemas.microsoft.com/office/powerpoint/2010/main" val="270456620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p:cNvSpPr>
            <a:spLocks noGrp="1"/>
          </p:cNvSpPr>
          <p:nvPr>
            <p:ph type="title"/>
          </p:nvPr>
        </p:nvSpPr>
        <p:spPr/>
        <p:txBody>
          <a:bodyPr/>
          <a:lstStyle/>
          <a:p>
            <a:r>
              <a:rPr lang="fr-FR" dirty="0" smtClean="0"/>
              <a:t>Quizz </a:t>
            </a:r>
            <a:r>
              <a:rPr lang="fr-FR" dirty="0" err="1" smtClean="0"/>
              <a:t>Testing</a:t>
            </a:r>
            <a:endParaRPr lang="fr-FR" dirty="0"/>
          </a:p>
        </p:txBody>
      </p:sp>
      <p:sp>
        <p:nvSpPr>
          <p:cNvPr id="4" name="Espace réservé du pied de page 3"/>
          <p:cNvSpPr>
            <a:spLocks noGrp="1"/>
          </p:cNvSpPr>
          <p:nvPr>
            <p:ph type="ftr" sz="quarter" idx="11"/>
          </p:nvPr>
        </p:nvSpPr>
        <p:spPr/>
        <p:txBody>
          <a:bodyPr/>
          <a:lstStyle/>
          <a:p>
            <a:pPr>
              <a:defRPr/>
            </a:pPr>
            <a:r>
              <a:rPr lang="fr-FR" dirty="0" smtClean="0"/>
              <a:t>TDD</a:t>
            </a:r>
            <a:endParaRPr lang="fr-FR" dirty="0"/>
          </a:p>
        </p:txBody>
      </p:sp>
      <p:sp>
        <p:nvSpPr>
          <p:cNvPr id="5" name="Espace réservé du numéro de diapositive 4"/>
          <p:cNvSpPr>
            <a:spLocks noGrp="1"/>
          </p:cNvSpPr>
          <p:nvPr>
            <p:ph type="sldNum" sz="quarter" idx="12"/>
          </p:nvPr>
        </p:nvSpPr>
        <p:spPr/>
        <p:txBody>
          <a:bodyPr/>
          <a:lstStyle/>
          <a:p>
            <a:pPr>
              <a:defRPr/>
            </a:pPr>
            <a:fld id="{276219AF-F5ED-455B-A512-B03AB3602319}" type="slidenum">
              <a:rPr lang="fr-FR" smtClean="0"/>
              <a:pPr>
                <a:defRPr/>
              </a:pPr>
              <a:t>45</a:t>
            </a:fld>
            <a:endParaRPr lang="fr-FR" dirty="0"/>
          </a:p>
        </p:txBody>
      </p:sp>
      <p:sp>
        <p:nvSpPr>
          <p:cNvPr id="3" name="Espace réservé du contenu 2"/>
          <p:cNvSpPr>
            <a:spLocks noGrp="1"/>
          </p:cNvSpPr>
          <p:nvPr>
            <p:ph idx="1"/>
          </p:nvPr>
        </p:nvSpPr>
        <p:spPr/>
        <p:txBody>
          <a:bodyPr>
            <a:normAutofit/>
          </a:bodyPr>
          <a:lstStyle/>
          <a:p>
            <a:pPr marL="0" indent="0" algn="ctr">
              <a:buNone/>
            </a:pPr>
            <a:r>
              <a:rPr lang="fr-FR" sz="2800" dirty="0" smtClean="0">
                <a:latin typeface="BNPP Slab Serif Extra Bold" pitchFamily="50" charset="0"/>
              </a:rPr>
              <a:t>Ecrire des tests est une perte de temps, il vaut mieux écrire du code utile !</a:t>
            </a:r>
            <a:endParaRPr lang="fr-FR" sz="2000" dirty="0">
              <a:latin typeface="BNPP Slab Serif Extra Bold" pitchFamily="50" charset="0"/>
            </a:endParaRPr>
          </a:p>
        </p:txBody>
      </p:sp>
      <p:pic>
        <p:nvPicPr>
          <p:cNvPr id="7170" name="Picture 2" descr="Résultat de recherche d'images pour &quot;mythe realite&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65238" y="1851670"/>
            <a:ext cx="3816425" cy="25426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039570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p:cNvSpPr>
            <a:spLocks noGrp="1"/>
          </p:cNvSpPr>
          <p:nvPr>
            <p:ph type="title"/>
          </p:nvPr>
        </p:nvSpPr>
        <p:spPr/>
        <p:txBody>
          <a:bodyPr/>
          <a:lstStyle/>
          <a:p>
            <a:r>
              <a:rPr lang="fr-FR" dirty="0" smtClean="0"/>
              <a:t>Quizz </a:t>
            </a:r>
            <a:r>
              <a:rPr lang="fr-FR" dirty="0" err="1" smtClean="0"/>
              <a:t>Testing</a:t>
            </a:r>
            <a:endParaRPr lang="fr-FR" dirty="0"/>
          </a:p>
        </p:txBody>
      </p:sp>
      <p:sp>
        <p:nvSpPr>
          <p:cNvPr id="4" name="Espace réservé du pied de page 3"/>
          <p:cNvSpPr>
            <a:spLocks noGrp="1"/>
          </p:cNvSpPr>
          <p:nvPr>
            <p:ph type="ftr" sz="quarter" idx="11"/>
          </p:nvPr>
        </p:nvSpPr>
        <p:spPr/>
        <p:txBody>
          <a:bodyPr/>
          <a:lstStyle/>
          <a:p>
            <a:pPr>
              <a:defRPr/>
            </a:pPr>
            <a:r>
              <a:rPr lang="fr-FR" dirty="0" smtClean="0"/>
              <a:t>TDD</a:t>
            </a:r>
            <a:endParaRPr lang="fr-FR" dirty="0"/>
          </a:p>
        </p:txBody>
      </p:sp>
      <p:sp>
        <p:nvSpPr>
          <p:cNvPr id="5" name="Espace réservé du numéro de diapositive 4"/>
          <p:cNvSpPr>
            <a:spLocks noGrp="1"/>
          </p:cNvSpPr>
          <p:nvPr>
            <p:ph type="sldNum" sz="quarter" idx="12"/>
          </p:nvPr>
        </p:nvSpPr>
        <p:spPr/>
        <p:txBody>
          <a:bodyPr/>
          <a:lstStyle/>
          <a:p>
            <a:pPr>
              <a:defRPr/>
            </a:pPr>
            <a:fld id="{276219AF-F5ED-455B-A512-B03AB3602319}" type="slidenum">
              <a:rPr lang="fr-FR" smtClean="0"/>
              <a:pPr>
                <a:defRPr/>
              </a:pPr>
              <a:t>46</a:t>
            </a:fld>
            <a:endParaRPr lang="fr-FR" dirty="0"/>
          </a:p>
        </p:txBody>
      </p:sp>
      <p:sp>
        <p:nvSpPr>
          <p:cNvPr id="3" name="Espace réservé du contenu 2"/>
          <p:cNvSpPr>
            <a:spLocks noGrp="1"/>
          </p:cNvSpPr>
          <p:nvPr>
            <p:ph idx="1"/>
          </p:nvPr>
        </p:nvSpPr>
        <p:spPr>
          <a:xfrm>
            <a:off x="2843813" y="852985"/>
            <a:ext cx="5832649" cy="3588847"/>
          </a:xfrm>
        </p:spPr>
        <p:txBody>
          <a:bodyPr>
            <a:normAutofit/>
          </a:bodyPr>
          <a:lstStyle/>
          <a:p>
            <a:pPr marL="0" indent="0" algn="ctr">
              <a:buNone/>
            </a:pPr>
            <a:r>
              <a:rPr lang="fr-FR" sz="2800" dirty="0">
                <a:latin typeface="BNPP Slab Serif Extra Bold" pitchFamily="50" charset="0"/>
              </a:rPr>
              <a:t>Ecrire des tests est une perte de temps, il vaut mieux écrire du code </a:t>
            </a:r>
            <a:r>
              <a:rPr lang="fr-FR" sz="2800" dirty="0" smtClean="0">
                <a:latin typeface="BNPP Slab Serif Extra Bold" pitchFamily="50" charset="0"/>
              </a:rPr>
              <a:t>utile </a:t>
            </a:r>
            <a:r>
              <a:rPr lang="fr-FR" sz="2800" dirty="0">
                <a:latin typeface="BNPP Slab Serif Extra Bold" pitchFamily="50" charset="0"/>
              </a:rPr>
              <a:t>!</a:t>
            </a:r>
            <a:endParaRPr lang="fr-FR" sz="2000" dirty="0">
              <a:latin typeface="BNPP Slab Serif Extra Bold" pitchFamily="50" charset="0"/>
            </a:endParaRPr>
          </a:p>
        </p:txBody>
      </p:sp>
      <p:sp>
        <p:nvSpPr>
          <p:cNvPr id="2" name="Rectangle à coins arrondis 1"/>
          <p:cNvSpPr/>
          <p:nvPr/>
        </p:nvSpPr>
        <p:spPr>
          <a:xfrm>
            <a:off x="683571" y="1040103"/>
            <a:ext cx="1872208" cy="648072"/>
          </a:xfrm>
          <a:prstGeom prst="roundRect">
            <a:avLst/>
          </a:prstGeom>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a:r>
              <a:rPr lang="fr-FR" sz="2800" dirty="0" smtClean="0">
                <a:solidFill>
                  <a:schemeClr val="tx1"/>
                </a:solidFill>
                <a:latin typeface="BNPP Slab Serif Extra Bold" pitchFamily="50" charset="0"/>
              </a:rPr>
              <a:t>Mythe</a:t>
            </a:r>
          </a:p>
        </p:txBody>
      </p:sp>
      <p:sp>
        <p:nvSpPr>
          <p:cNvPr id="7" name="ZoneTexte 6"/>
          <p:cNvSpPr txBox="1"/>
          <p:nvPr/>
        </p:nvSpPr>
        <p:spPr>
          <a:xfrm>
            <a:off x="2843813" y="2319723"/>
            <a:ext cx="5832649" cy="2052229"/>
          </a:xfrm>
          <a:prstGeom prst="rect">
            <a:avLst/>
          </a:prstGeom>
        </p:spPr>
        <p:style>
          <a:lnRef idx="1">
            <a:schemeClr val="dk1"/>
          </a:lnRef>
          <a:fillRef idx="2">
            <a:schemeClr val="dk1"/>
          </a:fillRef>
          <a:effectRef idx="1">
            <a:schemeClr val="dk1"/>
          </a:effectRef>
          <a:fontRef idx="minor">
            <a:schemeClr val="dk1"/>
          </a:fontRef>
        </p:style>
        <p:txBody>
          <a:bodyPr wrap="square" lIns="0" tIns="0" rIns="0" bIns="0" rtlCol="0">
            <a:noAutofit/>
          </a:bodyPr>
          <a:lstStyle/>
          <a:p>
            <a:pPr algn="ctr"/>
            <a:r>
              <a:rPr lang="fr-FR" sz="3200" dirty="0" smtClean="0">
                <a:solidFill>
                  <a:schemeClr val="bg1">
                    <a:lumMod val="50000"/>
                  </a:schemeClr>
                </a:solidFill>
                <a:latin typeface="BNPP Slab Serif Extra Bold" pitchFamily="50" charset="0"/>
              </a:rPr>
              <a:t>Les tests sont un investissement pour gagner du temps et s’épargner du travail plus tard</a:t>
            </a:r>
          </a:p>
        </p:txBody>
      </p:sp>
      <p:sp>
        <p:nvSpPr>
          <p:cNvPr id="10" name="Rectangle à coins arrondis 9"/>
          <p:cNvSpPr/>
          <p:nvPr/>
        </p:nvSpPr>
        <p:spPr>
          <a:xfrm>
            <a:off x="683571" y="2823777"/>
            <a:ext cx="1872208" cy="648072"/>
          </a:xfrm>
          <a:prstGeom prst="roundRect">
            <a:avLst/>
          </a:prstGeom>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a:r>
              <a:rPr lang="fr-FR" sz="2800" dirty="0" smtClean="0">
                <a:solidFill>
                  <a:schemeClr val="tx1"/>
                </a:solidFill>
                <a:latin typeface="BNPP Slab Serif Extra Bold" pitchFamily="50" charset="0"/>
              </a:rPr>
              <a:t>Réalité</a:t>
            </a:r>
          </a:p>
        </p:txBody>
      </p:sp>
    </p:spTree>
    <p:extLst>
      <p:ext uri="{BB962C8B-B14F-4D97-AF65-F5344CB8AC3E}">
        <p14:creationId xmlns:p14="http://schemas.microsoft.com/office/powerpoint/2010/main" val="111188967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p:cNvSpPr>
            <a:spLocks noGrp="1"/>
          </p:cNvSpPr>
          <p:nvPr>
            <p:ph type="title"/>
          </p:nvPr>
        </p:nvSpPr>
        <p:spPr/>
        <p:txBody>
          <a:bodyPr/>
          <a:lstStyle/>
          <a:p>
            <a:r>
              <a:rPr lang="fr-FR" dirty="0" smtClean="0"/>
              <a:t>Quizz </a:t>
            </a:r>
            <a:r>
              <a:rPr lang="fr-FR" dirty="0" err="1" smtClean="0"/>
              <a:t>Testing</a:t>
            </a:r>
            <a:endParaRPr lang="fr-FR" dirty="0"/>
          </a:p>
        </p:txBody>
      </p:sp>
      <p:sp>
        <p:nvSpPr>
          <p:cNvPr id="4" name="Espace réservé du pied de page 3"/>
          <p:cNvSpPr>
            <a:spLocks noGrp="1"/>
          </p:cNvSpPr>
          <p:nvPr>
            <p:ph type="ftr" sz="quarter" idx="11"/>
          </p:nvPr>
        </p:nvSpPr>
        <p:spPr/>
        <p:txBody>
          <a:bodyPr/>
          <a:lstStyle/>
          <a:p>
            <a:pPr>
              <a:defRPr/>
            </a:pPr>
            <a:r>
              <a:rPr lang="fr-FR" dirty="0" smtClean="0"/>
              <a:t>TDD</a:t>
            </a:r>
            <a:endParaRPr lang="fr-FR" dirty="0"/>
          </a:p>
        </p:txBody>
      </p:sp>
      <p:sp>
        <p:nvSpPr>
          <p:cNvPr id="5" name="Espace réservé du numéro de diapositive 4"/>
          <p:cNvSpPr>
            <a:spLocks noGrp="1"/>
          </p:cNvSpPr>
          <p:nvPr>
            <p:ph type="sldNum" sz="quarter" idx="12"/>
          </p:nvPr>
        </p:nvSpPr>
        <p:spPr/>
        <p:txBody>
          <a:bodyPr/>
          <a:lstStyle/>
          <a:p>
            <a:pPr>
              <a:defRPr/>
            </a:pPr>
            <a:fld id="{276219AF-F5ED-455B-A512-B03AB3602319}" type="slidenum">
              <a:rPr lang="fr-FR" smtClean="0"/>
              <a:pPr>
                <a:defRPr/>
              </a:pPr>
              <a:t>47</a:t>
            </a:fld>
            <a:endParaRPr lang="fr-FR" dirty="0"/>
          </a:p>
        </p:txBody>
      </p:sp>
      <p:sp>
        <p:nvSpPr>
          <p:cNvPr id="3" name="Espace réservé du contenu 2"/>
          <p:cNvSpPr>
            <a:spLocks noGrp="1"/>
          </p:cNvSpPr>
          <p:nvPr>
            <p:ph idx="1"/>
          </p:nvPr>
        </p:nvSpPr>
        <p:spPr/>
        <p:txBody>
          <a:bodyPr>
            <a:normAutofit/>
          </a:bodyPr>
          <a:lstStyle/>
          <a:p>
            <a:pPr marL="0" indent="0" algn="ctr">
              <a:buNone/>
            </a:pPr>
            <a:r>
              <a:rPr lang="fr-FR" sz="2800" dirty="0" smtClean="0">
                <a:latin typeface="BNPP Slab Serif Extra Bold" pitchFamily="50" charset="0"/>
              </a:rPr>
              <a:t>Les tests unitaires servent uniquement à trouver les bugs</a:t>
            </a:r>
            <a:endParaRPr lang="fr-FR" sz="2000" dirty="0">
              <a:latin typeface="BNPP Slab Serif Extra Bold" pitchFamily="50" charset="0"/>
            </a:endParaRPr>
          </a:p>
        </p:txBody>
      </p:sp>
      <p:pic>
        <p:nvPicPr>
          <p:cNvPr id="7170" name="Picture 2" descr="Résultat de recherche d'images pour &quot;mythe realite&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65238" y="1851670"/>
            <a:ext cx="3816425" cy="25426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058842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20" name="Picture 4" descr="https://i.imgflip.com/28js2q.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7975" y="771551"/>
            <a:ext cx="4572000" cy="3429001"/>
          </a:xfrm>
          <a:prstGeom prst="rect">
            <a:avLst/>
          </a:prstGeom>
          <a:noFill/>
          <a:extLst>
            <a:ext uri="{909E8E84-426E-40DD-AFC4-6F175D3DCCD1}">
              <a14:hiddenFill xmlns:a14="http://schemas.microsoft.com/office/drawing/2010/main">
                <a:solidFill>
                  <a:srgbClr val="FFFFFF"/>
                </a:solidFill>
              </a14:hiddenFill>
            </a:ext>
          </a:extLst>
        </p:spPr>
      </p:pic>
      <p:sp>
        <p:nvSpPr>
          <p:cNvPr id="6" name="Titre 5"/>
          <p:cNvSpPr>
            <a:spLocks noGrp="1"/>
          </p:cNvSpPr>
          <p:nvPr>
            <p:ph type="title"/>
          </p:nvPr>
        </p:nvSpPr>
        <p:spPr/>
        <p:txBody>
          <a:bodyPr/>
          <a:lstStyle/>
          <a:p>
            <a:r>
              <a:rPr lang="fr-FR" dirty="0" smtClean="0"/>
              <a:t>Quizz </a:t>
            </a:r>
            <a:r>
              <a:rPr lang="fr-FR" dirty="0" err="1" smtClean="0"/>
              <a:t>Testing</a:t>
            </a:r>
            <a:endParaRPr lang="fr-FR" dirty="0"/>
          </a:p>
        </p:txBody>
      </p:sp>
      <p:sp>
        <p:nvSpPr>
          <p:cNvPr id="4" name="Espace réservé du pied de page 3"/>
          <p:cNvSpPr>
            <a:spLocks noGrp="1"/>
          </p:cNvSpPr>
          <p:nvPr>
            <p:ph type="ftr" sz="quarter" idx="11"/>
          </p:nvPr>
        </p:nvSpPr>
        <p:spPr/>
        <p:txBody>
          <a:bodyPr/>
          <a:lstStyle/>
          <a:p>
            <a:pPr>
              <a:defRPr/>
            </a:pPr>
            <a:r>
              <a:rPr lang="fr-FR" dirty="0" smtClean="0"/>
              <a:t>TDD</a:t>
            </a:r>
            <a:endParaRPr lang="fr-FR" dirty="0"/>
          </a:p>
        </p:txBody>
      </p:sp>
      <p:sp>
        <p:nvSpPr>
          <p:cNvPr id="5" name="Espace réservé du numéro de diapositive 4"/>
          <p:cNvSpPr>
            <a:spLocks noGrp="1"/>
          </p:cNvSpPr>
          <p:nvPr>
            <p:ph type="sldNum" sz="quarter" idx="12"/>
          </p:nvPr>
        </p:nvSpPr>
        <p:spPr/>
        <p:txBody>
          <a:bodyPr/>
          <a:lstStyle/>
          <a:p>
            <a:pPr>
              <a:defRPr/>
            </a:pPr>
            <a:fld id="{276219AF-F5ED-455B-A512-B03AB3602319}" type="slidenum">
              <a:rPr lang="fr-FR" smtClean="0"/>
              <a:pPr>
                <a:defRPr/>
              </a:pPr>
              <a:t>48</a:t>
            </a:fld>
            <a:endParaRPr lang="fr-FR" dirty="0"/>
          </a:p>
        </p:txBody>
      </p:sp>
      <p:sp>
        <p:nvSpPr>
          <p:cNvPr id="7" name="ZoneTexte 6"/>
          <p:cNvSpPr txBox="1"/>
          <p:nvPr/>
        </p:nvSpPr>
        <p:spPr>
          <a:xfrm>
            <a:off x="5092369" y="771551"/>
            <a:ext cx="3528393" cy="3429003"/>
          </a:xfrm>
          <a:prstGeom prst="rect">
            <a:avLst/>
          </a:prstGeom>
        </p:spPr>
        <p:style>
          <a:lnRef idx="1">
            <a:schemeClr val="dk1"/>
          </a:lnRef>
          <a:fillRef idx="2">
            <a:schemeClr val="dk1"/>
          </a:fillRef>
          <a:effectRef idx="1">
            <a:schemeClr val="dk1"/>
          </a:effectRef>
          <a:fontRef idx="minor">
            <a:schemeClr val="dk1"/>
          </a:fontRef>
        </p:style>
        <p:txBody>
          <a:bodyPr wrap="square" lIns="0" tIns="0" rIns="0" bIns="0" rtlCol="0">
            <a:noAutofit/>
          </a:bodyPr>
          <a:lstStyle/>
          <a:p>
            <a:pPr algn="ctr"/>
            <a:r>
              <a:rPr lang="fr-FR" sz="2800" dirty="0" smtClean="0">
                <a:solidFill>
                  <a:schemeClr val="bg1">
                    <a:lumMod val="50000"/>
                  </a:schemeClr>
                </a:solidFill>
                <a:latin typeface="BNPP Slab Serif Extra Bold" pitchFamily="50" charset="0"/>
              </a:rPr>
              <a:t>Non ! Voir les 30 dernières slides: modularité, compréhension, documentation, spécifications exécutables…</a:t>
            </a:r>
          </a:p>
        </p:txBody>
      </p:sp>
      <p:sp>
        <p:nvSpPr>
          <p:cNvPr id="10" name="Rectangle à coins arrondis 9"/>
          <p:cNvSpPr/>
          <p:nvPr/>
        </p:nvSpPr>
        <p:spPr>
          <a:xfrm>
            <a:off x="5920460" y="166737"/>
            <a:ext cx="1872208" cy="403573"/>
          </a:xfrm>
          <a:prstGeom prst="roundRect">
            <a:avLst/>
          </a:prstGeom>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a:r>
              <a:rPr lang="fr-FR" sz="2400" dirty="0" smtClean="0">
                <a:solidFill>
                  <a:schemeClr val="tx1"/>
                </a:solidFill>
                <a:latin typeface="BNPP Slab Serif Extra Bold" pitchFamily="50" charset="0"/>
              </a:rPr>
              <a:t>Réalité</a:t>
            </a:r>
          </a:p>
        </p:txBody>
      </p:sp>
      <p:sp>
        <p:nvSpPr>
          <p:cNvPr id="8" name="AutoShape 2" descr="data:image/jpeg;base64,/9j/4AAQSkZJRgABAQAAAQABAAD/2wBDAAMCAgICAgMCAgIDAwMDBAYEBAQEBAgGBgUGCQgKCgkICQkKDA8MCgsOCwkJDRENDg8QEBEQCgwSExIQEw8QEBD/2wBDAQMDAwQDBAgEBAgQCwkLEBAQEBAQEBAQEBAQEBAQEBAQEBAQEBAQEBAQEBAQEBAQEBAQEBAQEBAQEBAQEBAQEBD/wAARCAFoAeADASIAAhEBAxEB/8QAHwAAAQUBAQEBAQEAAAAAAAAAAAECAwQFBgcICQoL/8QAtRAAAgEDAwIEAwUFBAQAAAF9AQIDAAQRBRIhMUEGE1FhByJxFDKBkaEII0KxwRVS0fAkM2JyggkKFhcYGRolJicoKSo0NTY3ODk6Q0RFRkdISUpTVFVWV1hZWmNkZWZnaGlqc3R1dnd4eXqDhIWGh4iJipKTlJWWl5iZmqKjpKWmp6ipqrKztLW2t7i5usLDxMXGx8jJytLT1NXW19jZ2uHi4+Tl5ufo6erx8vP09fb3+Pn6/8QAHwEAAwEBAQEBAQEBAQAAAAAAAAECAwQFBgcICQoL/8QAtREAAgECBAQDBAcFBAQAAQJ3AAECAxEEBSExBhJBUQdhcRMiMoEIFEKRobHBCSMzUvAVYnLRChYkNOEl8RcYGRomJygpKjU2Nzg5OkNERUZHSElKU1RVVldYWVpjZGVmZ2hpanN0dXZ3eHl6goOEhYaHiImKkpOUlZaXmJmaoqOkpaanqKmqsrO0tba3uLm6wsPExcbHyMnK0tPU1dbX2Nna4uPk5ebn6Onq8vP09fb3+Pn6/9oADAMBAAIRAxEAPwD8qqKMH0owfSgAooooAKKKMH0oAKKMGigAooooAKKMH0ooAKKKKACiiigAooooAKKKMGgAoowaKACiiigAooooAKKKKACiiigAooooAKKKKACiiigAooooAKKKKACiijB9KACiiigAooooAKKKMH0oAKKKKACiiigAooooAKKKKACiiigAooooA96/4Zji+b/iten/AFDv/ttO/wCGX4/+h2/8p3/22vZDJVoyfyr83/1hzH+f8F/kfpX9gYL+T8WeHyfsxRR7M+Nj83/UOH/x2ny/svRxxeb/AMJs33sf8g7H/tWvaGk+5UlxN+9ii/Gl/rDj/wCf8F/kV/q/gP5Pxf8AmeKn9lqL/oef/Kd/9tqrJ+zRFF18Yt/4Lv8A7bXu7zVm3En72rhxDj/5/wAF/kS+H8F/J+LPIbb9mCK5i8z/AITYr/3Dv/ttTn9laIf8z0f/AAWf/ba9uh/1S1K8lZS4jzHm+P8ABf5FR4ewX8n4s8L/AOGVov8Aoem/8Fn/ANtoP7LEX/Q9f+Uz/wC217ks1Q3Nx+8pf6x5j/P+C/yD/V/Afyfi/wDM8TP7LEX/AEPX/lM/+21XP7MUXmbP+E2P/gu/+21700n7r/gNUJ2/05KuPEWYy+3+C/yJlw/gv5PxZ44/7K0UcXm/8J1/5Tv/ALbTB+y1H/0Ozf8Agt/+217y7fuqgt296n/WLH/z/gv8g/sDBfyfizwuL9l2OX/mdmX/ALhv/wBtpP8Ahl2P/od2/wDBb/8Aba91Rv8ASadI3lxbf46r/WHH/wA/4L/IP9X8F/J+L/zPCf8Ahlwf9Ds3/gu/+20f8MuR/wDQ7N/4Lf8A7bXt5mqZf4Kn/WPH/wA/4L/IP7AwX8n4s8Mf9lqGPr45/wDKd/8AbaZJ+zBFH/zOrf8Agu/+217wWqG5b7lNcSY/+f8ABf5Ff6v4D+T8WeHf8Mvx/wDQ6t/4Lf8A7bQn7L0Un/M7N/4Lv/tte4otSU3xHj/5/wAF/kT/AGBgv5PxZ4Z/wy5F/wBDs3/gu/8AttM/4Zhi/wCh1P8A4Lv/ALbXu6tURb97S/1jx/8AP+C/yNP9X8D/ACfizwv/AIZhi/6HY/8Agu/+21kXvwChsrjyv+Es3/8Abjj/ANqV9DvXI6w3+nVtS4gx8vt/gv8AIzfD+C/k/FnkGl/Acale/Zf+Eo8r/a+w7v031bH7PcX2n7P/AMJaf977B/TzK9I8MN/xMnrWX91e/jXVLO8bHr+COVZJhP5PxZ5TL+zhFHIsR8Y9f+of/wDbKiP7O0P/AEOH/kh/9sr2WWTzZaa3Wsnn2N/n/Bf5F/2Jgv5PxZ41/wAM8Rf9DZJ/4L//ALZUV/8AABbK3ef/AISwvs/h+xY/9qV7QvSqHiRv+JbLVUs8xspfH+C/yIqZJg4x+D8WeKeG/gp/wkEvlnxIbc/9ee7/ANnFdEf2Z4vM2f8ACbf+U7/7bXV/Dn/j5evQ5m/0mrxOeY2lPli/wRGHyTBVI+9H8WeML+y6JP8Amdf/ACnf/ban/wCGVYv+h7/8pn/22vaEkq55n7uuT/WHH/z/AIL/ACNf7DwX8n4s8Vh/ZKilj3/8J83/AILP/t1VR+ytF5vlf8J0c/8AYM/+219G2X/HlWbb/wDH7Uf6w4/+f8F/kaxyHBfyfizxkfseRbM/8LD/APKV/wDbqkX9jSE9fiOf/BT/APbq+hoW/d1KklYf6y5j/P8Agv8AIX9g4L+T8WfO3/DGMP8A0Uc/+Cn/AO3Ug/YziP8AzUj/AMpP/wBur6MWShWpLibMf5/wX+RH9h4P+T8WfOn/AAxjD/0Uc/8Agp/+3Uh/Y0HT/hY//lK/+3V9IeZUYk/9Co/1mx/8/wCC/wAg/sPB/wAn4s+cj+xpEP8Amo//AJSf/t1RyfsdxR9fiH/5Sv8A7dX0m81VXk/eVX+smY/z/gv8g/sPB/yfiz50k/Y9ij6/EP8A8pX/ANuqIfshxf8ARQv/AClf/bq+h7iSqq3FEeJcx/n/AAX+Qf2Hg/5PxZ4A/wCyLFH/AM1D/wDKV/8AbqR/2RYo/wDmof8A5Sv/ALdXvck37ypHkrT/AFjx/wDP+C/yD+wcH/J+LPnx/wBkyKP/AJn7/wApn/26mn9k+L/oev8Aymf/AG6vfGkqGaSj/WPH/wA/4L/I0/sHBfyfizwM/stRf9D03/gu/wDttRn9l2P/AKHY/wDgu/8Atte8PULNR/rLj/5/wX+Qf2Bg/wCT8WeFj9mCIf8AM6n/AMF3/wBtrFufgELeV4v+EoLFP+nL/wC2V9Fu37uuNvv+P5/rXTh+IMfOXvP8ERXyPBRj7sPxZ5S37Pnlxeb/AMJZ/wCSP/2ymD4Ar/0Nh/8AAL/7ZXtEi/6MlUv79dk85xcev4I41k+E/l/FnjF/8EPsMXm/8JIX/wC3PH/s9N0/4JC+P/IyFP8Atzz/AOz16nr/APx7Cjw6v7qqWcYvk5r/AIIl5RhOa1vxZ2Cyfc/CpRN9/wD75qpu+5+FELS/P/vV8q4H1kZWL6yfc/z2qMyf6Sn73tVcyf6T+FSu3/PWsTVErzfuqp283mX1RX033IqLLy/MrRR90yl70jb8z6U55P3dU9/vQ81YmxKZvLqCa48ySqss3716YjfvK0UDNysbkcnmx/hVSaT94lFtJ+6qGdv3tRH3ZDaubCSfuqrwzfvXiptvJ+6qJm8q5/3qz+0VYtbv3tOZv3j1Rlm/0mnNN+9q0g3J5aXzP3VQmT7lBm/d02Fi1uNRS/vKj84UyZvKipJBuWomoDVXS4/d0sTUElppKiPemI1BkqeUqw6Za43WP+P9662Zq5PVZP8ATn83/vruv+NbYf4iKnwlDw3J5epTVs2//H9vrD0SHy755fvp/Cyfy9q2bZv9J82vUqy5Thgadx/rUqKmpJ5lz5VN3e1cUtjUkrK8Rf8AINf6mtQt5dY3iWT/AIlr1rQ/iRM6/wDDM74b/wCtf/Peu9k/4+a8/wDh4v7167p/9ZWmN/iGeG/hlqGT96lXd/tWdE1Wmkrhlubo6Gzb/QaoQ/8AHzU8cn+hf8BqjaSeZc1mao6iGT90lSPJVESfdqWSSuMfKTpJQ8lVUaneZ9aQchaE1ReYai3GomkpoXKW5JqrvNTXaoXkpD5RbmaqC1LcNULf6utYy5RNXHq1OkaqqNSs37qiRSiOLUx6Faonb/plUj5WNaom6U7caiLVpY0sEjfunrjrr/kJD/errZW/dPXIzt/xMvxrtwfxHNivhNW4/wCPZKzU/jq/P/qkqgn8dd9WRwQMnXv+PWpPD3+qqPXf9V+FT+Hl/d1rCX7kxl/EOjfqlNDRfrUUzeVKn+e1Nrg5PdPY5tSZG/02pd33/wDviqcLf6TT0b7/ANaynE0jK4y6m/e1PZN/6FVC/arVk3+jJVSh7hnH4y+0lRvNTPMqvJJ+9rljA3lLlFeapU/1Xm1URpZLmrs3+rraX8pnGPMWoGqKdvLqKzuKfM1YqPvGmyJbaT91TriTy5UrOhuKt3XVKpx5QuOum/eJVmRapu33Kllm+5/u0gSH7hUiSfu6pPJUsTU7DRbpk7fu+tRNJTXk/dUhyRJG1PRqqxtT93tQSkWo5KC1V930pdwqeXlGTTda5DVf+P5/4a6WVq5i/mkiuX/uf3Xrow8feMqvwlTQZpLbUn8r/wCt+Vb6RxS77i3/AOBR919wO4rnNJWOS+l8r90/91+jfQ9q27Nrm2uf+ebp/n8RXoVuU8+kyeGb97Uk3+tf8Kkmjilj+3wfc3YlUfwE/wAxTZf9Vby/3+P+BA4rkNR0zfvPK/g4rG8Tt/xLX/Gte5b969Yfidv+Ja9Xh/4iM6/8MpeAG+/XZmT95XDeCP8AVtXYo372tsbH94RhP4ZowtUnmVUjanu1cEonVFG883+hJ9Kq2Un+k0kkn+jJ/u1Npn+jf6RL9/8A5Z/41nKPum8ex0H+rjT+/TGkqBrimbvM+7XJYrlLXmULJUG6OL/Wy/8AAaaslQMtNJSeZUDXFCSUDsSySVE0lMdqjeSqigsMmkpd31qENUw6UrhYru1SFv3f7qopOtN/5ZVRMYjt30qCVqkqCWrRoNLUtMpjNUiSJJv9XXGTN/xMn+tdfL/qn/GuPuP+Ql/wKvQwEfeOTF/Ca8/+qSsxG+/Wjct+7Ss1f469CucMDN1tv3dWPD/+qqrrLfuqu6G37p6q37kj/l4bEn+tT/dqMNF8m+nSN9/6Uxf9UlcfKenzDov9a9OqOD+OWmlqllx+Eq3sn72rtq3lWyVm7vNl/wCBVfC/uqVT4TOn8XMTmSq00lDyVCG82X/gVTGPKaylc0LNf+WtSn97+6qIfuqTzPLrnl8RrH3Yhbfu/wDW1NI1VFb97ViSraBP3Su7eXLVuRvNiqld/wDPWpU/496ufwoiHuyJm/1VTPJ9yqqSfuqWVvuVHUu5L/yypyNUSNTQ33qgaLW4UyVqi8ygtVRE2PjkqRWqolael2v225RLj7n680SFexBuFWobHUpY/NWymZP92vcvhx8K9EkiTVL/AHOicrv6V376Lon+qstNhT/gIWpg+Y5KuN5fhPkm7sb22i81rZtnPzbf5+lcpfLL5ry/wf5/KvtS98H6bcxf8eMLo/3t1eea58F/Df2l72K22I/3lVuOfUV1Uo8sjlljeY+XtN/4+XrorO6tvK8qf/gLd1/xFel3/wAE9IitpbiwvZt/3V/i2sD3/L9ak0j4S23lJ+9ZJc4lXbz07HuK65csjKOIjE8+0Ozvr7Vv7LijZ4rr9yzKpYbWPyv9M4rQvPB/ijSLJ/tljv8As8275OuwnGcD6CvbvAfwn+wyy27S/wAJRG+6W5yOfTIrrdV0fTdI1L7beRb/ANzHv3qNrt0/Dp+tJcpzzxcub3T5Qu9P1KXfPFZTOjyn+A/d55PpVKXw7q3iD/iV2dlN5rkR7XX+M/wnHQ19n+FfBOm6/wDaL+K2VLd8oq+WFHPPB78n9KXQfCeiReNvI/s1YrhCJ9wUYLKMZ96xdWNOXulxxEpRPh7S9BvvDepXGjX8bRzW7bP16/St20WS5l8q3j3/AEr6b8ffDXw3L47uNUnsl3yRhdqexwTiu68J/Anwb/Zr6z/ZG248rbu+vOcUTq+3fMaRxFOjE+N5bW5trbfcRsm75V/2sdar+d/z1r668a/Cfw3qVzFZ2EXz248vaOjZ5/PNefav+znJpvlQXFszea37zb8oXIz17df0rKMuY1+tRPIoV+0yxReZ+6SMPI391ByT/KoGvvMvfN+4n/LNf7q16lrvwpvdN+0RWf3LgDcvfYuAF56Hg1yGpfDeXTbl7xLnzYkUyNv+Xao5wa1lhvdLhjoSkVoP3sXmvLsi/wDQvpSPef8APL5E/X8ay3vrmT/SJY22f7vp7elJHdebXmyhyHoQlGZpecPSgXFZzzURTVloaWNP7R7frSias8zUJNV2GX2mjqJ5KptNTTNUgXkb/lrUqyVQjk/d09ZKiS5gQ+aameZ+7qCZqi8z61UYisWfMqOSSoPMpHkpDJNxqNmqLzDTWkrcCeZv3TVyUzf6d/wKuldv3dcrM3+m/wDAq7MB8Rx4v4TZuv8AVL9Kzo2+/Vq6k/dJ9KoRSV6FWJwQKGtL+6q9oX/Hs9UNYareiN+6o/5dEy+M1H/j/wBhakRfufSmj+P/AHaczfuk/wB2ueZ6CI4l+/TtwpiN9+lepNIu5nM3+k/jWketZW7/AEmtSlVM6fUZM1Ns4/8AlrTLlqsW/wDqqyl8JrH3pErNUSyUksn33qCNqmMCuYll/wBbVp+tVZ/9YlWN/vUSiaJjJ/8AVU2Jv9GpLr/VCi3/ANX+FVFe6R9ofD/x7U896hjb915VP8z7lOxQ9KduFNT93Sbvas5DQv8Ayzpz/wCqpo7USN+6qUILftWjpV9LY3KN/Bn5t/1rNh6U9ulN7gl7p9KWHiT7N4XsvKk+SVf4MVFpfiS5ublIreOZ9n3m+981eX+B7q91fSLjQ/M/49fmTP8ACpr2TwVpuieG9Ei+26kvm/ffYu5mb2z0qqMDyMR7vumtFq1zFH+/i/75U/1rEv8AWPt0n+j7ldPvf/qq5eahbXtyiWds3zt83mNz+OOlWobGKxufN+wq9x9/y+MN+vStzj5jJ0uxk8r7ReeTFv53q27v3X1rUh1rTdNuYopdNb/TMLFefws3o3oauWmm3Or/AOmS7bVEyjKi985Gc8GgSeG7KN4tbvVTZ/DIqovHIODgVcY3MZHa26xfYf3USoj/ADbk/hbH6CvMfGkkur63F4cilm/0iVdrfQ8j8q9J8K6p4b1e2+x6dq1vcun8KMG/PBrm7fwnqVt8REvJ/ntONq8H5s9eehzisalWVIcIRZ6noGn22k6Jb2FvFsSKLbt7q3X8a5WXQ/K8U2+swS/OisjKnX2/Wu0luora28qX/ll81RaTay3168v3E42/nyK4fa+1qcpov3cXI5dvCsupeIEa8j+eW3eP82yPxr0mDTf7N0hIpf4Iwv5CtOy0X/TUn8v50/8A1Vf1u3/0b/gXzV66pctM86dbmqI8t8IeH7mLVtQv7/5/NnLov90CpfiFD/oLzxffi+dV/vf54/KuqhaKP91F/v1yfju482ylt/NXe4+WuCEuVHbHmqTRwVnDJfWyS3sfz/f9e2P54qLxf8P49bjS38pYkfbI3+0wHTjqPatrwPDJfRefcfcTjcfl/KtbXLqxtt/m33zuuzdu+6tduGre6TWjySPnvVfA9tY30theSfupSVX5OFb+LB71y9j8KbGS5eL7c2xM7lf5e5OBXv14ukalH9il/e/7TqM/XJ6Vyt/ocWmyyxRbpU++rbg34V0SjGoVCvUh1PNW+DN7c/8AHlcts/56SdEXp0/irRsfgHfRS/6fq6+U/wDzzXafw9a7TTrrUpblIpbnb2VeW+X3xxXZbZLa281pZv8AejXd+GT0rKVCmaxxlbueSv8AAWXy3eK9+0On3Y1/Tnua888QeB/Enhu5f7fprRL99W+8K94vPFVjpN75sV9v7+X3Vu+QTirl9faR4x0SWKXbK7L97/8AXXHVoHdQxVTm94+WJf3Un+cfnUDTV0/jDw/FY3L/AGe5XYn8H+RXIbvaua2h6sZ8xdE1O+1e1Ummqt5xqfZ8xamac01Rb/aokk8yKoy1XyhJlnf7U15Kr7vpTWko5RNku72oLVAslDNTsSWnb/RnrkbmT/Ta6fzP3VcneN/p3/Aq78vj+8OTG/AaU0n7qoIetMkkptvJXoYiPunnUyrrH+qq5ov+qqlqrVY0lv3dLl/ci+2bhbzbaWnP/qv9wU11+/8A71B/j+lYNHpJkNu37r/PrUk3+qalhX91/n1p8n8dZN+8NfCZEX/HzWkelUIv3tzV96VQVEpyyVeT/VVSf/Wf8Cqy7eVElQzSJE0n7p6iVvM/e0yVv3j09GquVEc3MWrhvuVOv+rqnM37pKsxSVjy6GsX71gl/wBUabB/qqdL/qjUVsvlR0l8Jp1HbjTz/DUH/LJ6l3fu6cvdJcuYclSJ/HVcN+7qSJv3b1Fg5mTRdqZN1oRqfc/6pJf87qRTfujIetNZqImoZarl94OY6/4b61Fonim0vbyPfbuwhl/3ScZ/Wva/EjWXh/Vnit9sqSrvTf8A3T0wO9fPeiaLJqX+kRXMKJEw3fNz17A16nc+LNN+3WX2+Jr29tYVEXmMVHTHzDHStaVCR4+NnHmO3023ksrGLVLiWHfcfIsTLt698963tKWWS+TyvOeXb2+VV479jXFDQ/iJ4ksnuLj+yYpeNtpcKZFVc9N647Y5rr/D7a3FGllPptvbyxDaz7sjdjp7Vco8p56lzHNfFf4lS+ANNlaWJZbt/kjQZy7dAPT8MV8weJW+I/iyV9b8R6//AGHaS52xzTleOo+Xp0r2/wAQWtlr/i3WPEeuXP2q38OZt4l42ebt3M/uVFeLX6+CvH+kS63481fVraW6uJDp62WGSKBDt5Q8Esc8+1ehll61Rxj03Zhi506EeaWrOe8Nafr+m6l9v8D+PreW9iO9VhnKszA+xw1fc37O/wAbYviZbJ4f8W232LxRpqgTo2F87t5iD0r8z9Zs9N8JeIPtHhDX2vorchklCFGGOcMO1fV2lalcyeBfCvxm0v8A0LWrZkSf+Hz13bWB9a1zvCqlFOWqel+tzDAYiNeTjHQ++7nR/Nj/AL/938K0tA0/ytsT07wTqFtrfhbT9U/5+rdZPzANdLaWcUf72WKvn6GDtU5jpq1uWPKWI4/KrO1q48uN60ZbyKP915lc9q8ktzJ/sV7XJ7pwR+I5q5upYpa4/X5PtMiSyyfJg7meur1WHyonaX6V8W/tD/tFXv8Aa9x4I+Hkm69t/wB3Pefw27d+nU+3vXDHBSqy5Ynp0qsYR5pHtmt/Gb4eeALZ4vEPiS1svm2Ku4M272Uc1z2l/HD4VeNr57fRvFNvcS5wqyNs/pX56a82kR30t54jvbzUtQlYvK27+L+n0qTw5Y+G9fuUi0PVrjTdQ3fu1mb7zfWvdjk1OnT5m392hxSxspVPdsfo3qdvFqUn+hWW9EXfuhl5b33Hr9KgtNWjtov9I3On3Pmbds9jx6V83/Bj4ya/4W1uLwJ473faPuQT7iu9e3P8Qr6F1RormP7bYWyu8uN21vvL79q4KtD2EvI6Yy5i3e2/2bfqkF6sW77uxtwb0J9q09LuNSvbLyv7SXf/AAvH8oPsR0Nc/Dq2pRWKQapbLvY7FXaPlX8K5nWPFmv+H75JbPTWeL/e3bV9MDoKjlNoLmL/AMUNFvo9NSe4jt5Xilz6EqRhvm79q534d6tfRW0sX77yUy3zNnse9dFc/EL/AISTRHt9Z01UR+PmU/d6YGK4u/WXwtoF20Uv/Hx8sX41hX92J6dCHu8sjj/FXiKS+1K48r7jsfm/E1zqtUM0nmS0qV5rjY9SmuUc8lSr5Xl1U/5a1I0lSaEgk8qmlqi3CjzPpVKNybku4U1mpnmfSms1HKTzjtwp272qBmpy1XKSpWLDt+7rlLv/AI/vxrqGb93XJ3jf6dXbl6/eHJjf4ZcdqbD1phaiFq9GucNMg1NquaP/AKo1nalJ92r2lN+6rOX8MX2zfdfv/wDXQU51/wBbTf8A45T5v9U9YM9CAv8AyyqOZvv0TdKZcN+7eseX3i76GdAv+k1o1Vs1/ePVh2orCpfCQR/8fNOu2otl/ePLTL1qy6l/ZGxr5tz/AL9STx+VsqW2j/5a1Fft+9Sq5veD7I+Zf3dEXajd+66VXjaShRDm94vu3+jVFa9XqVl/d1DaN+7eosaXQxV/dvUrr+6qI/8AHs9Tt/q6TDoRN/BUqL+7pjN/yyqVV/d0mIef4PrS7v4H+4/3v8frTlWopl/dVnH4jR/CSGHy/wB1/wADVk/i+lN3RR/f+5+q1PbTRRReVcR70/2Oo+lT22n+bKlx5i/ZOdsvbgZwcDg10Qpe0kc9Wr7KPMTW3m6bpD3/ANpZ4kO/y41GWX0YkivQ/wBnfR77xbr934h1nSJo4rX/AFXnPxtPt0avK7vWr2+ubfRtL+ffMqbYGVWXkDGWGCPavrn4ZwxaJolpZXliv2jbtkaGMKdvttwP0r063LhqPL1PmpVZV6lzsV/s2xkfyolTf91dw/8AHamfw39u/exbkdhs+T+771qW3hnTb7bLFKz/AMe2RfX6123h3wjY6bH5sUTfP/DuyN3sD92vIpe8OcoxPli8/Z78UaJpviOysIpr201uSSf/AGlMgOcfpXxB4503xT4F1L/hFfFGk3FhLYZhgaSIoJY8kgjj5up5r9sY7OL/AJ5Vl694L8JeJLZ7PxHoGn6lby/eS9tElX0PDA4r1sFifqcpOSumcGI/f26H4o+APAut+NvEiaXolsz+a3zv/CiHqTX2VqHgu+l0Tw/8LfDljNcRW+z7XJH0RV7bvXd2r63g+EPwl8L/APIL8Labpqf3YYxGP/HeKZef8I3pv/IG02FH/hdY9oH0Hc1w5rmEsXUUnblj0OnL6HsfUteALix8C+DtP0bW73fcW8Kx7fvbcAcHH412EWtW19H9oil+R/mr598e+ONN0jfBLfLvwWbc3LY56181+JPjh8RNb8WvYf8ACd/2TpmB5FjZKFl8sDGSWPWssBiJYmT7I7a+X1Hbl6n6CXOqW3m/uqGvvNr4Z0Hx94x0iyvZbLxjfSyt88ct7jCN24BxXrHwH+Nmt+ILb7B43jhivbeXy2eNvlmXs4HavRp1VIzrZXVox5pI7/8AaJ8WXvg34XarrmjR+bcRQnav1HWvzz8IeHfN8E3vii/k/wBLv55ZJZX/AIfm5OfoTX6XeOPCukfEPwle+Hr35re9hK916jgZHI7V8kwfAnxj4SsdT8OT6RNqOn5LJ5K7mVGHp/EuMc1q6vs6fu90ctOOjjI+a/GHir4ZXNs8Uvw809/KUQrdW8pSZ9oADZ7nj9a8hsNN+26lby2Uq26SzZX9580Sg5/PGfyr0H4lfCvxJ4OvZll02+ey3Hy38pvkUn7rdwayvAfw38Y+MtWt4LDSbhLfd887qVVV78nvivp6WLo/V+eUtDw50p+05Y7n0T8RvAdl/wAK3svEdvfLe6hoEkMkV8FC+cpxnlSRhsjv616L4M8RWPiTwtaXk9yyI8IZtrFWhb69cZ/lXLfEK3/s3wBpnwi8FWVxf6xdGNWitU3+TGMkF8fd+YfpXrHhP4B3um/DvTNL1TV/7O1iKH95cx/N+8POCP4uv6V8pGXtYN9OZ29D6FS5eXm3scvqUdz9piSXVriVPv7nbbuX09CapeIYJf7Ne/sr6byovvp/eb0Y1Hr3gX4x+BLn7ZF9h8R6VE27bJGYpvL7jdjaak0Hxlpur79GvdN/s55fkktZnbK/7SDGCKuNGX2SqdaMZEHhnzdS8r93st3YOqu2ce/61ynxL8RRX2pf2Nb/APHvZfu/95u9d/o832HUriwi2/J/q/4Rt/ya8x+Imnx2OrPcRSLI8rfdjXhfxPWvPxcZHvUK8akjk3anbhSHrSt0rikeghN30qNm82h2p8K1VhESt5UtSNRItNqfiM9h272pnf8Az+lKelNDVQhC1KlMPenL0ocR7Ert+7f/AHa5W7/4/a6ab/V1zF3/AMfNd+Xx9848bL3Sekib79NoRv516FY4KZX1Bqu6W37qqGotV7S/9XWX/LoS/iHSJ/B/11om/iqRl8rZ/vbqgk/1SfWuZnpx90lnX7n+9vqC5b929T3H8H+e9QXn9KyGyKzX79SzL9+nJTLn/VbKh/EXH3YjbNf3VRTN+9q0n7qOq9vH5kj/APfVD2FIux/6r8aoXv8ArK0h/qvKrPuv9b+NZQkaT+ElH7yKqzR/vKuQf6qmXa+V/qqq7J+ySxt/o1QWi/f5qeJf3VQ2n8dHcsR18qP8aeGob95G9I3SkAH/AFtTI1Qt/rP+AVKq/u/N8ylYUSYdqJoZIv8AO7+VLttv+erf8BUf1p5mso/9V9o/8dpcpcpe6U5po4o/9atX9P8AGVjpNtLLBI3moPuvja7dMAH71Mu9W022/wCPjw3cXX+1uVfm98CoPDOn+G9b1u3/ALU0TUrdHl+RfNDqy+2E/rXsYKjGNPmkfOZhiZSl7OJ2vwo0W58Sal/wkd/4btbW43bopYc/NngZRjxX0Z4P8N+MZb77RYR2LwoR/rmOVb6HtU/gHwT4XsdNilikuEieMfuy3C/hjiu70STRNAk8iyl+Rz92PH3vqTzXDiK7qSOeMOWJ3vh7S76ONPt8i7/7q9K6qFawtJm+02yP83/fO3+VbCN/0yrCD5TFlsNLF/yy31h+JPEH9m2z+V87/wAK1rtJLbReb81cZrc17ey/6PGr/wC0/wDCtc+LrypxKw9Lnl7xxc91q2pX32y49f8AVSMMbfarUMcsls8ssap12qjbt3t7U++XTYpH+2XPz/7H+FZctxoljF9s+3TbEP8AdNfP1J3PchGP2TmfFngvw/4yiew1nTVl+U7W28r9COlfLXxL+Cmm/DzxJaa3Fe3z277vKWQ7gjYwFzX2DceILGKT/j2Z/N+6397/AArkvFzReINNeDVLG3defuqG2ehz613ZfiqlCXunbGMpcvMfLMfhvVvHXhe30TSZGivZbjcq/Rz1A7V674A/Z58f6bsuNb8bfZX2hPLtYtxK9SAW716B8O/DOkeF7K3uLLTVuLh8lm+8VXOePTtXoVtrWm6lH+9imtfm27ZML+IHWuyvjqkI+ziaYicr6Gpo0n/CP6bb2Et61z5ShN0jDJ4711WjaxYyypFP/wABbhuvbNedax/x47beL7bE/wC7by/lKqe5zSWa+bGkVhJcRPb/ACsjtw3vmlhcbUieLXwkanvHr994f8P6l+9uNNtZd/rGrfzFeZeMfAdlpsn2jRtNtYrd/vKkQ+X3XHArU8OeLL6K9fS7z/tmxblv8a29buJZbF/3S9/4/b6cV68aqrRPLlSlSkeD/wBrSeF7248qO1tZrj/lrHbBjx6uoyelTaL44udb/wCPi+8x4m/1YT7/AD1+bBH/ANaqXxGW+0S58+KKbyrj/lrHF5qr6ZZeV/4EK8xj8WXOm6klh4hjaS4dsrLD8gdM98963pFuJ7Zqtx9p+0fbb6F96+WsTtzuPY54r4v+K+qSeG/it5v+kW7x7V2TZx5ZxyCOMV9C6xr199htHstqxeaN0rSbmVvT5uv0r5//AGiYbaSWLXIrlrjY2xo2k27e+QB0/WvSwUff94563wnUalr1zLc6fqml7XuFjEjtH8+5Mcg56DjrXOa9r0viDUmvZYtn91d3Sovh5ef2lpsUssdxsi+95aqw/wCBBeRUeqWN9FevLFF+6dju+UL81Y5hh/dPRy3Ee8Vj1pKkWOhutfPH06IB0qfb702GP97RPSBe6hrrTNv1qVGpjUoCkM3Gmt0p56U2tDMj3e1KrUm33pAtD94CWRv3dcte/wDHxXUO37uuXvP+P6u/L/iOLHS/dk4601aWmD/2au+scECvf/wfWremf6qql81W9M/1VRP+GNfGdVM33P8Avuom6J/vUtx/B/u0o/5ZVyc3unqj5/8A2aoLz/2arMq/c/3qgvPL+X/erJ/EKQ/b+7qveN/6FVorVWVfMuayXxFv4SeX/j2qtpzfvXqe8/49mqDS/wDnrVxj7hPN7yNHaKoX6/crQqlef638awhH3i5iWVNvG+7RZf6qi+/hrb7RK+Elj/1VNtm+/UiL+6qtZ/vZXqe5XMSn+L60rdaa/wC6pZv9XSjuSH2jy5P8mrXnR/J/oy/99bapOtTj+Cm4lRmW/wDQf+fab/vsf1FSRW+m3Mqfurr/AL6XFEGn3Nz/AKqJv95vkX824rv/AIX/AAztvFGtxW95q/yKwfZbr5nTsT0FQiatSMY8xreA/h/4f1u28q/0m6uEf+LzB3+nUV3mg/s+2Om3yf2NJdWsTHdtDn6/MoHP517L4c+F+m6Tsls416Y3fdP6cV6Hpmg/Ztv8X+9W3t6nwx2PnKtWMpcx53onwdsvLT7Rtlfbt3bnU/iCcGuo0f4R6bZXPn3ErS/7LRJj88V3tpa+V/qoq0Yof+etEYHLKrIzbbRYrKP918iLUpXyqvtp/wD002U02dzH/tVMo8oozKFz+9jrldT0+5+fzblk/wByutuFkirBu7Xzf9bXFioe0OihPlOKvrjSLL78nmP93t/PHNcrf65Y+U8UGmt1/wCWnQ12+taPY/ff55fvr/kV5L4tuLnTd8vzP5sn4+w4rw61KUZHvYWUZFy+1iK2ifzfJt0T+H73zY9+leY+KvHVtcyvYWEn2i4+5uXp6VtTeAdb8Uf6brd60Vu/3EhY/gT71u6Z8GdA022S4liV3f7zP8vy+vsa6qHJTPSjKMTn/A3iq2+wxaNqkvlXCLt+9w/49q7TzNNufKlvI9mxvLX+L6cd65XxV8L7K5jdrCX7O8S7o5d+3a3vWJo2ta3oFyml6588T4WK5+8Gb0Y9jxWtXlqIiXvHr2n6XqVzcy39lffuk+5GjcNx029qu2dx9ptpf7U037O+fm8vK7W/DmsvSo476WG9ivm3+XvVVbG72966GHWor791eWzIn3Vl/wBr0Y9qmlHlPPqsnto/KjTzbFrhP4Xjblfrnmt2ZYrmx/dbvu/d/Csy0tZLKXzYv9Iib+FW2t/g1a0McnlP9nl3/wCzIvzLXp4WR5mJPGfGtnqX2l/tls3lcqrCQxt+ROG/MV474ik8SeVLZX8dxLbxZ8pvKbdEp5+8Dk9ueetfTfjJYpdNliuLK477WjVX7ejDFeTaX4usvMfRr22tb37OSuzmCdfba3X6LmvWoS5TD7J866zNLfaak9lr9xFcW5/1F033+f75Az+dZ3ihovEHh/yotJV3WL5n+6GbHZlNfXY8K+G9ftvK/sTaj/e+VfyYEVxHiP8AZ/8ADf2G4l0uXUNNfaW22TKqt9UPFejTxUYmMqXMfKPwj1KSy1K40u4j+yv/AHdp/n/FXe6xY+XG8XmK+879v3dq/wBDXO63otz8N/En2+X+2Lq35EnmLEu3nrz04rW1TxhoktzbyxabcSy3A+Z3l2sy47gDGfetsR+/jzRIwsvZyKCx00wyy/6qJq1vtkX/ACwsYUT/AGlLH9aidr25/deb/wABT5R+lfI1PiPsqfwlWO3kj/1tVJ60mj8qP++/+eKqpD+9qVymhTRqfU9xb1Ft+5REyfujGqHy6t7feoitaICBlpoWp3pm4VogEb/VPXL3P/Hya6o/6quZmX/Sa7MD8Rw434SV1qKPpUrdKiHSu+qcNMq6j3q7pn+qqlfVc0z/AI9qiX8II/xDqZun/AaQf61IasX0flb/APe21XT/AI+fwrg5uY9WxK6/c/z2qKZf3qfWpN372o5G8q5SpKZKVqmf3l7V096oWy/6a/8AsUlsDJNQk/d+VS2EdQ6l/rUiq1B/DRJ+6QviLNUblf3j1eqHb+9/e1lHc1muYpWbS+Z5VTXq/uk/v0wN/pNTzr5kVW/iFH4Q3f6NUFh/HVgL+7qrYN/pL0LqJ/ZJSv3/APeqSWOL/nr/AOzVHRM1LlAkb7F/02b8kH9ala+8rZ5FtCn+1t3n826VRbrWjb2PmbJZ5fs8P9+Tr/wEfxGqlG4DpJrm5lTzbln3/wC1/IV9D/sx2cum6s/2y+tYnuF+WJ23TN9R/CK8Ai1Dy5fI0m2ZXf8A5anDSN9Oyiu8+FHia28N+KbR5blpZfNCyM7llRSeeB941KiY4pc1M/QGyX7lbVvDXJaJq1tfWMVxBLvRwG/SujtbqrjKJ8zOJsItTI0tV7eaOriNFJWpmSo3+fvGpdwqstSBqCCC/h82KuQ1KO5jrtC3mVl3VrXHWgbUnynB3iyeW/8Az1f/AMd/CuZ/4Rf7bfebexK+w/xL933r0G50397/AMCqndLHH/n9a82rA9KnV5fhOVvLOxjlSyi270/2f4azddjjlsf9YqbB/u1tq3+kyyy7f51heIo45bGWXyv91UXbXnOMtz0KVUwHtfMsnt4v9I4/8d59a5e/8K20tj5Usa/J825l5Hf8a7q0tfs1j+6i+fjd6qp61nDTfLllillbZJn/AID7V104G/typ4N8qWKKCXb9ojBVf4a7K0tYpI/K/jT5a46XS/sMm+L7iYbcPlP1rorG6uYr3ypf+Wqj5vcV3U4ROSrI6mys/s37r+P+72b/AOvWil1bR/up4/NX+990r/wLvXPW19c3P+jt99DW1DDJJ+9i+/8AxK/zBq76UOU82qE+k/bf3tlL5sX91uv4qeGFctrHwp0TW5ftEtj5Vx9/ci7Tx6HqDXZwR3tt/qNv+73X6GtS2uJbn/W23/Av/rV00mYOXKeWDwb4k0mRPsWpLdRJ8u2dCrbfTevP86sW0ckkr2V7ZbHdfm8vP8mFeqtb+b9+2/4FUP8AYNt5nm+V89dHsZVCFW5T5M+M3gG9ksbiXyobi3f+FrYk8n2zXjHh/wAG+G9N0248/bv/AIl2MwX3CtwK/QHxJ4L03W7byLyL5P7qZUN614H8VPANl4S0i4vLeX91/wA85FDD2APatZSlSpuJrQlGrUR8zXcemxSfL5z/APAQg/TNU5riST91F+6T+4n+PU1fvJraX975bJ/uNx+RqgY4vN/1v/faj+lfOSlzSPracfdIn/1VES/8taJutP8A+WVSbENwtU9ntV91qo/lVSM5kbLUTf6yp9wqJ61RmRPTadJ0ptUgEf8A1Vc1N/x+10crfunrnJv+Pk/Wu7A/EcGLl7pPLVarM3SqyNXfVOGJVvavWP8Aqqo3tXtO/wBUKJfwxQ/iG5c+LtNudn3k531Xi8QabLcvL9prmLi1/dVS+y+XWcMLSN3iqh30WqWUlz+6uVqVry2kuf8AWrXnixy01GuY/wB75rf99VX1GPcPrkux6W9xF5X+sqvp3+seWvPjfalF/wAtW/u1LbatqVt/qrmp+oS5fiK+uxudzft/pKf71Wo68+HiLUvNq7D4svo/+WVZywU4xKhi6cpHfbTSPXIxeNpIv9bHVhPGlt/y1jrmeFqROlYqmbFzH5Vz5v8AfqaRf3dYFz4q02TZ/BVg+ItNli/1lOWGqAq9Pm3Ndf8AVVXtl/ePUEOsWMv/AC1WpLW8tvMf94tRyS/lK9pElC0rLJLIkUUTVH50f/PUVJNN+6+X5P7zf3qXLIaZOkcdj/rdtxL/AHP4V+uOpp7rfalKnm/M/wDD8wUL7Y7VmrJ/00q15n/7X+e1OUQZpItlZReV9u+d/vtGu4/7oJ4AqTStaj029SWysV3p/HJ8x/wFZO761reHvDOv63fJFo2mzXDy/dZIzj8+lZBUlGJ9efBD4oRX2m29hfyb7h/lX/d+le8Wl95tfKvw8+DPjbTfKvb/APdf8C2lfYbeQK9psP8AhINIjSKWVni/iV+v8q5Zz5Tx6tKMpe6etW15V+G8rznS/FXm/wDHx+6+rfyro7PWI5dv7xaunijjnh5HYJNUnmRViW99/wBNasRXH9+ur28ZHP7PlNNv+utRyx/aaRJo6lN1FT92Rn7xhX9vLbRfuv0rnL9rn5/3X+6td23mSVnXVjFL/wAs97v/AJ5rhr4eX2Tqp1eU8vijvYrl5f8Ax2q9/HH8nm/71dxfaPJ/yyi+esa/0fy/+Wfz15dSlKJ3068Tjz5X2lJf7n3m7NUU80ctz/vfdk7cdvY1rXnh2Xy3i/vncv8As1z8dje21y8Utszo7fwfwt+NbU/didN4yLT+V/qrj/gP+GO9QJqGm20aefcqny/3v61yXiWTW7bf+6Z7f7u7uq+teVa9ea3/AGk9lZ3s2x8M0Ujfd91z1Fd1KXMTKB9N6bqFtfSRPF/Gv13YrutIh5/1VeEfCPw/4kijt572+V4gxdf9pT2INfQWkr+6/wBXXbh+bmODEGpFZ20n/LNasLpdj/u/56023X3q4q/9Na9mFOMjzZS5SBbWOP8A5a76V4Y/KqR45f8AZqH95WvLykXKNwv7p6+df2nbyWLSEs0lX5/nZXbbuX1x3r6OuV/d18k/tRXF7Y+ILeVo/Nt2j+VZOnPUcdDXLjfgO3L481ZHzhMvlSf/ABNVkWtG8h02SX/R5Wi3/dWT5hz6MOR9KpPbyRf62L/gXb8xxXzbPsoyInX97SyULVe5kpFXHb/aqstSotQvVR0M5O5G3Wot3tUzNUZ61bJIXqGp5agrVbESHP8A6qucl/4+a6Kb/V1zc3/H7Xo4L4jhxfwlqWq69asS1WC131ThgVb2rmnf6uqt6taOk28skVRKUY0xwj+8Gvb/AMH9ys24j/eV0aWv33rJltZfMeWuelVN5wMuaP8AgoaOrTQ/vKHhrf2plyGdJH5svlUXEf7qrkVv+9pk0PmS+VW8Zkez90piGniGrRhpyQ0SqhGBTaOotnvV9o6R4f3VEapTgZPl/vaZJH+8rSSH79RJb1uqpzSgyi6yx/8ALVqcjXMcX+tarTQ+bLTnhp88Q5ZFWO+1KOX/AI+asJrmpRf8taBb/uqcljLJ/wAsqV6cviiF6hLDr2pVo2/iLUpdnmx1BYaDc3Mv7r+OvU/A3wn1fUr2L7RbK0X+1XNXlR5So1agvww8P634t1e3srfTZpYnI+ZYi21f6V99/DT4b6b4W02L/QdlxgbvMUZ6f7NZPwT+G9t4W0iL/RlR3x06165FH/yyrx6rjUl7plXxMpe6V/sfm/8ALOopdH8z/lnWukdWo46z9hGRz+0lE5U+CbG5+/GtSDwX5X/Hvu/3a7KOOKn7TS+p0x/WpHILo+pR/wDLTfU6W+pR/wDLLfXXpbxVMLeL/nlR9R8yZYo48f2lH/y7M/8An3qrc6lfW3737NNv/Fv5V3L2scn+tpVs7b/nmv8A3zS+oS7j+sR7HBf8JJe20Xmy202z/YWse5+LVjY/ur+xuok/ik28LXpraTbfP5UX3qpXPhvSJf8AW2Kvv+9vUMGp/Va0fhZpDEUPtI4S0+KnhbUv9VfQun+9t/n75/KtQappF7H5tnIv+9uqvr3wd8JavH/yDVilUHay/L155x1Oa8x1n4A+KLHf/wAI54turXflvlkPyntgHNc0qVePxK56NCGGr/b5fU9GvJLKSTzZbntsqqI9Nli/1kNeKaroPx68N+Ukvk6l/Dukysj45ySvANcXefFjx/pOpPb654SurfZ8jNG3mD9OcVCcT0I5S5fw5Jn1C+l6bc/6P5ULb1+7x/UVjy/DfQPtP2iLTbfejb/mjH+RXhOnfHC58rfLK0Tp/DJlTu/Gup0L43X2pf6PLIyb/k5xXRGVOJzVMvxFI9y0jQ9Nsv3UFssSf7PSuks7eOP/AJaV41aeOr7y/Niud+z+GrUPxA1KX+9XVSxFOPxHFPAVpHtMXl/79S15bpPjK9llT7bXaWWrebF/ra9Ghi6dT4Tz6+FnTNumutRQ3Xm09pK748rOWxXm/dV85/tT6XY6lpNvceYqOh2M3GF9N3oPevoW+uI7aJ5ZflRPvf5Pavkv43fEKy1LW/s+l232hLfMc8O7b5qdCu1uGrix84xp8p3YCEvbc0eh856ha3tj+6uI9ifwv94Nn0I4NVY5pY/uSN/u/wD1u9dBrcf9m/6bo1yz6fcfdST5tjE/cdT368+1Yi3Wm3P+tsvKf+9A3H/fJr5k+vpy5hiyRyf62L5/b5f0qrNV0Q23/LK9X/topU/nVV7eXzP9ar/7slPqV9krbv3lRutSf8tXqErVsgae9RP7/wCVqU96j2/Sr5RED9ajbrU7R0Lb1V0TKJBL/qq5mb/j9rr7i1k8r8K5C6/4/q9HASjI4Mb7sS1LUCVZf/VVAn/s1d9Y4qaHXdr+6rf8PW/7usiaT/Rq3vD3+qriqy9w7KPL7Qy/MufK/dVBI0vl1PslqNrepjLlMXKRlPN5cv8Aq6ctx5tLeR+VVVa648sjJylzFlJo4v8AllUG+LzaFX/nrUm33p3iT7w9mipqTW1J9npvl/Sj3ZGkZSFPlYqV44vLqDaKSi0Q5pDvs48qmx2tRN5uKk3S+tXyi5hRZ/vad/Z8kv8Aqoqj3e1XrJrn/llLRaQcwQaDeyyfurab/vmuz0DwLcyy/PFUmg3mtyxL/oMLp/D/AJFdbDb3P+tlufn/ALqNxXBicR7DeRpSh7T4Ta0Tw7ollH+9023luP4d/wDSvV/h9oNze31vL9m2xL/Du2ivMdJjvZZEl8td/wDD81e3fDPT737TE88m/p8vavFeJlXqamtWhGhE9+0eH7NZRQew+5WwnWqGn/6o1fRq9CMjwpMliX/plVpGqqGqROlapmcol6GSp0aqCNUvmGrUieVF+OSpvNrG+2eXQusRf9dP9xaPbRF7I2931o3fWqEN9JL/AKqNqs+ZWkZ8xFiZmqJ5KYWqCSSn7QUYDpG8qomk/wC+6gdo5KarUozNOUsvDHJE++Jf8/WuI8U/DPRNb83915Usv8SY/wAK7Xd+6/8Ai6jpzoU63uyjc3oYqphpc1OVj5h8c/B++02N/tEUNxb/APPRFDFf0JrxvXNDvvC1ymqaHqX7rzRHLbSJuHzEAEE8ivvXUrP7bbPb/wB/5fug/wA6+Wfi/wDDnxRpGrprkViv9iRS+fK8ko+8pBXI7DOK8urgfYy5qex9plecUcXTdPErXuc/oPiy5ijT+1LZv7rMuW24OOQenSvQdK1bTdSiT7HLC6f7wry3TrqXxBqV7ret6tp+nWW4zXV9u/0eLgAZYcEMf7tdZoXwzstbtodX0vX93mgSRfZfmV0YZ+baetc0VzS5T06uEwvLfn1tsel6W0ckvmxfPsrs9NaX/wDbrj9B8P33huxTf+9idfv+jZ/iB5BrsPDtxbX1t5sXyOnystehh6fIfJY+lyy8jbt5pf8A7GtFGqrC0f8Ay1rk/iF8StN8HWLyzyMkuP3fynazdue1e1D3YnhOHNLlOZ/aE8bXPhvwtL/Y1yv2h/kba3O3oelfC+q+JP7SuXlluW35+9uP3vp2NdL8VPi9e+LdSu5Z4vKd2O35w23HQjGDXh99qF9LcvL/AB1xYiH1nqe3g4/V4nrOl+Ira5jewv8A96j52t3bgZU+oxj8hWdf6b9m/wBIspPNtJf9XIv6qw6g/wCFeZLqV9F/y0ati08WX0X+vkbyrj/Wbf4HH8Y/DFcksJI7o4mPMdSjfu6iH+trl7jxBfW0vlXEf/bROjKeh460yLxNWP1OZt9aidQ1RN0rBj8SR/62nr4gjp/V6kRe3ibDdaVGrKGtW0lS/wBpR+tL2UivaRNdPKq5CttXNfbv+mtP+3H/AJ61MqQe1idHfrbfZv8AgNecXi/8TKuoe8lkjf8Ae1yt1/x/V14GPLI4sbLmiXW/1VVx0q0f9XVUdK9KoccQuG/dJXTeHW/dVzM/+qWul8Nt+6rmr/Ab0X+8MF7iWL/lpQtxLVYzRUGTzavlRzc4l5cVnfavLqxcN9+s1uldVKHumE6nvF37ZTvtkVUNwpa19kg5zQ+2R0G6iqg3WhutTyRF7SRf+1RetNa6jlqhuFHmUeyiHtDR+0R0omjlrKeSoxNR7DmH7XlNl5P+mlamg6bbX18n/EyXZ/Ft/u/jXNxSXskqRQRL+td/okltpNskt/KsXG77m2prx9nT93cinP2kve2O+8PaPpOmx+bFcs397c1X/tEUtz+69/lSuJsPGmiSfuopJpdn93pXWaLrmm3Mf9zfmvmMTQrc3NI9+hXoxjyxOz0Wz/eIn3N+P9o/pXvnwysf3af6Tv8A73oteD6PqVtYxJcS7UifG3Z8zN9K9u+GmrS3371Y/Lt/+ehbHTtisMPSlzcxyY2reJ7dZr5X3K0lWs3SpIpYkrcjhr0IxPBlK4wL/wA9aeJKl+z+bTPLqiRd/tTHkqKeTyv/AInvUdvZyyS+fcf8BX+7Uyn9kvlLkNv5v+tq4kdtH/qo/wD2Wqpam+dWkeSJHxGis1DTVS82l841pzC5S1uFMeT/AJ61EWphWk2OxFNcf88v8rQJqk8qKqzt/wAsqjmlEpcpL50v+/U0M3mVUSOmytJbf/YV0U5k2L5auf8AGuh/2toF3ZRffeNv4eeh6etbMM3m/wDLOrMscVzbPF/s/wD1s13pRqxFGXJLmPAPAXh/wtpOm6hokWibr3+G5uoo51HzZOwEfLxnjHc1heHvjLceH/jfe/Bnw58M4dO8FaRAbqXWLGPdG8rKGJ4ARQzsVwvzcYrmPif4P8Y+G/EniJPD/wASJtNl1GE/ZVSzEgh3E72fcemMcrjb1q18PbW58LaJZQRSXGrWlqDDKt1Ozbn6yMznJLbiWz714zjToSlbf+tT6mnCWN5eWVj1nX/E3g7Ura7v/D/iT7U/nG1uov8AVvFcqQDHtbGRgjn61c8IaTq9tJLPLLsiuG8zZu3bencdeleX+ANBsdf8Zar4gi3ebctHZMqsHhRAoXy1XqOFXd9K+ltP0+PyliSL7i7P+Ajj+lb4XmxMubsY43ESw1P2e5mx6XJJL9o81v8Adp2t+G9N8QWT2WqabDLFL8jKVrqI7WOnva17Cpcvunzc8RI+Ovid+xfpurSy3/he9a1lf5vKkwy/h6V80eLfgL4y8L3v2K8ih6/e8wLu+gzX6oXNnF5X+rrzT4kfC3RPFtk/2iyX7QuWjZVGd3PeuSrheX3ondhcd9mR+Yl54blsf9ft/wCANn5qzXsf+WVe1/ELwLY+EtXmsLzTdQ81Cdv8Stz1A7V5veWcdtL5sv8Ae+7t5rh55RPap+zqR5jnxa/abb7FLF86f6pv7v8As/SqFxY+XXQM0f8AzyqCby5f3tONWQShE5w2dM+yye1b/wBnjqM2sVdEaxj7IxEjlp7Nc1rNZx0w2dV7WIvZSMvzrmhbq9iq+1jSpY0vaxJ5KhXj1C5qJf3ktXfsdV0j8u5rSk48xNWMuUvuv7pKqjpVqT/V1VHSiRkLP/qvxrovDv8Aqq5yT/VV0fhxf3dY1/gOnD/xDi5L6L/nlVV7yWmM3/PWmnvXpRpxPOuOeaWX/lrUHmeVTpaY61vEzkKzUCaoi1JuFNIi5N5wpftA9aptJJR5n0p8kSectNNURuKrO1NPSrjAXOWXmqCa4qF5KgSbzblIvKaRP9itoQMaszq/Dtjc+X588q/e/wC+ateJ9Yjtv3UV95r/AO6fTtWp4d0eWWyeWLTfs6bfvSNurmfFVvJLJ5Xm79n8X3Vrji41q3KVNSp0eYzrK682X/kJNHF/djX/AA6V6X4Murax/wCWW/j5fOkzu+ijvXljahHptslv9phd0/hTp+lS2Pia9sblJbf5Xz8zfd2qfr0rtxGFVaPKcNDFSpyPptL65itre4eVYn/5Z23H54Fe1/CvUpNSkSy83yrdD+9lk+UMeOFH8VfLfw//ALS1KL7Re3qxW/8AE27cWX27496+xfgn4R02OO31m8iWVPvxb/lC++D1r5zE0o0PdPT9r7X3j6H0COKK2Tyvubfvf3q3k61h6dNLLF+6i+T+92rXh/66VwxM0WgtDx0JJUqr/n+9ViIFhj/1tDLVorUR/wC+KnlQuYqstRPN/wA8qtMtSJHFUcnMXzGO322SrMNvJbRfvfv1oBoov/ZVpHWlGj5jc+Yob5PSpUmii/8Aiae6x0xrXzaFzQK90VriPy6h3R/e82mzWNRNYy0nOUgUY9x8ckX/AD03b1qSG6jk/wDiapppvlf8AqAaPLFJvikbfWkJy7BZSN1JP+esdWI5Ky7aS+j/ANbV+GTzK9OhIwnE8P8A2ldBvb2ytL2y/jbyWXdw2eRnuBmvLvhd8L9ftrGW/vZW/tO9vPtctyl2/loqgCOMJnayYUNjHc19W+M/D9t4k0SWCW2V3Rdy7vb0xXB+FbWK2/cfMrxfIyt/nmoxGHjKXvbM9PC42VKly9i34W0OLSN87xWr3cvMrQWqQLu9kUAZ9677Tpqz7XTftP72KX560re1ubb/AFtVSh7D3Y7HFXq+3lzSNyFam2/Sqls1WvMNejHlPOZVmhrNvbf91Wo7fvaq3a1bjccZHzh8dPA326P7ZFbN/tMsYP8AOvkvxL4Vjtrlv+JbMz5+9938+K/RHxTYx3NtL+6r5/8AGvg/zN8v2ZXrxsRS5ZHs4TEe7ynxhqOm3Mcr/wCjN/SqD2ssf/LOvafFfh2+tpX+z2K7K821HT5I5H8/5PpXL7x7FOSmcx5f0paszf8AXKoWWgrlRWaT/nrSGSpZVqo/StY+8ZuRMZKVZKqFqN3tWnJEj2pb3fWoWWOo/MNI0lOK94mU+YtH/VVT/v05ZKWteYykI6/6NXQ+HK591/dVveG2rGv/AAzWh7sjz1m/e01ulDdKNwr2TzgLVDM3mUryU12qkYsRelD9aazVG3SmSe2/s8/sWfGr9qjw1rHi74W+IvBGn2Oi6o2kzx67eXcUzTCKOXcoht5VK7ZVGSwOQeO56L4sf8E6f2kPgt4Th8YeMfGHw2uLKfVNP0hVsL++eQTXdylvGxD2ijYGkBY5yFBIBPB+t/8Agjec/Bj4hf8AY6P/AOkVtXs//BQr/kg2nf8AY7eGP/TpBXu08NS5FdHzlbF1lUdpHwkf+CRv7XDkMvjr4S7TyM6nqP8A8g15l4N/YS+O/j/4y+OvgTofijwDD4j+HsdnJqlxc3t4tnMLiMOnkMtsztgMA25EwemetfujD/qk/wB0fyr4f/Zo/wCUkX7Tn/Xrov8A6TR1p9XpdjNYut/MfCvx8/4J+/tC/s4/DS/+LHxC8R+A9S0TTZ7eC4j0a+vJbhTNKsSNtlto1xudQfm71t/Cf/gmh+0t8WfAOgfFTwb4z+GttpPiawjv7WK+1G+S4SNxkLIqWbqGHcBiPev15+OXw4svi78H/GHw1vyVj8RaPdWKuoG6OR4yEdcgjcrYI46iuB/YYsr7S/2TfhrpOp2z297YaOtncwv96OWJ2R1PuGUj8Kr2NPsS8TVe7PzKtP2Ufj7Z/HH/AIZfj8TeAj4xGi/24Ls3l3/Z/wBnzt2b/s3meZ3x5eMd66bWf+CTn7X1zHNe6h8QPhQY4kaRwmp6iOAMnj7DX0rk/wDD3Yjt/wAK+/rX3HrozomoD1tZf/QDWNLB0KUnKMdTSpjK9RKLlofi38NP+CXP7SvxQ+H3hr4leGvF3wxh0zxPpVtq9nHfajfrcRxTxrIokCWbKHAYAgMwz0J610y/8Egf2slOT42+Ejc5wdT1LH5fYa9H/Yu/4KYXN0nwj/Zjj+BW1UtLDwyNd/4SbOfJhCGf7P8AZO+wnZ5nGcbj1r9Ra39nB9DD2k11Px/1P/gnx+1B8D/DGs/FDxj4u+GV9ovhewm1S9gs9Qv2meKFC7BFazRS2BwCwGe4ruPCfjvxJ4jvvBnw6+Gcmif8JD4tZ4bOXVBJHZQskDzEOyI7Y2xkDCnkj6i9+0N/wUg1LxzB8Vv2cY/gF5cH2jWPBx1r/hKdxJSSS3+0fZ/sg/u7tnme27vXmnw08Wa34T8S+AfiFo3hP/hI73wLNLNHpMd19kFwHtpIQDMY2248zOdhzjHvXg5hSwv1inzWtfU9TC1K7oT/AAPp6L4Gf8FGYPki8WfA3YDwrXWpHj/wCqwPg1/wUeH/ADNfwL/8CdS/+Qq9N/ZM/a58QftJ+JfHHhXxL8Hz4FvfBUenu6nXRqP2n7UZ8dLeLZt8j/azu7Y59Q+P/wAVrn4I/CLxF8UbTwz/AMJDLoNus66b9s+y/aMuq7fN2Pt65ztPSvSjl2ClHmjBWOB4mvF2cnc+T7uw/ba0Lx54f+FGqap8IpPEfiXS9R1Wyniub77KsVm9ukgkJtQwYm6j2gKQQrZIwM7a/Cb/AIKRIfk8U/AoD/r51L/5Cqr8K/jd45+OH7Xnw81Hxx8Hj4Bl0vwXr8lvE2tjUTdR3MtiQ2RBFs2+T753dsc/a2r3zaXpN7qaQec1pbyTiPdt3lFLbc4OM4xnBpU8vwU1zQgmglia6dm2fD/i+/8A2u/gH4Wn+I/x01b4WXnhmyuba3uV0K4vWuh58yxKVWW2jU4LgnLDjPXpWj4Q0P8Aae/aR0xPF/hDxJpPwz8G3y79L1C8sWv9Qv4jgrMsAZFWJgflZnBIGQpBDHx746/tQfEv9q/9m9tF1n9nWbwb4Y8T6lpYj11fFC3rRgXsRysP2WPJOCOWGM55xiv0v0ezt9O0iysLSJY4La3jijRRgKqqAAB9BUwy/BTnzwinbTyuOWIrRjytnyPB+yB+1Npshu7f9s+LUZF5W3u/BCxxOfQst4xA9wDXD618Rf2jvAvjXQfgd418N+G7Txn4pnNvoOsm4lbR9QCoWdg6xmRSvAKmMMCRxggn6P8AgZ8UfGnjr4tfGzwn4lngbTfBXiW003Ro0gWNooHsIZWDEDLku5bJz97A4xXK/tvvqnh/Svhl8TNB8NjX9S8GeObW+i00T/Z2vBLbXFv5XnbW8sbpkfO1vuYxzkXWy7CTV5QSt8hQxVaOikefS/CL/go60jGLxR8CwhPyg3OpEgf+AVRn4Qf8FIj18WfAv/wJ1H/5Cr1P9mn9qXxl8cvHnjL4f+Nvgo3gG/8ACNpZXZ3a8NR+0rcNIAMC3i2YEWc5bOe1epfG34kTfB/4TeKvifBoH9tyeGtMm1FdP+1fZvtPljOzzdj7M+u0/SiOXYKS5owVgeJrp2cmfJt54d/bl0LxFoPgfWtb+D0uteI47uSykhur/wAkC3VWfeTaAjhhjAPfpWnbfCj/AIKGWMpvNX8SfBCWzhUvKsV1qIfaBk4zZ9cUz4X/ALRPjr45ftI/DKHxr8Ej4D8jRdX1O0c6+NRNzFJHEuMC3i29Qc5P0r7M1v8A5At//wBesv8A6AamOW4GorxgmhvFYiLs5M/Pz4O+Of2q/wBqTwld+OPgdefDXTtP0zUTpVyPEE12kzTrDFMSqwwSrt2zIMkg5B46Er8Wfi1+0D+y9p9ofj1H4NvpdatbqXT7vw69zJbiWDZmOUzQxbWYPlQM5Ct6Vs/8Ebv+TdfF3/Y6Tf8Apusa73/gqN8Lm+In7JviDWbK3EmpeCpY/EFu28rtijylznHX9w8pweMgemal5RhHT5VD5lfXq6lfmMOX4Rf8FCLu8W4t/EnwTFg+GWNrzUfM2n3+x9a4vSf2h/iJ4nvY/hX4H8MWviH4jNqV7plxDaOwsrb7LMYprmSRgCkCsM7mAJyoALMqn9ANNOdOtT6wJ/6CK+Kv+CcXh7T28YftB+MmhDX7/EXUtIEhJO2CKaSUKBnA+adicDnjOcDBPKcLJxtG1ghjq0U9TWH7Jn7WfiC2h1DWf2tdN8NXsiBprDSfCZvLeFyOUWaS5iZwDxuMa59BVDxF8L/2uvghp58SL4v0r4vaJZIZdQt4NMOnaokYxloYd8izYXcSA4bj5VYnFewftl/Fzxj8F/hLY+LPA15Ha6lceJ9F01pJLdJgbea8jSZNr8fNGWXPUZyCDgj3SF/NhSQj76gkfUV1PA4fl5VBGSxNVO/Mz5s+G3xA0D4m+E7Lxd4buRNaXiBuD91u4NecePrr4meJPixb/CT4K3Hhe38Ry6JNrkkviCWaO3EMcscZAMMcjbsyrgbcYB56ZtfCa3t9A+Pfxw+H+mxeVp+meIodQt4wSVRry2iuJAM9BvlY46DPHFWfAn/KQOz/AOybX3/pbaV5dPCw+seznqj0J4mSo88dGZcPwx/b98L29xrvibxF8FZ9M06CS5uEtrrUBKY0Us23NmBnA7kVnfDz4k/G/wDabtUt/gbaaTomk2qRx6v4m1QM8MNwyKxhgiX5pZAGU4+VQCMsCQD9j/FLj4aeKz/1Bb3/ANEtXjn/AAT20Kw0H9j74cR2CFft2mtqMxY5LTTyvI5J+rYHoABXp/UaCaaicH1qrazZxR/ZB/amaf7X/wANtFCTu8hfAqeX9M/bc4/CszW9f/aC/Z11Ky/4XZ/ZHizwZfXUdkninSI2he1kcqqC7t2/1O5yVVlZ0JABYMyqfZvEvxP8bad+114K+EtpPEnhbWPB2r6veRG3UvLdQXFskbCQjcNqyN8oODv5BwMan7WVkb79mT4oxrEJJYvCmp3EIxkiWO3d0I9wygiqnhKM425UiY16id7lOGWK5gjuIGDRyqHUjoQRkV474n1r45+PPiBrfw1+BF34KtdQ8PWNrfXsniSa4jUrOzhNnkxSkn92c5A6jrXZfCC9vL34WeFbrUAwuZNKtzLu67tgzWH+z4c/tgfFn/sW9E/9DuK8vCUozq8sjvxE3GneJ5z408H/ALcnwz8F+IPiL8RNb+D13oXhzTp9TvY9Nub83LRRIWYRh7VVLEDgFgM9xWF4e+EX7afxj8F6D8RfA+ufCG10LxLp0Gp2cWo3d+LlYpUDKJAloyhgDyAxGe5r6u/bN/5NP+LX/Yo6l/6Iaj9jL/k0/wCEv/Yo6b/6IWvSeBw8ndxRxrF1orSR8O+JvgJ+1Ja/Ezw98HtY1f4Wt4o8UaXfarZzwXl99kWK1aJZBITahwx85doCkHDZI4zU1b/gnZ+2c8c2oav43+Ef2W2jaWRYdR1EHaoJOP8AQuuBX1v8Sf8Ak/v4O/8AYl+Jf/RlpX0R4q/5FfWP+vC4/wDRbVDyzCveCNVmWKjtNn4t/s7fAX4tftYzSr8NIdO0jQdOZYtV8QaluMEMxAbyYo1y0su1g23gAEbmXIz9HN/wSD8aygSS/tYqH6lB4JyufTP27+lfRn/BNbw5ZeG/2M/h9FZlma/t7nUZ3YAM0k1xI5zjsMhR7KK7Hxp8UfGmi/tYfDj4T6fPAnhrxF4a1vUtQjaBS8s9s9uIishGV2iRuAed3PQUqOW4WlGygn6lVszxVaV3Nr0PzC/aW/Y9+On7LWjTeMdcvNM8Y+DY3WN9a06NoZbVm2qv2m3bJjDO20MrOvTJUkCux03/AIJjftceINMstc0rxr8JltNQt47mES6jqO/Y6hlziyIzg+pr9Lv2l/Co8cfs9fEfwjuVH1XwxqNtG7Jv8uRrdwj7eM4bB6jpXy5+zx+3z4y8TeMvhj8Fta/Z1bQ7HxJAunW+tnxSJ9ogtGff5H2Rc5EXTeMbupxznLBYGlUSkknLZd/QtZhjalPSTtHd/wCZ89H/AIJWftjn/mefhD/4MtR/+Qa5n4m/8E+/2m/gz4A1v4m+N/F3wzudG0C2N3dRadf3z3DoCOI1e0RS3PdgPev2YY4BPoK/OP4u/tieO/2hvCfj74JW37Oh0/SZ7288PPr3/CUiUAwTlDKIPsqk52Z27+/U1GMo5fhKTqV0orux4bFY7EVFCk3JnwPGXkjWQfxKDUiWtzL/AMuzf9819V6f8I/DNhawwvpylkjVT8vcCtO28C+H7b/mGr/3zX5lPP6afuo/QFgtNWfJNvoupS/6qxm/75q/b+DfElz/AKqxavra38N6b/qoNNX/AL5rXtfA8ssf7qxVP+A1zyz+X2YlfVaZ8ij4c+JLmL/jy2Vv6H8NfEEezzYv/Ha+p4vBPlffiq6nhf8A6dqwnnGIqR5eUuNGnE/NpulMaSsf+26j/t7/AHa/T/qsz5P28TXdqiLVlvr3+7UD65Vxw8yHXia5ameZ9ayG1yon1yr+ryM5YiJ+s/8AwRsOfgt8Qj/1Oj/+kVtXtH/BQr/kg2nf9jt4Y/8ATpBXhv8AwRhuWn+DHxBGfl/4S8uPqbO3/wAK9y/4KFf8kF07/sdvDH/p0gr2qatFI+cqO82z6Xh/1Sf7o/lXw9+zR/ykj/ac/wCvTRf/AEmjr7hh/wBUn+6P5V8P/s0/8pIv2nP+vTRf/SeOrIPuOsbwp4as/CelSaRYAC3N7d3aKB93z53mI/AyEVmeOPGCeEdT8JJcOEt9c1xdJkYnABkt5mj/ADkRB+NdZQB8Hj/lLqeP+aff1r7j1v8A5At//wBesv8A6Aa+HP8AnLoef+af19x63/yBb/8A69Zf/QDSQ2fz9/sRDb+0z8I+AN3iBD7n929f0I1+Af7GWnvD+0N8Gb0xYWXX0AOeuEev38rOjLmTfmzSsrNeiPwI8fajPZ/tB/FuK1VTLJ8QNe2jZuLf8TCbv2r6L+DOm6vqUX+n/ImR/ocKhQi9fnccsfb3r578WrdN+0d8WvsJEUo+IGvsZyuQii/myTngV9K/DLXLnyoYtL1JX+6rS7QxZiOdo6fjXyecaVGfQYD+FE97/YPhFv8AtEfHyFVVQtr4bGF6Di+6V7V+3EcfstePT/04p/6NSvE/2DQR+0T8fwz7m+z+HMn8L6va/wBuP/k1nx7/ANeKf+jUr6TBf7pD/CvyPCxC/fy9Tw34M3Hn/teeAevHw8vhz/10tq+4NSsYtU0660yeSRI7uB4HaMgMqspUkEgjPPHFfC/wPZm/a88Blv8Aonl//wCjLavuDxFc3Fn4f1O7s5vKngs5pIpNoOx1QkHB4OCB14rHJ3fBw+f5svGq1eX9dD86P2m/2K/CX7OHwBln+H3xR+JmpNLqVjp1pY6tqttLbRNLMAHVYraNlZTyCGGDX2f+zj8d/DXxu8CWd1bXlvb+JtNtooPEGimUG40+6A2sGU4YxsysUfADAcdwPzk1n4xftDeNP2cE+Jnxa/aBsvE1ipg1KPQ10XTbd0njkBjJaCFH4YA9cete8v8A8E3PjDL4ztPid4e/bJuNA1+EK8N5p3goQyBSQ3luVvgJEJA3I4KtjkGtMPXVarL2K91aPpr+pFSnyQXO9enoe4/tOfsKfAv9qDdrXijR5NI8WxwiK38Q6adk+AQVWZPuTrxj5xuAJCsuc18n/CT9njw5+zT8U7TwH8UPAdnb6teSO/h/xNZyu1nqaqeytzHKARujPIPQsMMfrr9m747eIvGvjz4jfAbx9c2uqeK/hVcWVvd67Z2X2KDWILmHek32YySeTICrK6h2U4DDG7auT/wUFit7D9n/AP4TUQob/wALeItGvrGYj5onkvordyp7ZjndT7E1pjMOsRRlG9iaFT2c0znf2Zxj9rj40/8AYE0D/wBCua9T/bI/5Na+J3/Yt3n/AKAa8i/ZSulvP2pvi/dI2RL4d8Ov+f2k167+2T/ya18Tv+xbvP8A0A1OA0wkPQeI/jS9T59+Eox+0x8Hf+xCvv8A0CCvtrW/+QLf/wDXrL/6Aa+JPhHIj/tMfB0L1HgK+z/3zBX23rf/ACBb/wD69Zf/AEA1GWWeFjbz/MrFq1V38vyPhb/gjd/ybr4u/wCx0m/9N1jX3H4m0DT/ABV4d1TwxqsKy2WrWc1lcIwyGjkQqwx9DXw3/wAEbiG/Z18XEH/mdZv/AE3WNfZT+NLW1+KsXw+ublFn1DQG1a0iJ+ZhBcCOYgeg86DP1Fd8djne501lA1rZW9qzBjDEkZI7kADNfHn/AATf/wCbgP8Asrmtf+yV9lV8af8ABN45/wCGgOP+au61/wCyUdQO8/bs8BeLfij8KNC8A+A9R0uw8Q6t4s0z+zrnU2ZbaKaFmnBcrHIcfuTgbGycAjGa8Wb4O/8ABYXzP3X7VPwrSIcBRp8JwPTnR69K/wCClfxA8Y/Cr9nJPiN8P9Z/snxFoPiDT7iwvPs8U/kuzNGT5cqsjfK7D5lPX1r6nsZHlsreWRtzvEjMcYySBmgR8M/s7Wfj7S/iZ8TdC+MPiTS9f+IVneWI1/UtNjWO3uHNpCYigWKIYERjU/u15U9ep6PwKf8AjYLaDcSf+FbX3X/r8tK8m17X9T0f9sT47x2F1NEHv9K3eWcZ/wCJbbVt/s0Xt7fft3rLe3Ekr/8ACu78Aucn/j8tK+Vo5pTedywKTur/AJXPeqYOX9mLEN6f8E+4figM/DbxUPXRrwf+QWr5J/4Jo/HXQ7v4R6L8C/FesW9p4m0OJn0mKeVVbUtOkJkQxcAM0e5oyoywCKx+9X1t8UDj4beKj6aNef8Aolq/NL4K/wDBPbxd+0F8EPAXxHtf2jv+EbW4sYbuytovCfnTWMiN8pS4F5G25WXIYBSDjFfSVZVVOPs0muup40FTcXzuz6H6FfHT9nX4RftHeGF8K/FjwpDqsEDF7O6R2hurOQ/xwzLhl6DI5VsYYEcV+d/jT9izwt+x34nh8W+J/Bf/AAnXw9muVji1xZDFd6U7PiNLyNflIJKgSqApPBVCVDfVPw0+IvxL/Z7+MvgP9lX4z/E9fidJ400q9utF8SyaQdPvYJbUbvs1wBNKs4aNXIlJRgUAbeWyPov4m+FtL8b/AA78S+EdbtxPY6vpV1ZzxkkZR4mB5HIPPUciqrU/awcU7Cpz9nJStc+WbD4wQ2+lWkOhaOos0hUQAtwExxjHtUP7I2vXXiL9qj4s6hdwrE58PaKu0f8AXS4rxz9nTUb/AMTfBzw1qTyN5jWgRmHU7eK9X/YwhaD9p/4sRu+5hoGi54x/y0uK/PeHMbi6ubToV3dRUvwZ9XnFChHARq01Zto94/bO/wCTTvi3/wBijqX/AKIaj9jH/k074Sf9ihpv/ohaX9swZ/ZQ+LQ9fCOpf+iGqL9it2f9k74Ubz93wrYKPoIgBX6N1PkehxvxJ/5P7+Dv/Yl+Jf8A0ZaV9EeKf+RY1f8A68Lj/wBFtXzv8Sf+T+/g7/2JfiX/ANGWlfRHirjwxrB/6cLj/wBFtTEfDv8AwS0+POgf8Kc0f4D+L9Ui07xDpjzTaGl3cYOqWUrNNiEtjc0ZaRTGpJCIp6cD6w+OH7Pnwk/aK8LDwj8WvCUGsWkT+bazB2iubST+/DMhDoeOQDhhwwI4r84f2bP2GvGX7Tn7OXgf4h2n7QS+Fbctcizso/CouprOS2u5YVdLkXcbbt0IcEKCpPtk/Vvw68e/FH9mv4vfDn9l74x/FFvionj2yv20bxFLpH9n3thJaIHENyfPlFyrpuxIdrhlG7fuyuFB1XD98lf9OhpVUOb3D5D+Kv8AwT+0/wDZa8RL4tuNHk8ZfDmSVE/tZm232lMzYAuo1AVkyRiVAByQypwW9J8K6Vp+n/tN/s/vpZX7I+p3vk7Txs/s+fFfob478OaZ4v8ABWu+FtatY7mx1bTrizuIZF3K6PGVII/Gvyy/Zd1678RfEj9mW/vJGeQahqERYnOdtjcCvBx+XwjmeHxab3atfTZ7dj1cLipSwdWhZbX/ABR+tD/cb6Gvy9+EVhLcv44aPb/yO2udf+vySv1Cf7jfQ1+W3wlv7u2uPHKomU/4TXXMf+BklY8YKDwC59uZfqa8PKTxb5ez/Q9Ph8O20n+tq0nhfTayV8QS/wDPOm/29J/tV+XS9j/Kfa2qHVabo+m2Mn+qWulW103y/wCGvL/7e1L/AJZUf8JNf/8APRqPa0/5SJUakj0K7hsf+WW2qFx+7j/1VciviDUqX/hIrn/lrUSrFKjI/LB/DNj/AM9Gph8N6b/tVqNJ/wBNKiaSv1z2k/5j5iVKn2M06Dpv+1UTaHptaRkqAyVUakjLkiUv7H030amtpOm/886tNJSFq0jKoTKNM/Qr/gj/APGTwn4V1rxh8Cdd1C20/UNfuo9b0Pzpdv26RYtk8KZGC6rGjhdxZgXIGEY1+hfx3+Ddj8c/Bdp4Nv8AWpNLjtdc0vWvOSATFjZ3cc/lFSQMOIyuecbs4OMH+eF3dJ4bu3mlgubaRZYJ4XKSROpyrKw5BBAII5Br23Qv+Cgf7aPhHSbfQ9E/aB1N7S1QRxHUdLsNQn2jpumuYJJHPuzE16dGteNpbnkYjCyjO8dmfvXqWpadoemXGratew2djZQtNPPM4SOKNRkszHgAAV+eX/BP/wCJmnfGb9tb9oj4naJCy6XrMdl9ic5/e28TtDFJyARvSIPgjI3YPSviT4iftEftE/G/wxFY/Fz4w6xr+nE7zpsMMFjaykEEebFbRxpLggEbwcEZGK8c0P4g/En4b6heXXw6+IfifwjLeqkVzJoWr3Fg06ISVVzC6lwNxwDnGT60o4uE58sSZYScIc0up+0n/BTHxRqngX9nSz8eaKjPe+GvF2h6tAocpueG7VgpI5AONp9jX034Q8TaZ4z8KaP4u0W6iubDWrCC/tpomDJJFKgdWUjgggjkV/PBd/F34x+PdN/4R/4h/Gv4geJtJnkR5dP1XxJd3ds7KcqTHLIykggEHHBFey+EtT+NyaFYWHh79on4oaLpdhClvb2Gn+Kr2C3t4lGFjjjWUKigAAKAABSrY2lQfvhTwdSqvdPuPyZP+HuZk8tsf8K+znHGM4/nX3DrQJ0a/AGSbaX/ANANfi1b6f44k1xvFMvxq8ep4mW3NkfEI166OoiDOfK+0eZ5nl5527se1TnWfjNBuA/ah+NF3JggRN4uv9jj3/fdK5I5zhtb3+43eWV+ljjf2QtOlX40/A+58tiT4gXPyn5R5b1+7tfhkNHutH0mxTw1rOpaNqOkyeba6hp9w9vcWr4IzHIhBU4JGQQea5fVvi3+0Los7SX/AO0/8X1iVvlQeMdQ3Sc+nncUsFj6bTjLe7LxeCqKSa7Ib4/t2/4aA+L0t7eGK0j8f6+xjGfnP2+bsPvfSvVvhn4m1L91ZWf+io8m/tvdegVQOgrwjQRq/ijWLi4ubqe6knuXvL691CcytNPI5Z5ZZWJaWVmJJYkkkkmvZNBvtN8P/vdGsbrUZtv72525ab/ZTH3VyK8fM6kJTbZ6WBoz5VFan1//AME6ILuL44fHeS8LM8lt4cYuxzn/AI/u/evoD9uGOSX9lrx8kaFmNgvAH/TVK/PSy0vxXdSXet6N8S/GHgfU9TWJbz/hGdXnsPPWPd5Yk8pl37d74znG5sdTWxa6F42dJLPxH8d/iz4o0+YBZ7DV/FF3cWkwznbJG8hVh7EU6fFGX4XDxpzk7pW2Mp5DjK9ZzhHRs92+BSyP+1x4FlCMVT4fX6s2OAfNtq+7L2zt9Qs57C8j8yC5iaGVdxXcjAgjI5HBPI5r8ufFT+IfEtza3ui+L9Z8JahYWzWcV94fv5bS6ETYLJ5kTK20lVJGcHA9K5uPwh8ZJd2P2tPjUuP73jC/A/8AR1ceW8XZdh8NGnVbTV+l+pvi+HMbUqucEmn5n0N+0v8AsEfsqfDT9nL4ieKvAnwsuLDVtJ8PXd1YyDxFqsyxTJGSreXJcsjYPOGUj1FfVPwE+KPh74xfCTwz478OXccsV9p8P2iEOpktbgIBLBIFJCujZBHt6V+ay+CPiJeRTab4h/aR+LPiLTb2Mw3On6h4nvJ7aaM8MkiPIVZSOCCCDWloXw78WeBdYbxL8GviTrXgTU51AuBYuHtrkgYBmt5AYpcZON6nGeK3fG+WRqqKvyvd2/Qz/wBV8d7Nydr9rn3z8MP2ctG+GXxs+J/xstPEl7fXvxMksXmsZYlSKxW2iKAIwJLliSSTjHAA7nzD/go34t0CL4IwfC+bUohr3jHWdNXT7JTmWSK2vIbiaXb1CKsYBY8ZdRnLAH5+/wCE3/bkeU293+1a7QtwVi8KaVHJj2YWwIPvVXRPhelhrs3jXxV4m1fxh4nuV/e6pqty1xNtyTsUsTsQFmwi4UZwAKWYca5fToSWFbnNrTRpfO5OD4cxU6q9suWPXU9a/YfvJtQ/aL+Lty9s8SLoPh+Jdw67Tcj+le8/tlq7fssfFARqS3/CNXpAA/6ZmviXxD4J1e91S81bwp8S/GPgm+vY44rqfw7q81g1wqZ2CUxMpfbubGc43HHWshPh18QJlm0/xF+0h8WPEWm3UZiudP1LxTeT21xGeGSSN5CrqRwQQQa5cu4ywVHBQp1r86Vnp1OnFcN4qpiZSpW5W+53X7L9/qOpftRfDU3c8ky2/gm/TkcJxDxX6Ia0CdGvwBkm2l/9ANfmZq3g+5upbW50PxZ4h8L6jZQNbQ6joOoSWdysTY3J5kbK207RkZwcCsq28GfEu2uvMuv2qvjXPEv3opPF98ysPQjzelZZLxdgsJg40sS3zK/S+7bKzLh/E1sQ6lFLlduvkeu/8Eao5I/2c/FwkRlJ8bTnkf8AUPsa679qX4jTfC39tn9nTXpJDHpusWus+HdQYRs2Y7qS1SMcdP3/AJBJPAAOfUfNmmfCi98OaV/Z3w9+NnxE8F2UsvnzW3h/Xbixhll2qpkZInVS5VFG4jOFUdhWr/wq+HV0gk8bfFTx14tvbIH7De65rc93PZMWVi0DyMxjO5EOVI5VT2FeguNsv9kmr83axyf6t4vnd7W9T9SK/Pz/AIJ8/E7SPDPxt+NXwf8AEEiWF54k8b6vreiNM5AvnS5ljuIVyNu9VjjcDO5gXIGEJrz4+APiHJeidP2sPjZHGzZEP/CYX2we3+t6U/UPgr4dv9JjtDreoyalBdNfxax9pf7ct2z7zP5wO/zC/wA2/Oc85zSr8b4CMoeyu9ddOg6XDeKkpc9l216n3Z+0t8ANF/aW+GL/AAw8QazNpljNqVjfzTRQCVnSCdZGiwSMb1Vk3A/Luzg4wfTLKeyYSWVpcxytYlYJVVwzRtsVgrY6HaynHoRX5wQ+Iv2zrEQ6Xo37Vt62nRqI1W58P6dcXGwDHM8lu0jH/aLE+9clY/B34hadNqN/pn7RHxP0u+1q9bUtUm03xJdWovbplVTLIscigttRFz2VFA4AA7J8Y5VG1pt/JnNHh/HPeKXzPQr63Qfth/HeW4QhWv8ASsEjg/8AEttq3f2foY1/bwjkt0Hl/wDCu78FlHGftlpXG+FvBOpeG5r7ULzxDq+vapqTI95qWrXr3V1cMqhFMkrksxCqqjJ4AA6Cq/irwNq2sanDr2heNvEvhTV0tms/7Q0DUZbK5MLMGMZkiZWKkqpK5wSoPYV8ZQzvDRzyWYtPkf37WPoZ5XWnlqwqa5l/mfoV8TkaT4ceKUUZLaPeAD1/ctXy1/wSy8caJffs1ad8MjqCLr3hO5ujc2cjYl+z3M8lxFKFPJQiQqG6ZQjtXz7afDj4qQsW1L9qD4yX8DgrJbXHi69aORT1VgZcEEdjVu/+D9okumat4S1nV/C+u6VCIbTVtJuXtrhFGOCyEEqcDKng9wa+qqcaYBVYqCbj1dtjxocN4twblZPpqfcPjv8AZw0Xx3+0P8PP2gr3xHd2138PbPULa302OEGO7e5j2B3cnKhFaT5Qp3EryNuD1fxn+IXh34W/DLxD408T6hHaWllZShNzDdLMylY4kB+87uVVVHJJAr4Ifxr+3DbuIbL9q2UWy8KJvCmlSSY92NsST7k1nzeDPFvjLXLbxN8aPiPrnjvUbNhJbR3zrHZ27gEboraMLFG2CfmVQT3rpxHF+W0qblTk5PtZ/qYUuH8ZOdpqy73KPgK01v4a/s2wRpA6XenaO8+MYYOQW4/OvrH9h34GeEfBXw80z43Wmpa9qPij4oeHtJ1TWJtUu1lWHdbrKIIEVFCRq0rkbtzc8scDHil9LaanpU+j3EYFtcRGFlA/hIxXnR+GvjWCKCx8P/tK/F3Q9NtIkt7XT9P8V3kNtbRIAEjjjWQKiKAAFAAAAAr5Xh7PsJgqtWri1703dNK/yPazXKq+JhCFDaKtY+y/26vFWhaB+zL400bVNSjgvfFOnyaFpVvu/e3V3cKVVEXq2Blmx0VWJ4BrB/4J9fEnSPEnwE0f4bz3MNv4n+H8I0bVNNaT99HEhIt59pAJSSMAhgCNwdckqa+aNC+F+lW2s2viPxd4w8UeNdWslKW174k1Wa/lhU4JCGVmKgkA4HpVnxR8O9J1fXoPGXhjxHqvhTxPaDEGraPcNbzgZBKsVI3KcDKnIOMEEV7T40w/1pJRfs7b9b+nY89cN1/Ytv4z7l1/4NWOvfHTwp8b5dakiuPC2ialoyaeIAyz/a3gbzfMJypQQkYCnO/qMYNf9pD4q6J8Hvg74j8W6vLG1wbKW0020L4e9vZVKQwpwTlmIycHAyTwDXxS/jD9teKQRWX7XJFsvAEvhTSnkx7sbYkn3zVZPAuo+I/Elv41+MPxF1jx5rdoP9Gk1BlS3tc4z5NugEUWcDO1RnAzmu7FcX5dSpOVGTlLorP9Tlo8P4yc0pxsu9z2P/gl/wCKNNsPgR/wpW/lW28ReC7+6M9nKyiSS2uZWuI50XOSmZWTP95GHpn2v4ifs5aN8RPj18NfjvfeJL20u/hvHqCW+nRRKYrxrmMIC7k5UJycAc5HIxz8deL/AIb6B4i1S28T6JrOp+GvEdjn7Jq+kXLW1zFxjAdCDgjgjoRweKmfxJ+2vA4g039rmRbVeFFx4V0qWTHu7WxJPuTWOX8Y4GrRX1puMlvo2vlYrFZDiIVH7Fc0T7v+LfxC8M/C34da7448W6nFY6fptm7F5DzJIRtjjQdWd3KqqjJJIAHNfmR+zDoF94c+KP7NmjXNu6vBqF/JJkfdLWFwa7q8+HHiDxzrFr4h+OHxZ13x5e2LLJbQXZWGxgcAjfHaxBYkbDEbgoJBwTW34n8A2PiH7DPpviPVvD+oaYzPY6jpF09rdWzMpQmORCGXKswOCOCRXmZhxZhquMoukm6cHdvvpbRfM7sLkdaGHqKbXNJWS+dz9D3+430NfmH8ItsUnjeOeAhv+E11w8j/AKfJKlh+EXxSjuRM/wC1v8anQNny28YX2D7f62us8O+BYPDWnmxtdRurt5JXuJ7m6lMk08rsWeR3PLMzEkk8knNcvEvEeDzPCqhh7t3T1VjfJspr4Ku6ta1rW3LrNZf886kRdN/55UraPJ/z0pg0mXFfB8x9R7o7y9No8jTf+edNbSbmq/8AZ99HJVX5SbFt4dNqJ7eyqF7OSKoDay/88qXOPkZ+YTSR1GZuf9ZVE6fL/wA9Gpn9mS+rV+0+zifF80i1LcRf89K9Y/Zv/ZX+Kv7WWpeJNN+FeueFdPfwrFaS3ra7c3EKuLgyhBH5MEuSPJfOdvUYzzjxv+yzX6m/8EYvDtlb/C34j+K47WMXV54oTTXmCDe8cFrFIqFupCm4cgdtx9TXZhaUZy1OLGVp04e6zwY/8Egf2uD/AMz58Jv/AAZ6j/8AINfNf7QXwK8c/sx/ENPhl8TNT0K91WTTIdVSbRp5pbcwyPIijdLFG27MTZG3HTmv6Fk1G2fVJdIVv38Nulywz0R2ZR+qNX5P/wDBZzwnYWXxZ+G/jFIAt1reh32nyyZPzrazRug9ODdP+ddk6NNRukcFLEVHNJu5418C/wDgnV+0H+0d8L9J+LvgLxd8PrLRdZkuY7eDVr+9julME8kL71itZEGWjJGHPBGcHgd2f+COv7WJYO/jn4TMBzt/tPUef/JGvuH/AIJYDH7Enggel3rH/pyuK9T+M/xs1r4XfE74SeDrPSbG8074ha7c6LfSS7xNbbbZ5Y3iIOPvJghgcg9Rjm1Sha1jKVabd7n5TfF39kP9oT9m3w0usfEPwhpWreHYsLca14bu3uYLUk4HnJIiSoP9sps6AsCcV4T4G+FPj348fEuz+HPwy8OjVdc1JfObcwSG1twQHuJnPCRruGTySSAoZmVT/Qr428O6R4u8H634X1+xhvNO1XT57S6t5kDJJE8ZVlYHggg1+fn/AARb8NaVL8MvH/xDe0/4m95rsOjPcFif9Ht7aOVEAzgfNcOSQMnIznAxzxwdOnU5oaGzxc5Q5ZHFeGv+CLXjR9NtrvxF+0lp2lao8atc2un+F3vYIpMcqkz3MLOAejGNc+g6VW+KP/BP/wDaE+BHhlvE3g/xZY/E7RtMiabULS10xrHUljXBLRQb5RPgbiQHD8AKrE19z/tefFnxh8IfA/hbWPBN5FbXur+NtC0Wd5IElDWtxdokyYcEDcm5dwGRnIwcEe54DphgCGHINbVMNSqx5ZIyp16lJ80Wfi18Cvhn8Vv2qb/XdO+Cer+ErE+Hba0ublvEFzcwh1uDIF2eRDLkgxNnOOoxnt6D46/Y6/a1+DHgTxF8UfGfif4V3mj+GdNn1K6gsb6/ad440LMqK9oqljjgFgM9xXvf7FHhTSvA/wC2v+1H4X0O1+zWNrc6TPFEM4T7R587AA9BulbA6AYAwK95/bj/AOTQ/i1/2Kt9/wCizXNDLcMo8rijeeOryldSPh61/YE/bH8WWVj4m0rxd8IUtNQt4ru1SW/1EFEdAy5AsiM4I7muQ1D/AIJv/tR+MfFOreDW8W/CtNS0W2tLu6cahqCxslx5mzafsZOf3TZyB1HXt+q/wo/5Jf4R/wCwHY/+iEr5F/aK/bA139mX9pbxRpWhfBz/AITZ9W8K6RqMzjXxp/2dIpLtcYNvLuznOcj6U54XCYePPJJJdRQxGJqy5Yttngeh/wDBMD9rrQIVhs/EPwacL3l1PU3z+dliuqtP2B/23rQqE8VfBdUB5CX2pDj/AMAq+/8A4H/EuT4x/CTwp8UZdB/sVvE+mQ6kdP8AtX2n7N5i52ebsTfj12j6V45+1r+2Nr/7NHi3wf4R8P8Awbbxzc+LbW8uQy69/Z5txbtGCMfZ5d+fNznK4x3rHEZXl8oupXgrLqzWjmONUlClN3fRHx1p1v4h0DxJ4i8B+LhpUmu+F70WN9caW8kls0hjV/kMioxGGHVRzmtD4dfCv9oj9oa18Qaz8GdZ+H9np/h7WJNFn/4SC4u4pzMkUcpKiG3lXbtlUZJByDx0Jw49avvGPjjxf8SdX8OHw7c+LdSGoPp32v7V9nIiRNvm7E3/AHc52jrivpb/AIJb/wDJP/il827/AIuDc8+v+hWlfDZNlmX47N68OVSpx1ium59TmmNxmFy6lJtxm9+55ov7F37eqgAeLvgoQvTN7qP/AMhVhaj8B/2vtH+IegfCC/8AEHwqbxD4j0jUNXtJory++yrDaPAkgdjahgxNyhUBSCFbJGBn7c/aq+P99+zZ8K2+JGneBT4tnGo2unrpo1L7CWM77A3m+VL0OONvPqK+afgn+0Z4n/aJ/bM8E33ij4Rt4EuNB8Ga8iQtrQ1A3Kzz2RznyItm3yvfO7tjn6ypkOSxnGlKlFSey6ux89DNczcHUjOTS3fRHK2/7HX7dGiJNf3/AIv+DT2kEbSyrHfaiG2qMnH+hDnArl/gt8Pv2rv2jPh3Z/Ez4Sa58M9O0e6nmthFrdzeLcB4nKtlY7aRQMjj5jx6V+m3in/kWNX/AOvC4/8ARbV8lf8ABJv/AJNB0r/sM6l/6ONW+Gsqc1L2KJWeZgote1Z85/FCP48/s++IvDPgf4t3Pgm61fxoTFo11pE9w9qJRNFEwlMkMbLgzITtVuD68V6Qf2SP27DefaD4o+DH2TO7Z9v1Ldt+v2KvY/8Agob8L38bfC/wt4ysLeSS/wDAfjHSNY/dgZa1a5SKcNn+FVk8w4x/qx9D9Sf8un/bP+lTDhbKoSlJ0k7/AIegSzzHSil7R6fifl78L/CX7Sn7QcXiVPhVq3w6s5vCGryaJqZ1i6u0D3CfeaLyrd8xnnBbafauyP7IP7fp/wCZw+CY+l5qP5f8eVdb/wAEvv8AW/HP/sf7r/2avoL9r347at+zZ8CtX+MGj6NaarJo17p0c1pc7tskE95FDLtKsMOEkYqTxkDIIqqXDWVRhb2KfqKpnWPlK/tGfI+rfs+/tq+A9OfWdf8AB/gjxnbQfNNb+GNUl+1Kg6sqXMUQfA/hUlj2BrhPA2sfED49+Ov+Fc/BCbw7Ya9HpFxq90PEzTwRwLDPHDJERFFI4kDzL8pUdGyQRg/qrbTfaLaK427fNRXx6ZGcV8BfBXw2vhb/AIK0/FaytrCGzsb7wbLqdrHCFCt5z6YZXwvQtOJic8kknvXNV4TyyVaNWNOyW66M1hn+NVOUHO76PqjE1D9l39tvwvpV/wCI/FPiX4OT6ZpdtLd3CW15qHmGONSzbQbMAnA7kfWua+Evwr/au/aE+HelfFb4Ua18MLHQdWe4jhi1q6vUug0M7wvuWK2kUZaNiMMeCOnSv0P+NH/JIvGn/YBvv/RD14H/AMEuf+TKvBP/AF96v/6cbiul8M5VzqXsV+hj/bWO5be0Z8s/EFvjX8HPHuhfB74kr4SfxT4tayi0a/06W4fTZJLm5+zhXkkhR8o5UuFQ4VlIznFejv8Asnft1Ws0l5c+Kvg0tlEGkZIr/UQ+wDJx/oXXFeo/8FAPhX/wkeofBP4rWNspvPBXxJ0KG6lycixu7+CNgAOD++W3PPQZ9efrDW/+QLf/APXrL/6AamnwvlcJSbpJ3/D0HLO8bJK1R6H5WfD7x18SPjWNI8L/AAb8Nxat4k1K1F1dTTP5dlpsJOPNnk52rnoACxwdqtXui/sBftEarFHd6p+11aaVdOoaW0sfB/2iGNu6rI93GzAepRc+gqt/wR68MrZ/AHxB4vuba3+16zr7QRTqAZDaQQRKiMeoAlM5A6fNnua9s/bJ+OHjj4J2nwpk8ET20T+LviRo/hvUjPbrLusJ/MMyrn7rHYAGHI5owHDeX4SGtNSb7q/yHi85xeIlpNpLtofOvxF+AP7UfwG0iTxSviHTPip4dskMmoPaae1jqVtGOWkFvvkEiADna5b0UjJFfwt4pHizRLXXtNdZra6QOjKc1+jLqrqUdQysMEHoRX5p+DtLi8JfEL4p+AoLofZNF8XXjWiIm1YoJyJ0iUeiCTaP92vmuLsiwuFw6xmGjytOzS21PXyHM61ar9XrO+mhZsND+NfxX8b6t8P/AIN3fg6x1LQ7CC/u28RTXEaFJXZV2eTDIScoc5A6itlf2U/+CgydPGPwR/8AAvUf/kKuq/Y9ZG/aq+IpRsj/AIRbTf8A0dLX1L8e/H2r/Cv4J+OviXoFpZ3WpeF9AvtWtYLxWMEkkELSKrhWVtpK4OCD716+R5Fl9bL6VWrSTk1dtnDmea4uGLnCE2kn0Pi3VPgR+3X4O06XWdY8P/DrxlFBgvZeHdSmS7ZcjcUFzDCjYGTjdk44BOBXFeEfGHjv41+JdP8Ah98IhoWl+Jrq2u554fEhmgS2a3ZVlicRxO6yAtjaV7HOK/RL4NePz8VvhL4O+JjWAsW8U6HZau1sG3CEzwrIUz3wWx+FfH2meHdO8Mf8FX7iHS4zFHrHhCXWZ4wflE8irE5A7ZECk+5J7101+FsunVhUjCyT1XRmFPPMZGEoOV77PqjJj/Za/bysne+1LxR8FZLaFWkkWO91ENtAycf6FXFfBv4f/tdftGfC/Rfi78MNV+Fmn6HrRuVhh1i5vUulMFxJA+5Y7aRBlomIwx4I6Hiv0w1z/kCah/16y/8AoBr5c/4JY/8AJjnw/wD+u2sf+nS6rrfDuVuV/Yow/tfG2t7Rnzn8QW+L/wCzhrHh/R/2h9S8E3KeJLa/ubSXw5PcSBBaCLeJPOhixnz0xjPRs44z1fgD9nn9pX49aYvimLXtO+FXhq8QSaa17p7X2p3MZ5WQ2++MRoQeNzhv9kDmtT/gox4b/wCEx/aT/Zd8KvBBPb6nrd/Fdwz4KS2wudOeZCDwQY1cYPXOO9ffkcaRIsUahUQBVUDAAHQVhS4Zy6GIlW9mraWXT7jSec4uVJU+fXv1PhM/8E/f2gtJiku9M/aystYuUUmO11Dwf9mhkbsrSJdSFR7hD9K8t1DxJ4s+F2vXvgX47+H00HXLK2a7guIJPNs9RgU4MtvJgbhx0IDDI3AZr63/AGQPjf44+NF38Yo/Gk9tIng34j6r4b0kQW6xbLCDYI1bH32+8Sx55rgP+CnPgHTvF3wq8F6ldN5T2XjTTLGZ0GJJLS8k+zyxBhyoPmI31QU8w4bwOMp2hBRl0a0DCZzisNO8pOS7M8u+G/wA/aP/AGg9Fi8ZaZ4q0v4aeFNRjE2lXFzYtf395C3KzCAOipGwOVLSBj/dxgnrF/4J8fH6w3XNp+2BDqEqjKW934LEUTH0LLeMQPfaa+5dPtobKwtrO3jVIoIkjRVGAFAAAFeNfs//ABP8beP/AIhfGnQfFc8TWXg7xiukaNElusbQ2v2G3l2sQAXy0jNubJ+bGcYA6qOQ5dRpqmqUX6q7+8xqZrjKk+d1H8mfGsjfFf4Z+O4fhZ8b9Fs7HV7yA3Gmalp8xlsNTjXG9oXZVbKkgMrKrDIJGGUnrJ76SwgkuZ3CxxKWZj2Ar0v/AIKOW9xH4c+FGr2EWbmHx7BbFwPmEUlldFxn0zGv5CvA/jTdahp3ws8R3dgGM62MgTb15GK/O+I8po4LMIUaGkZ207a2Pr8nzGpiMJKdXVx/HS5qfDPwb8fv2m5rjUfhldad4Q8E21w9r/wk2pwtM93IhZXFrApBlCsNrMzIoOQGLKyj0JP2AP2gbaQ3MX7ZKzuORBL4ICxk+hIvSQPwr65+EfhSw8DfC7wn4P0y3MFro+j2lpGhJJASJRySSSfUkkk15R8LPjd4y8Yfte/Gb4N6nLF/wjvgXTtDfTohborrPcwGWV94+ZgwdBhuhU4x3/QMLw/l2GpKn7JPzau2fJV82xdabnzteS0PlHxLP8X/AIE+LrTwP8cLKwaPUhIdJ1/TWZrO+CnlfmAMcgGCUYd+CwGaufDTw5+0D+01c3N58LJdO8J+DLS5e0k8T6rC0puZEyHFpAMeftYBWYsiA7gGLKyj6P8A+Civgq08W/soeMdSKIuo+FYU1/T7jywzwSQMC+wn7paIyRkjs569K9c+BHhG28B/BfwR4PtFk2aToNlbFpMb3ZYV3M+0AFickkDqTXFDhTAQxbr8t420j0udMs9xUqCpX179bHywv7A/7QsMhuk/bMEzjkQSeB1EZPpkXpIH4V514jl+L/wL8X2Pgj446Zp89vrDOmj+ItLLGzvWX/lmwYAxS7cEow7naWAJr6u8E/FrxvrX7YHxF+EOp3ER8MaB4Z0jUtNgFuiuk8zyiZzIBubdhRgnA2cAZOa37d/g/TfFP7Mfi/UbyPF34Vtx4jsJ1VfMgntT5mVJBxuQPG2OdrsMjNdGYcO4DF0JRhTUZW0aVtTDCZtiaFVSlJtdUz5//t2I8gilfWIv+edYnhzULPU/Dum6i/3rm1ilP1Kg1fljtpK/GJR5W4vofoiaauj8wXamlqc9Rb/av2c+SGSSbUZvQE1+zn/BLLQ5tI/Y38LXlzaSW8urX+p3xEiFWdDeSqj4PYoikHuCCODX4tajJ5VjPJ6Ia/oA/ZH8NXnhD9mL4XeHdStfs17aeFdOF1DkExzGBWdSRkEhiRkHFejglo2ePmL1ijP8O+OJrz9sPxr4CaQGCw8B6FexgdfMe8vw+f8AgPl/5xXzT/wWU8N3F98CvB3im1tDJ/Y3ilI7iQf8soJraZcn2MgjH1Ir2vwl+z/8ZNI/bm8XftF6vr/hl/Aut+Go9AsdOtru5/tAGPyHSSaNoRFkSLcYKyHCyDjOarf8FLPCNz4v/Y08ewWWzz9KjtdXBYdEtrmOWTp38tXx713SV1Y86LtJMy/+CWH/ACZJ4I/6/NY/9OVzXvnjn4P+E/iF4y8E+N/EEuofbvAN/PqWlRQThIWnlhMJaUbSzAKzYAYDJ5zXgf8AwSvOf2I/A59bvWP/AE5XFdR+0x468X+DvjT+z9p/hvxDe2Nl4i8WXWmataRSkQ3tu1nIwSROjYZFIPUHoRk0LYT3Ow/aX+LHjb4R/DTV/Efgj4QeIfHN5HZzMBpkluIrUheJJlaQTso64hikPHOOtfLn/BGeFIPgB42ijYMq+NZcEd/9As6+/XRZEaN1BVgQQe4NfGf/AATQ0uy0PSPjxoem28cFnp3xh120t4o0CpHFGkCIqqOAAoAAotrcL6WOn/4KF/8AJNvAH/ZTPDP/AKWpX1Kn3F+gr5a/4KF/8k28Af8AZS/DP/palfUqfcX6CmI+M/2YP+T/AD9qr/uXf/SVq9c/bj/5ND+LX/Yq33/os149+zHIw/4KCftSopBR18Pk+5Ft/wDXNew/tx/8mh/Fr/sVr7/0WaSG9z0f4Uf8kv8ACP8A2A7H/wBEJX5u/t/W7XH7WuuKsjLt+HdkflPX99dV+kXwo/5Jf4R/7Adj/wCiEr84f2+IJ5v2tdd8mcRbfh1Zk5HUeddcV4+f6ZfU+X5o9TJf99h8/wAmfb/7FnH7KPwrB/6Fix/9FivmH/gpFJHH8dvg20sxiX+ytc5A5+/a19PfsW/8mo/Cv/sWLH/0WK+af+CiiwN8ffg2LgoF/snXPvnA+/a1Wd/8iut/hf5EZV/v9L/Ejxa0aOT/AFGmzP8A7/y19Jf8EtRj4ffFIbAv/FwbngHOP9CtK8AGrabbRfutz/7q/wCNfQP/AAS4mFx4A+KUwUrv+INycEY/5crSvhuBG3i6t/5f1PreL/8Ad6fr+h9EftC/AHwn+0l8PX+G3jTWte0rTnvYL77RotxFDciSFtyANLHIuM9flz7ivkD4N/BLw9+zz/wUb0j4beFvEviTW7CT4Y3GrG4166inuBLLemNlDRRRrsxAhA25yW56Ae//ALenxK+Jvwq+BB8TfCXxX/wjuvya3p9il6bK3utsc0oRxsnR05B67c8cGvl/9lLV/il4p/bk0bxN8X/HP/CVa83gK+skvf7PtrPbbpcxusey3jRDhpZDkjPzdcAY/Qq2Iw0MVToz/iO7jp0W+p8XSo15UJ1Y/ArX/Q/RnxT/AMixq/8A14XH/otq+Sf+CTeP+GQdKx0/tnUf/Rxr628U/wDIsav/ANeFx/6Lavkr/gk5x+yDpX/YZ1H/ANHGux/Ejl6H1l4t8OWfi/wxqvhfUBm31S0ltX9g6kZ/A4P4VpFSlsUJyVjwfyrmLXxgjfFLUfAUzgOmh2urW4J5YNPNFLj6bYv++q6mb/VP/un+VUI+Gf8Agl7/AK3455/6H+6/rXZf8FVf+TIPHP8A19aP/wCnK3rjf+CX3+t+Of8A2P8Adf1rsv8Agqp/yZB45/6+tI/9ONvUQ+EqW59Xad/yD7X/AK4p/wCgivinwV/ylo8af9kwH/pVZV9rad/yD7X/AK4p/wCgivinwV/ylo8af9kw/wDbqyqmJH1Z8aP+SReNP+wDff8Aoh68D/4Jc/8AJlXgn/r71f8A9ONxXvnxo/5JF40/7AN9/wCiHrwP/glz/wAmVeCcf8/er/8ApxuKX2g6H0x4r8OWfivQp9EvVUpI0UqFhnZLFIskbfg6Kfwq1rf/ACBb/wD69Zf/AEA1z2ieN7O/+JPif4etcq19o1lp2qCLPzLb3XnIpx6b7aX9a6HW/wDkC3//AF6y/wDoBqhHxv8A8EkP+TTYP+w7ff8AoS10/wC398LfiH8X9J+FHhT4Va3ouk+KbbxzFrGnXmrs4topbSyupVY7YpckFQQChU4weK5n/gkjz+ydAf8AqO33/oS10n7fnj3xf8OU+COveCdZ/szULn4n6dpcs32eKbdbXMFxFMm2VWUbkYjIGRnIIPNSvhG9zzX/AIU7/wAFijJn/hqz4VhM9P7Og6f+CevLPCMfj3SPG3jrSPilrun6741tNXVNd1HTowlvcXHkxkMgEcQA27R/q15B471+pinKgnuK/M+6ubiL9oX41LFFGw/4Sgct/wBe0VfK8ZR/4THLs0e9w2/9uS7pnoX7FDbv2o/iMcEf8Uvpv/o+Wvsr4l+AdG+Knw98R/DXxFc3lvpfifTLjSryWzdUnSGZCjmNmVlDYJwSpHsa+OP2LZJJP2pPiKZFUH/hF9N+7/12lr6Y/aq13WvDH7NPxQ8SeG9WutL1XS/Cep3lle2spjmt547d2R0YcgggEGvU4fd8sof4UcObK2NqLzOn0jQrD4RfDPTvC/gfwtqmr2PhTSodP0zSrSeD7VNDBEEjjV7iSKMttUDLuoz1Ir4C+BXxO8T/ABZ/4KX6h4k8Y+CrzwhqVho2oaMmiX3/AB9WlvAIzGZiPlZn8wyAplNrrtZxh2+3v2ZfFWveOf2dvhp4y8UX7X2sa14V0y+v7pgA088lujO5AwASxJ49a8P8faPaaX/wUp+Gmv2i7bnW/AuqWt16MkEgKH6/vDz6AelerOLdmmcEWle59Xa5/wAgTUP+vWX/ANANfLn/AASx/wCTHPh//wBdtY/9Ol1X1Hrv/IE1D/r1l/8AQDXy5/wSx/5Mc+H/AP121j/06XVWScl+2z/yeH+yd/2F9a/9sq+3q+If22f+Tw/2Tv8AsL61/wC2Vfb1JdRn5q+AP2ff+Cg+n6n4/wDFX7Nvxv8Ah34U8MeMPHWvax9k1CET3Jl+2yxFpPN06facRKMK5XjPUmua/aZ+Hv8AwUT8NfCmTVP2hP2gPA3iLw9Fqlg1va6PZQpci+E6m3dSNOg+7IFJ+fHHQ9K+nv2B/HvjDxdL8bdA8R6z9s0/wn8Ttb0vRofs8Uf2W2M7SlNyKGf55GOXLHnGccVN/wAFJoZLn9nqzs4bv7K914t0SBZ/L3+UXu0XftyN2M5xkZx1FZ1Yt02ob9C4NKa5tj1b9nP49eEvj18PrDX9GvrePWrWCOHXNJMoNxp12Bh0dThtu4Ha+AGGCK4L9qH9gr4G/tQCXXte0ptD8YiHy4PEOnDbK2PurcR/cnUYA+b5wMhWWvC9M/4JjfFrRvGlt8SvCP7Zl14f1+EAxXmn+ChG5QkMY3xfbZEJC5RwVOBkGvor9mr49a38Q/FvxG+DHji4s77xb8KtQtrC+1aytGtINVgmjLRXIgLP5LFkkVkEjj5QwIDBQUnUlBe1VpdbCqKKk/Zu6Pgnwv8As9ab+zR8T4fAHxM8F29tqtyXm0LxBaSs1nqkSEfMgblJBld0Z5UnuCrH2Dxi+kReGNSn1iBZrOK3eSaMnAZQMkV7V/wUg0uy/wCGeY/GTxf6f4V8R6Te2UoJBRpbpLZ+nUFJ2GDx+Qr5o+JMlze/C3XxECXm0qUgD1KV+acVYBYfMKU1J2n3e2vQ+zyPE+1wk4tK8fx0PKIv2Nfif4/stO8c+Cv2PDq2ha7aw6lYXv8AwmWnQfaLeVQ8cnlvcqy5VgcMARnkA19E/wDBOLwZqnw//aE+MPgvXPAreENS0bRdCS70pruO68syedIpEsTNG4KsDlWODkHkED62/ZNjeL9l34SRyAhl8E6KCD/15RUuq/Hn9nHwP4613RPFvxC8FeEPFMAt01D+2b+1064u4vL3QuHlZTMgDsAQTtO4cV+g4fAUsO1OLk2l1k3+bPk6uKnWTjJL5JIyv21WjT9lD4pmUgKfDN6OTjOYzxX5i6D+xf8AFnx14a0Hxn4U/ZE/tvStZ022vrTUP+Ex063FzDJGrJJ5b3Ksu4EHDAEZ5Ar6s/bs/as8E/EX4X6r8Efgfrtv4svNcgD6xrGkzJPYWFijB3Tz1yksku3ZtQnapYllO0N9PfsixSQfstfCWGVSGTwbpAIP/XrHRVpUcZU5HJ3j2bW/ez8ghOph4cySs+6vt6nyX/wTx+HuufDT9o34l+EvEXgFfB2o2HhnSWn0v7fDeFBLLMVbzIXdDkKf4s19WftjkD9lX4rAsBnwpqIGT3MLVe1r46fs6eBPH2taN4y8f+C/CHiqKG2W8fWr61064u7YqWhYSSspljBaQAZO07+Bnn53/a9/ao8B/EjwbcfAf4J6/Z+L9Q8UqkGq6ppUy3Gn6fYFx5gM6EpJK4BUIhO0Es2PlDaSlSwGHbk7Riur/UiMamKq+6tX2PKvAduyeB9CVxgiwhyP+AitmVqdpNudP0+2sI/u28SRD6AYqeb/AK51+C1Zc85SXVs/UYLlikfkufHkZ/5hH/kb/wCxpp8dn/oG/wDkX/7GtDwr8E/iJ468Gt4x8EeGtY8QhNVOlNYaVoeo3c4YQiUymWK3a22gMoKed5uWB8vYd1SP+z18fY5YIH+B3xAWS5keKBD4ZvQ0rqCWVR5fzEBWJA5GD6V++/VqXY/MvrdbuU9J1DUfHOsad4M0ixRL7XL2DTrYyTHb5s0iomcLnG5h0Br+mTQ9Pj0rRbDS4lwlpaxQKPQKoH9K/n4+DX7EX7RXjhz4l0qF/AWoaNqsMFq+vWup6fdR3QTz45Y2itnMQUKCJGZMMUAOWXN/xd4i/wCChXhKXUp/+FpfH7VNH0qEXFxrdreeJoLFYvKEjuWukhdFQEhi6KPlJGVwx2hTjTVoIwqVJVXeTP058JftkfFrX/8AgoL4j/ZQuvD/AIUTwjosTzR3sdpcjUmUWkMy7pDOYvvTY4iHGO/NfSnx08GRfET4MeOfAkzSKmv+Hr/Ty0WN6+ZA6grkEZBORkHmv55vBmp/tS+LfE2p/Fv4eX/xV1rxCq+RqfifRZdRub0LsUbJryEmTGxEGGb7qr2ArtpvHv8AwUPRNN8/xp+0Wqa43labv1HXAL5jG0u2HLfvT5aO+Fz8qsegJqiD9Zv+CVeT+w/4FYjrdawf/Klc19AeN/hD4R+IPjDwZ428Ri9kvvAd7PqOkxxTBIftEsRiLyLjL4RmwMgfMSQeMfz/ANvrP7b3wX8GG3tNU+OPgTwnpD7THHcavpenWbzSbsYBSKMu8me25nzyTWH/AMNYftT/APRynxV/8LPUf/j1Aj+kTXNb0nw1o194g13ULew07TbeS6urq4kEcUMSKWZ2Y8KAASSa/N7/AIJe/tN+Bde+Lfxj+Gk1/DaXHjTxbf8AjHw9JO5RtQSaRvNiCsow6osThc7iGf5cITX5geLvjp8bfiBpT6F48+MfjjxJpsjK72er+Ibu8gZlOVJjlkZSQQCDjg1x1hf32l31vqemXs9neWcqT29xBIY5YZUIZXRlwVYEAgg5BANOw7H9K3x2+Cmm/HTw3ovhzU9an0tNG8R6Z4hSWGFZGkaznWXyuSNofaV3A5Gc4PSu38ReItC8IaDf+JvEuq2umaTpVu91eXl1KscUEKKSzszEAAAdTX4B+Hv+Ck37bnhjSLbRNM+POoy21pEsMbX+laffTlVGBvmuLd5XPHLMxJ7muD+Mf7Wn7Rnx+s4dL+LXxW1bXNPhO5bBVitLRmyCGeC3SON2BAwzKSOcEZNFugWPub9ir9szwLrn7eHxJ1bXri30jSvivcG20e+upTGkktvJsso2DKNjSxE/eI+fagyzCv0u+Nfwzt/jN8JfFnwrudXfS4vFOlT6ab2OLzTb+YpAkCbl3Y64yM+or+ZDJr6E8Bf8FA/2xfhroMHhrwp8c9YXT7YbYY9RtLTU2jXsqyXcUrhR0C7sAcAAUuW2wPU/oP0HSbbwz4d0/RIpgbfS7OK1WRgFykaBdxA4HAzX4n/txftZ+GfEv7U3jTUvCNgNX02x0uHwtDfQXmyOZoS5lkX5DlRJK6DnBCZBIIrxf4lft4/tcfFzw7P4T8dfGzVrnSboFLi1srW105Z0IIKSG0ijLoQSCjEqe4rwPn1NZV8PTxNN0qquma0K08PNVKejR/R1+xO5k/ZL+E8jKV3+FbB8H3iBr41/4K4+Pl+G3xP+D3iWTRzqSpputx+T5/lZy9r/ABbW9fSvzX0X9pX9o3w3pNnoHh34/wDxI0vTNPhS2tLKy8V38FvbxKMLHHGkoVFAAAUAACue8c/Fb4ofE97OT4lfEjxT4tfThItm2u6xcX5tg+3eIzM7bN2xc4xnaM9BRVo069N0qivF6MmlVlRqKrDdanv0f7bFpF0+F7/+Dr/7RX6Jf8EhvEY8XfBn4h+I1sfsi33jy4lEPmeZszY2hxuwM9fSvxIrtPBXxs+M3w10ybRfhz8XPGnhXT7ic3U1pomv3djDJMVVTIyQyKpcqijcRnCgdhXJg8owWXyc8NDlb03f6s7MXmOJxsVGtK6R+23/AAVK1hvD37K11rwtTcDT/EGkzmMPt3YuV43YOPrivkv/AIJz/Gx/jP8AtjWl4fDh0v8As7wdqKEfavO3Zmt+fuLjr718C+LPj78dvHuiy+G/HXxq8eeI9InZHlsNW8SXl5bOykMpaKWRlJBAIJHBGawfBvj7x18OtWbX/h74017wvqbwtbNe6NqM1lcNExBaMyQsrbSVUlc4JUeldE8HRqVo4iS9+N0n2uc8MTUhRlQi/dla/wAj+nXxQC3hrVwBkmxuAB/2zavkb/gks7S/sd6PMUKh9Y1Ij8JyP6V+PD/tWftRyo0cn7SfxTdHBVlbxjqJBB6gjzqyPCfx9+OvgHRYvDfgX41ePPDmkQM7xWGkeI7yztkZiWYrFFIqgkkkkDknNdFupzn7P/Hz4pJ8K/8AgoN8DvttxHBp3jLQNT8M3LyzbEDSzRvB14ZjMsSAf9NOOTg/ZEv+qf8A3T/Kv5jPE3xj+LvjXV9K8QeMvip4w17VNCkE2l32p65dXVxYSBlcNBJI5aJtyI2VIOVB6gV0n/DV/wC1L0/4aV+Kv/hZaj/8ep2HY/Wb/glxI8snx43RFPK+Il7Cc9yuc/zr61+MXwg8HfHTwPN8O/HsV1LolzeWd5cQ28ojMxtp0nRGJB+QtGoYDBIyMjrX85Phj47fG/wT/aB8GfGTxzoH9rXb3+of2X4ivLX7Xcv96aXy5B5kh7u2SfWtz/hrD9qb/o5b4q/+FlqP/wAepJW2Bps/pNAitoQMqkUS4yTgKoHr9K/Ob9m34l6P8Uf+CsPxb1vw5q6apo9p4QuNPsrmM5jKwS6bHKqHAyvnCbDcg5yCRivy58QftF/tB+LdJudB8V/Hb4h61pl5GYrmy1DxRfXMEyEYKvHJKVYH0Irm/BfxB8e/DbVZNd+HfjfX/C2pTQNayXui6lNYzvAzKzRmSFlYoWRCVzglVPYUWT6hY/pV+Mys3wj8ZqoJJ0G+wB3/AHD18/8A/BLKUz/sSeB5tm3fdawcZ/6iVxX4t3X7U37Tl9bS2V7+0b8ULi3nRo5YpfF+oOkiEYKspmwQRwQazvCv7QXx68C6Hb+GPBHxu8f+HtGtC5t9O0rxLe2lrCXcu+yKKRUXczMxwOSSTyafKFj9jfE/xUbwD/wVa0LwddXEy2Hj74bW+mmNQNhuorm9nhdieRhY5lGO8nTuPs3WgTo1+AMk20v/AKAa/mU1b4v/ABa17xbY+P8AXfij4u1HxRpcaxWOt3et3M1/aopYqsVwzmRAC7kBWGC7eprpm/au/akdSj/tKfFRlYYIPjLUSCP+/wBRYLH6R/8ABGT42eGr7wX4s+CN/qbQa7a6mdc0+1nnyJbSSGKOQQgn+CSMswAwPOB5ya+1v2hv2edE/aFsfBljrWv3elDwb4ssPFcDW0SuZ5LbePJbJG1WDkZHI4ODX84Oha/rvhbV7XxB4Z1q/wBI1SyfzLa+sLl7e4gfBG5JEIZTgkZBHWvpBP8Agpn+3Gmn/wBmD473Xk+X5e46HphlxjH+tNtvz/tbs+9KySsDuz+gG2u7W681bW4jl8iQwybGB2OMZU+hGRxX4vftC/tRf8KN/an+L+gP4GOsG78QLceb/aX2faDbxcbfKfP1zXyLpH7Sf7RHh6Ga20D4+fEbTYbm4lu5o7PxVfQrJPI26SVgkoBdmJLMeSTk1xniLxP4j8Ya1deJPFviDUtb1e+YPdX+o3UlzczsAFBeWQlmIAAySeABXPisHRx1P2OIjePY3w2IqYWp7Sk7M/WL/glz8Xf+F0/HX4k+LE8Oto6x+H9OgMJu/tHIml53bE/LFfof8R/Aei/FHwD4g+HHiSS6j0rxLp0+l3rWsgSYQTIUfYxBAOCecGv5o/A/xR+Jvwynu7n4bfETxP4Tmv1RLqTQ9XuLBp1UkqJDC6lgCxwDnGT611v/AA1h+1N/0cr8Vf8Aws9R/wDj1aUMPTw1NUqStFbGdWrOvN1J6tn9HPg3wlofgHwlo3gjwxam20jQLGDTbGEsW8uCJAiLk9cKor87/wBpv9qnwZ8Pf+ClnwxOoa5ax6F4U0t9K1+9SdHS2e+EoMcvH7sRkWsjNuBCnnAzn80rj9qb9py8iaC7/aN+KM8TjaySeL9QZWHoQZua8ymnluJXuJ5pJJZWLu7klmYnJJJ6knvWmnUix/UwWs9b0ota3Uc1rfQHZNEwZXR14ZSOCMHrXCfs9fBfSf2evg/4e+EOianJqNpoEUsa3clusLTtJK8jOyLwCWck88nJ71+A/wAI/wBsz9p74F6P/wAI98MPjBrGl6UP9XYTxwX1tD1P7qK6SRIgSSTsAyetdZ4m/wCCkH7bHi7RrnQdX+PGpR2t3GYpTp+mWFhNtPB2zW0EciH3VgadgsfXX/BSv9p/wb4f/az+ENppNzcXs/wpvU1XWZbC4XMZmuraSS24OS/k2x3IcDbMoyckD9QvCfirw/448Nab4v8ACuq2+paRq9tHd2d1buHjlidQVYEexr+XS5vLm9uZby8uZZ7i4kaWWWVi7yOxyzMx5JJJJJ616x8Gv2uf2jf2f7GfSfhJ8VtV0TTrg7msHjhvLRGySWSC5SSONiWOWRQW4yTgUrWBn71fA74CeGv2er7x7f2Piae9PxG8YXXiWRbpEiFvPckf6PHg/MAQcHqc4xxXif8AwVnkaD9j3VrhVY+VrOmN8pwR+/ABz25Ir8kPiV+2t+1P8Wr7R9R8bfGzxBJcaBM1zpr6a0elfZ5iNvmgWaRAyBSQHILAMwBAY54/xZ8fvjr490WXw346+NXjzxHpE7I8thq3iO8vLZ2UhlLRSyMpIIBBI4IzRYD+jD4I/FLwn8Zvhb4d+IngzVoL/T9VsYpC0TgmKUKBJE4H3XRgVZTyCCK5j4S/s4aL8KPjB8U/jBZeI7u/vPifeWdzNaSQhI7FLeNlCKQSXLM7sWOMAqMcZP8AP58Iv2hfjT8BtRk1P4R/EjWPDbzndPBbyh7WdsY3SW8gaKQgDgshI7V7HP8A8FP/ANua4haCT46yBWGCU8O6Sjfgy2oI+oNFhH6Wf8FWfjD4Q8Afs6r4P1S9hm1vxLq9g9jpiyhZZ4rW5jnlfoSqARqC2MbnUd6/O/Xv2/7bWfDN54ej+EZgN1atbCY67v2ZXG7b9nGfpkV8ueNfHnjX4j+IJ/Ffj7xXqviHWLniS91K6e4lK5JChnJ2qCThRgDPAFYWTXFi8swuOlGeIhdx2OzD4ythYuNJ2vuft7+z9/wTv/Y2+JXwJ+HfxC8X/Bn7ZrniTwtpeq6jcf8ACQ6rH5tzPaxySPsjuVRcsxOFUAZ4AFfGv7WUnwO/ZC/aH1r4aeFPgNZaj4fbS7G6t7a41edjFI4bewecTOckD+LAxXyrpH7TH7SHh/SrPQtB/aC+JWm6bp0EdrZ2Vn4sv4YLaBFCpHHGkoVEVQAFAAAAArkfF/jnxr8QdYPiHx74w1vxLqpjWE32sahLeXBjXO1PMlZm2jJwM4GTXRWw1PEQ9nUWn3fkY0qs6M+eO59J3P7bvhmLw9faBoPwOh0pLyB4Q0OtDCbhjOBbjP0yK/Qz9nr/AIJ5fscfE74D/Dz4ieMPg19s1zxJ4Z03VNQuP+Eh1WLzbia3R5H2R3KouWYnCqAM8AV+Im+vSNH/AGmf2jvD2lWeg6B+0D8StM0zToEtbOys/Fd/DBbQooVI440lCoiqAAoAAAAFYYTL8NgbuhG199W/zNMTi6uKt7R3t5WPq/8Aa/t/gb+x9+0RqHw58H/Au0vvD82iWN5Daz6vO/lzO0m9w9wJnOdo43ADFefaN+3R4e8PReTofwShsU6bYNYCD9Levmbxh488cfEPVx4g+IHjLXPE2qCJYBfazqM17ceUpJVPMlZm2gscDOBk+tYeTWOJyXBYyTnXhdvzdvuvY1oZhiMPFRpu1vJH2QP+Chw/6JM//g9/+56X/h4hJ/0SU/8Ag9/+56+Nd9O8w+orl/1ayr/n1+L/AMzo/trGfz/gj6A+Dn7Wsnwi+A3iz4K2/geW+n8TT6lcRazFrBtms2u9PW0BEQhYsU278iRc5xx1r2rwR+3N4D8e3fxG8LfE3SZvCOheOLN3W6fVrm58krpcFitmj29o7w72ieYziGQLlkMTZ3UUV7h5BP4u/wCCgPgPwd8Ury+8B+CJfGOj299p97b6lJqktkbgwaU9myBZrZpcBpmO9wCdn3ec0vxB/wCCgngrU9A8J+N/D/g28m8ax22twPpX9v3MdlozzQxWsT3SfZkj1EPGhlVVZfLOQTkggooA8b+Hn7Uvw6+G3hH/AIQXRvhN4vk0m318+JrJx8QpLK8jvGszauslxZ2cLNEV5Cp5bA5Bcg4r0Gx/4KOQ6Z4hbxNY/Bmf7ZqeqWuq60s/ilpYpnt7BrRFtFNt/ooJKOSTKTtZf4gVKKAPMPGP7W914w+FN98Mbrwdcqb3wf4e8LG+l1oyhZdMvnupLwxGEZafeqFd2V2Al36D57oooAKKKKACiiigAooooAKKKKACiiigAooooAKKKKACiiigAooooAKKKKACiiigAooooAKKKKACiiigAooooAMn1oyfWiigAooooAKKKKACiiigAooooAKKKKACiiigAooooAKKKKACiiigAooooA//2Q=="/>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spTree>
    <p:extLst>
      <p:ext uri="{BB962C8B-B14F-4D97-AF65-F5344CB8AC3E}">
        <p14:creationId xmlns:p14="http://schemas.microsoft.com/office/powerpoint/2010/main" val="2076327736"/>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p:cNvSpPr>
            <a:spLocks noGrp="1"/>
          </p:cNvSpPr>
          <p:nvPr>
            <p:ph type="title"/>
          </p:nvPr>
        </p:nvSpPr>
        <p:spPr/>
        <p:txBody>
          <a:bodyPr/>
          <a:lstStyle/>
          <a:p>
            <a:r>
              <a:rPr lang="fr-FR" dirty="0" smtClean="0"/>
              <a:t>Quizz </a:t>
            </a:r>
            <a:r>
              <a:rPr lang="fr-FR" dirty="0" err="1" smtClean="0"/>
              <a:t>Testing</a:t>
            </a:r>
            <a:endParaRPr lang="fr-FR" dirty="0"/>
          </a:p>
        </p:txBody>
      </p:sp>
      <p:sp>
        <p:nvSpPr>
          <p:cNvPr id="4" name="Espace réservé du pied de page 3"/>
          <p:cNvSpPr>
            <a:spLocks noGrp="1"/>
          </p:cNvSpPr>
          <p:nvPr>
            <p:ph type="ftr" sz="quarter" idx="11"/>
          </p:nvPr>
        </p:nvSpPr>
        <p:spPr/>
        <p:txBody>
          <a:bodyPr/>
          <a:lstStyle/>
          <a:p>
            <a:pPr>
              <a:defRPr/>
            </a:pPr>
            <a:r>
              <a:rPr lang="fr-FR" dirty="0" smtClean="0"/>
              <a:t>TDD</a:t>
            </a:r>
            <a:endParaRPr lang="fr-FR" dirty="0"/>
          </a:p>
        </p:txBody>
      </p:sp>
      <p:sp>
        <p:nvSpPr>
          <p:cNvPr id="5" name="Espace réservé du numéro de diapositive 4"/>
          <p:cNvSpPr>
            <a:spLocks noGrp="1"/>
          </p:cNvSpPr>
          <p:nvPr>
            <p:ph type="sldNum" sz="quarter" idx="12"/>
          </p:nvPr>
        </p:nvSpPr>
        <p:spPr/>
        <p:txBody>
          <a:bodyPr/>
          <a:lstStyle/>
          <a:p>
            <a:pPr>
              <a:defRPr/>
            </a:pPr>
            <a:fld id="{276219AF-F5ED-455B-A512-B03AB3602319}" type="slidenum">
              <a:rPr lang="fr-FR" smtClean="0"/>
              <a:pPr>
                <a:defRPr/>
              </a:pPr>
              <a:t>49</a:t>
            </a:fld>
            <a:endParaRPr lang="fr-FR" dirty="0"/>
          </a:p>
        </p:txBody>
      </p:sp>
      <p:sp>
        <p:nvSpPr>
          <p:cNvPr id="3" name="Espace réservé du contenu 2"/>
          <p:cNvSpPr>
            <a:spLocks noGrp="1"/>
          </p:cNvSpPr>
          <p:nvPr>
            <p:ph idx="1"/>
          </p:nvPr>
        </p:nvSpPr>
        <p:spPr/>
        <p:txBody>
          <a:bodyPr>
            <a:normAutofit/>
          </a:bodyPr>
          <a:lstStyle/>
          <a:p>
            <a:pPr marL="0" indent="0" algn="ctr">
              <a:buNone/>
            </a:pPr>
            <a:r>
              <a:rPr lang="fr-FR" sz="2800" dirty="0" smtClean="0">
                <a:latin typeface="BNPP Slab Serif Extra Bold" pitchFamily="50" charset="0"/>
              </a:rPr>
              <a:t>On peut tout à fait avoir une couverture partielle du code par des tests</a:t>
            </a:r>
            <a:endParaRPr lang="fr-FR" sz="2000" dirty="0">
              <a:latin typeface="BNPP Slab Serif Extra Bold" pitchFamily="50" charset="0"/>
            </a:endParaRPr>
          </a:p>
        </p:txBody>
      </p:sp>
      <p:pic>
        <p:nvPicPr>
          <p:cNvPr id="7170" name="Picture 2" descr="Résultat de recherche d'images pour &quot;mythe realite&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65238" y="1851670"/>
            <a:ext cx="3816425" cy="25426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224006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p:cNvSpPr>
            <a:spLocks noGrp="1"/>
          </p:cNvSpPr>
          <p:nvPr>
            <p:ph type="title"/>
          </p:nvPr>
        </p:nvSpPr>
        <p:spPr/>
        <p:txBody>
          <a:bodyPr/>
          <a:lstStyle/>
          <a:p>
            <a:r>
              <a:rPr lang="fr-FR" dirty="0" smtClean="0"/>
              <a:t>Introduction</a:t>
            </a:r>
            <a:endParaRPr lang="fr-FR" dirty="0"/>
          </a:p>
        </p:txBody>
      </p:sp>
      <p:sp>
        <p:nvSpPr>
          <p:cNvPr id="4" name="Espace réservé du pied de page 3"/>
          <p:cNvSpPr>
            <a:spLocks noGrp="1"/>
          </p:cNvSpPr>
          <p:nvPr>
            <p:ph type="ftr" sz="quarter" idx="11"/>
          </p:nvPr>
        </p:nvSpPr>
        <p:spPr/>
        <p:txBody>
          <a:bodyPr/>
          <a:lstStyle/>
          <a:p>
            <a:pPr>
              <a:defRPr/>
            </a:pPr>
            <a:r>
              <a:rPr lang="fr-FR" dirty="0" smtClean="0"/>
              <a:t>TDD</a:t>
            </a:r>
            <a:endParaRPr lang="fr-FR" dirty="0"/>
          </a:p>
        </p:txBody>
      </p:sp>
      <p:sp>
        <p:nvSpPr>
          <p:cNvPr id="5" name="Espace réservé du numéro de diapositive 4"/>
          <p:cNvSpPr>
            <a:spLocks noGrp="1"/>
          </p:cNvSpPr>
          <p:nvPr>
            <p:ph type="sldNum" sz="quarter" idx="12"/>
          </p:nvPr>
        </p:nvSpPr>
        <p:spPr/>
        <p:txBody>
          <a:bodyPr/>
          <a:lstStyle/>
          <a:p>
            <a:pPr>
              <a:defRPr/>
            </a:pPr>
            <a:fld id="{276219AF-F5ED-455B-A512-B03AB3602319}" type="slidenum">
              <a:rPr lang="fr-FR" smtClean="0"/>
              <a:pPr>
                <a:defRPr/>
              </a:pPr>
              <a:t>5</a:t>
            </a:fld>
            <a:endParaRPr lang="fr-FR" dirty="0"/>
          </a:p>
        </p:txBody>
      </p:sp>
      <p:sp>
        <p:nvSpPr>
          <p:cNvPr id="3" name="Espace réservé du contenu 2"/>
          <p:cNvSpPr>
            <a:spLocks noGrp="1"/>
          </p:cNvSpPr>
          <p:nvPr>
            <p:ph idx="1"/>
          </p:nvPr>
        </p:nvSpPr>
        <p:spPr/>
        <p:txBody>
          <a:bodyPr>
            <a:normAutofit/>
          </a:bodyPr>
          <a:lstStyle/>
          <a:p>
            <a:pPr marL="0" indent="0" algn="ctr">
              <a:buNone/>
            </a:pPr>
            <a:endParaRPr lang="fr-FR" sz="4400" dirty="0" smtClean="0">
              <a:latin typeface="BNPP Slab Serif Extra Bold" pitchFamily="50" charset="0"/>
            </a:endParaRPr>
          </a:p>
          <a:p>
            <a:pPr marL="0" indent="0" algn="ctr">
              <a:buNone/>
            </a:pPr>
            <a:endParaRPr lang="fr-FR" sz="4400" dirty="0" smtClean="0">
              <a:latin typeface="BNPP Slab Serif Extra Bold" pitchFamily="50" charset="0"/>
            </a:endParaRPr>
          </a:p>
          <a:p>
            <a:pPr marL="0" indent="0" algn="ctr">
              <a:buNone/>
            </a:pPr>
            <a:r>
              <a:rPr lang="fr-FR" sz="4400" dirty="0" smtClean="0">
                <a:latin typeface="BNPP Slab Serif Extra Bold" pitchFamily="50" charset="0"/>
              </a:rPr>
              <a:t>C’est quoi un test ?</a:t>
            </a:r>
          </a:p>
          <a:p>
            <a:pPr marL="0" indent="0" algn="ctr">
              <a:buNone/>
            </a:pPr>
            <a:endParaRPr lang="fr-FR" sz="4400" dirty="0">
              <a:latin typeface="BNPP Slab Serif Extra Bold" pitchFamily="50" charset="0"/>
            </a:endParaRPr>
          </a:p>
        </p:txBody>
      </p:sp>
    </p:spTree>
    <p:extLst>
      <p:ext uri="{BB962C8B-B14F-4D97-AF65-F5344CB8AC3E}">
        <p14:creationId xmlns:p14="http://schemas.microsoft.com/office/powerpoint/2010/main" val="3563623391"/>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p:cNvSpPr>
            <a:spLocks noGrp="1"/>
          </p:cNvSpPr>
          <p:nvPr>
            <p:ph type="title"/>
          </p:nvPr>
        </p:nvSpPr>
        <p:spPr/>
        <p:txBody>
          <a:bodyPr/>
          <a:lstStyle/>
          <a:p>
            <a:r>
              <a:rPr lang="fr-FR" dirty="0" smtClean="0"/>
              <a:t>Quizz </a:t>
            </a:r>
            <a:r>
              <a:rPr lang="fr-FR" dirty="0" err="1" smtClean="0"/>
              <a:t>Testing</a:t>
            </a:r>
            <a:endParaRPr lang="fr-FR" dirty="0"/>
          </a:p>
        </p:txBody>
      </p:sp>
      <p:sp>
        <p:nvSpPr>
          <p:cNvPr id="4" name="Espace réservé du pied de page 3"/>
          <p:cNvSpPr>
            <a:spLocks noGrp="1"/>
          </p:cNvSpPr>
          <p:nvPr>
            <p:ph type="ftr" sz="quarter" idx="11"/>
          </p:nvPr>
        </p:nvSpPr>
        <p:spPr/>
        <p:txBody>
          <a:bodyPr/>
          <a:lstStyle/>
          <a:p>
            <a:pPr>
              <a:defRPr/>
            </a:pPr>
            <a:r>
              <a:rPr lang="fr-FR" dirty="0" smtClean="0"/>
              <a:t>TDD</a:t>
            </a:r>
            <a:endParaRPr lang="fr-FR" dirty="0"/>
          </a:p>
        </p:txBody>
      </p:sp>
      <p:sp>
        <p:nvSpPr>
          <p:cNvPr id="5" name="Espace réservé du numéro de diapositive 4"/>
          <p:cNvSpPr>
            <a:spLocks noGrp="1"/>
          </p:cNvSpPr>
          <p:nvPr>
            <p:ph type="sldNum" sz="quarter" idx="12"/>
          </p:nvPr>
        </p:nvSpPr>
        <p:spPr/>
        <p:txBody>
          <a:bodyPr/>
          <a:lstStyle/>
          <a:p>
            <a:pPr>
              <a:defRPr/>
            </a:pPr>
            <a:fld id="{276219AF-F5ED-455B-A512-B03AB3602319}" type="slidenum">
              <a:rPr lang="fr-FR" smtClean="0"/>
              <a:pPr>
                <a:defRPr/>
              </a:pPr>
              <a:t>50</a:t>
            </a:fld>
            <a:endParaRPr lang="fr-FR" dirty="0"/>
          </a:p>
        </p:txBody>
      </p:sp>
      <p:sp>
        <p:nvSpPr>
          <p:cNvPr id="3" name="Espace réservé du contenu 2"/>
          <p:cNvSpPr>
            <a:spLocks noGrp="1"/>
          </p:cNvSpPr>
          <p:nvPr>
            <p:ph idx="1"/>
          </p:nvPr>
        </p:nvSpPr>
        <p:spPr>
          <a:xfrm>
            <a:off x="2843813" y="852985"/>
            <a:ext cx="5832649" cy="3588847"/>
          </a:xfrm>
        </p:spPr>
        <p:txBody>
          <a:bodyPr>
            <a:normAutofit/>
          </a:bodyPr>
          <a:lstStyle/>
          <a:p>
            <a:pPr marL="0" indent="0" algn="ctr">
              <a:buNone/>
            </a:pPr>
            <a:r>
              <a:rPr lang="fr-FR" sz="2800" dirty="0">
                <a:latin typeface="BNPP Slab Serif Extra Bold" pitchFamily="50" charset="0"/>
              </a:rPr>
              <a:t>On peut tout à fait avoir une couverture partielle du code par des tests</a:t>
            </a:r>
            <a:endParaRPr lang="fr-FR" sz="2000" dirty="0">
              <a:latin typeface="BNPP Slab Serif Extra Bold" pitchFamily="50" charset="0"/>
            </a:endParaRPr>
          </a:p>
        </p:txBody>
      </p:sp>
      <p:sp>
        <p:nvSpPr>
          <p:cNvPr id="7" name="ZoneTexte 6"/>
          <p:cNvSpPr txBox="1"/>
          <p:nvPr/>
        </p:nvSpPr>
        <p:spPr>
          <a:xfrm>
            <a:off x="2843813" y="2319723"/>
            <a:ext cx="5832649" cy="1476166"/>
          </a:xfrm>
          <a:prstGeom prst="rect">
            <a:avLst/>
          </a:prstGeom>
        </p:spPr>
        <p:style>
          <a:lnRef idx="1">
            <a:schemeClr val="dk1"/>
          </a:lnRef>
          <a:fillRef idx="2">
            <a:schemeClr val="dk1"/>
          </a:fillRef>
          <a:effectRef idx="1">
            <a:schemeClr val="dk1"/>
          </a:effectRef>
          <a:fontRef idx="minor">
            <a:schemeClr val="dk1"/>
          </a:fontRef>
        </p:style>
        <p:txBody>
          <a:bodyPr wrap="square" lIns="0" tIns="0" rIns="0" bIns="0" rtlCol="0">
            <a:noAutofit/>
          </a:bodyPr>
          <a:lstStyle/>
          <a:p>
            <a:pPr algn="ctr"/>
            <a:r>
              <a:rPr lang="fr-FR" sz="3200" dirty="0" smtClean="0">
                <a:solidFill>
                  <a:schemeClr val="bg1">
                    <a:lumMod val="50000"/>
                  </a:schemeClr>
                </a:solidFill>
                <a:latin typeface="BNPP Slab Serif Extra Bold" pitchFamily="50" charset="0"/>
              </a:rPr>
              <a:t>Si la couverture de tests apporte la </a:t>
            </a:r>
            <a:r>
              <a:rPr lang="fr-FR" sz="3200" dirty="0" smtClean="0">
                <a:solidFill>
                  <a:schemeClr val="accent1"/>
                </a:solidFill>
                <a:latin typeface="BNPP Slab Serif Extra Bold" pitchFamily="50" charset="0"/>
              </a:rPr>
              <a:t>confiance</a:t>
            </a:r>
            <a:r>
              <a:rPr lang="fr-FR" sz="3200" dirty="0" smtClean="0">
                <a:solidFill>
                  <a:schemeClr val="bg1">
                    <a:lumMod val="50000"/>
                  </a:schemeClr>
                </a:solidFill>
                <a:latin typeface="BNPP Slab Serif Extra Bold" pitchFamily="50" charset="0"/>
              </a:rPr>
              <a:t> suffisante dans l’application</a:t>
            </a:r>
          </a:p>
        </p:txBody>
      </p:sp>
      <p:sp>
        <p:nvSpPr>
          <p:cNvPr id="10" name="Rectangle à coins arrondis 9"/>
          <p:cNvSpPr/>
          <p:nvPr/>
        </p:nvSpPr>
        <p:spPr>
          <a:xfrm>
            <a:off x="718733" y="1131590"/>
            <a:ext cx="1872208" cy="648072"/>
          </a:xfrm>
          <a:prstGeom prst="roundRect">
            <a:avLst/>
          </a:prstGeom>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a:r>
              <a:rPr lang="fr-FR" sz="2800" dirty="0" smtClean="0">
                <a:solidFill>
                  <a:schemeClr val="tx1"/>
                </a:solidFill>
                <a:latin typeface="BNPP Slab Serif Extra Bold" pitchFamily="50" charset="0"/>
              </a:rPr>
              <a:t>Réalité</a:t>
            </a:r>
          </a:p>
        </p:txBody>
      </p:sp>
    </p:spTree>
    <p:extLst>
      <p:ext uri="{BB962C8B-B14F-4D97-AF65-F5344CB8AC3E}">
        <p14:creationId xmlns:p14="http://schemas.microsoft.com/office/powerpoint/2010/main" val="358724063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p:cNvSpPr>
            <a:spLocks noGrp="1"/>
          </p:cNvSpPr>
          <p:nvPr>
            <p:ph type="ctrTitle"/>
          </p:nvPr>
        </p:nvSpPr>
        <p:spPr>
          <a:xfrm>
            <a:off x="2699796" y="1621076"/>
            <a:ext cx="5544615" cy="518629"/>
          </a:xfrm>
        </p:spPr>
        <p:txBody>
          <a:bodyPr/>
          <a:lstStyle/>
          <a:p>
            <a:r>
              <a:rPr lang="fr-FR" dirty="0" smtClean="0"/>
              <a:t>L’application en java</a:t>
            </a:r>
            <a:endParaRPr lang="fr-FR" dirty="0"/>
          </a:p>
        </p:txBody>
      </p:sp>
      <p:sp>
        <p:nvSpPr>
          <p:cNvPr id="4" name="Espace réservé du pied de page 3"/>
          <p:cNvSpPr>
            <a:spLocks noGrp="1"/>
          </p:cNvSpPr>
          <p:nvPr>
            <p:ph type="ftr" sz="quarter" idx="11"/>
          </p:nvPr>
        </p:nvSpPr>
        <p:spPr/>
        <p:txBody>
          <a:bodyPr/>
          <a:lstStyle/>
          <a:p>
            <a:pPr>
              <a:defRPr/>
            </a:pPr>
            <a:r>
              <a:rPr lang="fr-FR" dirty="0" smtClean="0"/>
              <a:t>Notions d'architecture</a:t>
            </a:r>
            <a:endParaRPr lang="fr-FR" dirty="0"/>
          </a:p>
        </p:txBody>
      </p:sp>
      <p:sp>
        <p:nvSpPr>
          <p:cNvPr id="5" name="Espace réservé du numéro de diapositive 4"/>
          <p:cNvSpPr>
            <a:spLocks noGrp="1"/>
          </p:cNvSpPr>
          <p:nvPr>
            <p:ph type="sldNum" sz="quarter" idx="12"/>
          </p:nvPr>
        </p:nvSpPr>
        <p:spPr/>
        <p:txBody>
          <a:bodyPr/>
          <a:lstStyle/>
          <a:p>
            <a:pPr>
              <a:defRPr/>
            </a:pPr>
            <a:fld id="{276219AF-F5ED-455B-A512-B03AB3602319}" type="slidenum">
              <a:rPr lang="fr-FR" smtClean="0"/>
              <a:pPr>
                <a:defRPr/>
              </a:pPr>
              <a:t>51</a:t>
            </a:fld>
            <a:endParaRPr lang="fr-FR" dirty="0"/>
          </a:p>
        </p:txBody>
      </p:sp>
      <p:sp>
        <p:nvSpPr>
          <p:cNvPr id="7" name="Titre 5"/>
          <p:cNvSpPr txBox="1">
            <a:spLocks/>
          </p:cNvSpPr>
          <p:nvPr/>
        </p:nvSpPr>
        <p:spPr>
          <a:xfrm>
            <a:off x="2699794" y="2139705"/>
            <a:ext cx="5544615" cy="360040"/>
          </a:xfrm>
          <a:prstGeom prst="rect">
            <a:avLst/>
          </a:prstGeom>
        </p:spPr>
        <p:txBody>
          <a:bodyPr vert="horz" lIns="0" tIns="0" rIns="0" bIns="0" rtlCol="0" anchor="t" anchorCtr="0">
            <a:noAutofit/>
          </a:bodyPr>
          <a:lstStyle>
            <a:lvl1pPr algn="l" defTabSz="914400" rtl="0" eaLnBrk="1" latinLnBrk="0" hangingPunct="1">
              <a:lnSpc>
                <a:spcPct val="85000"/>
              </a:lnSpc>
              <a:spcBef>
                <a:spcPct val="0"/>
              </a:spcBef>
              <a:buNone/>
              <a:defRPr sz="3600" b="1" kern="1200" cap="all" baseline="0">
                <a:solidFill>
                  <a:srgbClr val="646567"/>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FR" sz="1800" b="0" i="1" dirty="0" err="1" smtClean="0"/>
              <a:t>junit</a:t>
            </a:r>
            <a:endParaRPr lang="fr-FR" sz="1800" b="0" i="1" dirty="0"/>
          </a:p>
        </p:txBody>
      </p:sp>
    </p:spTree>
    <p:extLst>
      <p:ext uri="{BB962C8B-B14F-4D97-AF65-F5344CB8AC3E}">
        <p14:creationId xmlns:p14="http://schemas.microsoft.com/office/powerpoint/2010/main" val="435809713"/>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p:cNvSpPr>
            <a:spLocks noGrp="1"/>
          </p:cNvSpPr>
          <p:nvPr>
            <p:ph type="title"/>
          </p:nvPr>
        </p:nvSpPr>
        <p:spPr/>
        <p:txBody>
          <a:bodyPr/>
          <a:lstStyle/>
          <a:p>
            <a:r>
              <a:rPr lang="fr-FR" dirty="0" smtClean="0"/>
              <a:t>TDD en Java avec JUnit</a:t>
            </a:r>
            <a:endParaRPr lang="fr-FR" dirty="0"/>
          </a:p>
        </p:txBody>
      </p:sp>
      <p:sp>
        <p:nvSpPr>
          <p:cNvPr id="4" name="Espace réservé du pied de page 3"/>
          <p:cNvSpPr>
            <a:spLocks noGrp="1"/>
          </p:cNvSpPr>
          <p:nvPr>
            <p:ph type="ftr" sz="quarter" idx="11"/>
          </p:nvPr>
        </p:nvSpPr>
        <p:spPr/>
        <p:txBody>
          <a:bodyPr/>
          <a:lstStyle/>
          <a:p>
            <a:pPr>
              <a:defRPr/>
            </a:pPr>
            <a:r>
              <a:rPr lang="fr-FR" dirty="0" smtClean="0"/>
              <a:t>TDD</a:t>
            </a:r>
            <a:endParaRPr lang="fr-FR" dirty="0"/>
          </a:p>
        </p:txBody>
      </p:sp>
      <p:sp>
        <p:nvSpPr>
          <p:cNvPr id="5" name="Espace réservé du numéro de diapositive 4"/>
          <p:cNvSpPr>
            <a:spLocks noGrp="1"/>
          </p:cNvSpPr>
          <p:nvPr>
            <p:ph type="sldNum" sz="quarter" idx="12"/>
          </p:nvPr>
        </p:nvSpPr>
        <p:spPr/>
        <p:txBody>
          <a:bodyPr/>
          <a:lstStyle/>
          <a:p>
            <a:pPr>
              <a:defRPr/>
            </a:pPr>
            <a:fld id="{276219AF-F5ED-455B-A512-B03AB3602319}" type="slidenum">
              <a:rPr lang="fr-FR" smtClean="0"/>
              <a:pPr>
                <a:defRPr/>
              </a:pPr>
              <a:t>52</a:t>
            </a:fld>
            <a:endParaRPr lang="fr-FR" dirty="0"/>
          </a:p>
        </p:txBody>
      </p:sp>
      <p:sp>
        <p:nvSpPr>
          <p:cNvPr id="3" name="Espace réservé du contenu 2"/>
          <p:cNvSpPr>
            <a:spLocks noGrp="1"/>
          </p:cNvSpPr>
          <p:nvPr>
            <p:ph idx="1"/>
          </p:nvPr>
        </p:nvSpPr>
        <p:spPr/>
        <p:txBody>
          <a:bodyPr>
            <a:normAutofit/>
          </a:bodyPr>
          <a:lstStyle/>
          <a:p>
            <a:r>
              <a:rPr lang="fr-FR" dirty="0" smtClean="0">
                <a:hlinkClick r:id="rId2"/>
              </a:rPr>
              <a:t>JUnit </a:t>
            </a:r>
            <a:r>
              <a:rPr lang="fr-FR" dirty="0" smtClean="0"/>
              <a:t>est un </a:t>
            </a:r>
            <a:r>
              <a:rPr lang="fr-FR" dirty="0" err="1" smtClean="0"/>
              <a:t>framework</a:t>
            </a:r>
            <a:r>
              <a:rPr lang="fr-FR" dirty="0" smtClean="0"/>
              <a:t> de tests unitaires en Java (</a:t>
            </a:r>
            <a:r>
              <a:rPr lang="fr-FR" dirty="0" err="1" smtClean="0"/>
              <a:t>JavaUnit</a:t>
            </a:r>
            <a:r>
              <a:rPr lang="fr-FR" dirty="0" smtClean="0"/>
              <a:t>)</a:t>
            </a:r>
            <a:br>
              <a:rPr lang="fr-FR" dirty="0" smtClean="0"/>
            </a:br>
            <a:r>
              <a:rPr lang="fr-FR" dirty="0" smtClean="0"/>
              <a:t>On utilisera la version 4 du </a:t>
            </a:r>
            <a:r>
              <a:rPr lang="fr-FR" dirty="0" err="1" smtClean="0"/>
              <a:t>framework</a:t>
            </a:r>
            <a:r>
              <a:rPr lang="fr-FR" dirty="0" smtClean="0"/>
              <a:t> (en parlant un peu de la 5)</a:t>
            </a:r>
          </a:p>
          <a:p>
            <a:endParaRPr lang="fr-FR" dirty="0" smtClean="0"/>
          </a:p>
          <a:p>
            <a:r>
              <a:rPr lang="fr-FR" dirty="0" smtClean="0"/>
              <a:t>Il va permettre d’écrire des Tests qui pourront être joués facilement (et rapidement)</a:t>
            </a:r>
          </a:p>
          <a:p>
            <a:pPr lvl="1"/>
            <a:r>
              <a:rPr lang="fr-FR" dirty="0" smtClean="0"/>
              <a:t>Depuis un IDE</a:t>
            </a:r>
          </a:p>
          <a:p>
            <a:pPr lvl="1"/>
            <a:r>
              <a:rPr lang="fr-FR" dirty="0" smtClean="0"/>
              <a:t>Depuis une PIC</a:t>
            </a:r>
          </a:p>
          <a:p>
            <a:pPr lvl="1"/>
            <a:r>
              <a:rPr lang="fr-FR" dirty="0" smtClean="0"/>
              <a:t>Avec </a:t>
            </a:r>
            <a:r>
              <a:rPr lang="fr-FR" dirty="0" err="1" smtClean="0"/>
              <a:t>Maven</a:t>
            </a:r>
            <a:r>
              <a:rPr lang="fr-FR" dirty="0" smtClean="0"/>
              <a:t>…</a:t>
            </a:r>
          </a:p>
          <a:p>
            <a:pPr lvl="1"/>
            <a:endParaRPr lang="fr-FR" dirty="0"/>
          </a:p>
          <a:p>
            <a:r>
              <a:rPr lang="fr-FR" dirty="0" smtClean="0"/>
              <a:t>Pour écrire un test il suffit </a:t>
            </a:r>
          </a:p>
          <a:p>
            <a:pPr lvl="1"/>
            <a:r>
              <a:rPr lang="fr-FR" dirty="0" smtClean="0"/>
              <a:t>D’une clase Java</a:t>
            </a:r>
          </a:p>
          <a:p>
            <a:pPr lvl="1"/>
            <a:r>
              <a:rPr lang="fr-FR" dirty="0" smtClean="0"/>
              <a:t>De quelques annotations (@Test, @</a:t>
            </a:r>
            <a:r>
              <a:rPr lang="fr-FR" dirty="0" err="1" smtClean="0"/>
              <a:t>Before</a:t>
            </a:r>
            <a:r>
              <a:rPr lang="fr-FR" dirty="0" smtClean="0"/>
              <a:t>…)</a:t>
            </a:r>
          </a:p>
        </p:txBody>
      </p:sp>
    </p:spTree>
    <p:extLst>
      <p:ext uri="{BB962C8B-B14F-4D97-AF65-F5344CB8AC3E}">
        <p14:creationId xmlns:p14="http://schemas.microsoft.com/office/powerpoint/2010/main" val="3762452997"/>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p:cNvSpPr>
            <a:spLocks noGrp="1"/>
          </p:cNvSpPr>
          <p:nvPr>
            <p:ph type="title"/>
          </p:nvPr>
        </p:nvSpPr>
        <p:spPr/>
        <p:txBody>
          <a:bodyPr/>
          <a:lstStyle/>
          <a:p>
            <a:r>
              <a:rPr lang="fr-FR" dirty="0" smtClean="0"/>
              <a:t>TDD en Java avec JUnit</a:t>
            </a:r>
            <a:endParaRPr lang="fr-FR" dirty="0"/>
          </a:p>
        </p:txBody>
      </p:sp>
      <p:sp>
        <p:nvSpPr>
          <p:cNvPr id="4" name="Espace réservé du pied de page 3"/>
          <p:cNvSpPr>
            <a:spLocks noGrp="1"/>
          </p:cNvSpPr>
          <p:nvPr>
            <p:ph type="ftr" sz="quarter" idx="11"/>
          </p:nvPr>
        </p:nvSpPr>
        <p:spPr/>
        <p:txBody>
          <a:bodyPr/>
          <a:lstStyle/>
          <a:p>
            <a:pPr>
              <a:defRPr/>
            </a:pPr>
            <a:r>
              <a:rPr lang="fr-FR" dirty="0" smtClean="0"/>
              <a:t>TDD</a:t>
            </a:r>
            <a:endParaRPr lang="fr-FR" dirty="0"/>
          </a:p>
        </p:txBody>
      </p:sp>
      <p:sp>
        <p:nvSpPr>
          <p:cNvPr id="5" name="Espace réservé du numéro de diapositive 4"/>
          <p:cNvSpPr>
            <a:spLocks noGrp="1"/>
          </p:cNvSpPr>
          <p:nvPr>
            <p:ph type="sldNum" sz="quarter" idx="12"/>
          </p:nvPr>
        </p:nvSpPr>
        <p:spPr/>
        <p:txBody>
          <a:bodyPr/>
          <a:lstStyle/>
          <a:p>
            <a:pPr>
              <a:defRPr/>
            </a:pPr>
            <a:fld id="{276219AF-F5ED-455B-A512-B03AB3602319}" type="slidenum">
              <a:rPr lang="fr-FR" smtClean="0"/>
              <a:pPr>
                <a:defRPr/>
              </a:pPr>
              <a:t>53</a:t>
            </a:fld>
            <a:endParaRPr lang="fr-FR" dirty="0"/>
          </a:p>
        </p:txBody>
      </p:sp>
      <p:sp>
        <p:nvSpPr>
          <p:cNvPr id="3" name="Espace réservé du contenu 2"/>
          <p:cNvSpPr>
            <a:spLocks noGrp="1"/>
          </p:cNvSpPr>
          <p:nvPr>
            <p:ph idx="1"/>
          </p:nvPr>
        </p:nvSpPr>
        <p:spPr/>
        <p:txBody>
          <a:bodyPr>
            <a:normAutofit/>
          </a:bodyPr>
          <a:lstStyle/>
          <a:p>
            <a:r>
              <a:rPr lang="fr-FR" dirty="0" smtClean="0"/>
              <a:t>En général</a:t>
            </a:r>
          </a:p>
          <a:p>
            <a:pPr lvl="1"/>
            <a:r>
              <a:rPr lang="fr-FR" dirty="0" smtClean="0"/>
              <a:t>Le code de test est dans le même projet/module que le code applicatif</a:t>
            </a:r>
          </a:p>
          <a:p>
            <a:pPr lvl="1"/>
            <a:r>
              <a:rPr lang="fr-FR" dirty="0" smtClean="0"/>
              <a:t>Si on utilise </a:t>
            </a:r>
            <a:r>
              <a:rPr lang="fr-FR" dirty="0" err="1" smtClean="0"/>
              <a:t>Maven</a:t>
            </a:r>
            <a:r>
              <a:rPr lang="fr-FR" dirty="0" smtClean="0"/>
              <a:t>, le code de test va se trouver dans </a:t>
            </a:r>
            <a:r>
              <a:rPr lang="fr-FR" i="1" dirty="0" err="1" smtClean="0"/>
              <a:t>src</a:t>
            </a:r>
            <a:r>
              <a:rPr lang="fr-FR" i="1" dirty="0" smtClean="0"/>
              <a:t>/test/java</a:t>
            </a:r>
          </a:p>
          <a:p>
            <a:pPr lvl="1"/>
            <a:endParaRPr lang="fr-FR" dirty="0"/>
          </a:p>
          <a:p>
            <a:r>
              <a:rPr lang="fr-FR" dirty="0" smtClean="0"/>
              <a:t>Une classe de test, c’est une classe java normale </a:t>
            </a:r>
            <a:r>
              <a:rPr lang="fr-FR" dirty="0" smtClean="0">
                <a:sym typeface="Wingdings" panose="05000000000000000000" pitchFamily="2" charset="2"/>
              </a:rPr>
              <a:t> une classe </a:t>
            </a:r>
            <a:r>
              <a:rPr lang="fr-FR" dirty="0" err="1" smtClean="0">
                <a:sym typeface="Wingdings" panose="05000000000000000000" pitchFamily="2" charset="2"/>
              </a:rPr>
              <a:t>JUnit</a:t>
            </a:r>
            <a:endParaRPr lang="fr-FR" dirty="0" smtClean="0"/>
          </a:p>
          <a:p>
            <a:endParaRPr lang="fr-FR" dirty="0"/>
          </a:p>
          <a:p>
            <a:endParaRPr lang="fr-FR" dirty="0" smtClean="0"/>
          </a:p>
          <a:p>
            <a:pPr marL="0" indent="0">
              <a:buNone/>
            </a:pPr>
            <a:r>
              <a:rPr lang="fr-FR" sz="1400" dirty="0" smtClean="0"/>
              <a:t>Ps: il existe plusieurs conventions de nommage pour les tests, nous utiliserons celles de </a:t>
            </a:r>
            <a:r>
              <a:rPr lang="fr-FR" sz="1400" dirty="0" smtClean="0">
                <a:hlinkClick r:id="rId3"/>
              </a:rPr>
              <a:t>Roy </a:t>
            </a:r>
            <a:r>
              <a:rPr lang="fr-FR" sz="1400" dirty="0" err="1" smtClean="0">
                <a:hlinkClick r:id="rId3"/>
              </a:rPr>
              <a:t>Osherove</a:t>
            </a:r>
            <a:endParaRPr lang="fr-FR" sz="1400" dirty="0" smtClean="0"/>
          </a:p>
          <a:p>
            <a:pPr lvl="1"/>
            <a:endParaRPr lang="fr-FR" dirty="0"/>
          </a:p>
          <a:p>
            <a:r>
              <a:rPr lang="fr-FR" dirty="0" smtClean="0"/>
              <a:t>Pour une clases on utilisera un nommage  [</a:t>
            </a:r>
            <a:r>
              <a:rPr lang="fr-FR" dirty="0" err="1" smtClean="0"/>
              <a:t>ChoseATester</a:t>
            </a:r>
            <a:r>
              <a:rPr lang="fr-FR" dirty="0" smtClean="0"/>
              <a:t>]</a:t>
            </a:r>
            <a:r>
              <a:rPr lang="fr-FR" b="1" dirty="0" smtClean="0"/>
              <a:t>Test</a:t>
            </a:r>
          </a:p>
          <a:p>
            <a:pPr lvl="1"/>
            <a:r>
              <a:rPr lang="fr-FR" b="1" dirty="0" err="1" smtClean="0"/>
              <a:t>MySuperListTest</a:t>
            </a:r>
            <a:r>
              <a:rPr lang="fr-FR" b="1" dirty="0" smtClean="0"/>
              <a:t> </a:t>
            </a:r>
            <a:r>
              <a:rPr lang="fr-FR" b="1" dirty="0" smtClean="0">
                <a:sym typeface="Wingdings" panose="05000000000000000000" pitchFamily="2" charset="2"/>
              </a:rPr>
              <a:t></a:t>
            </a:r>
            <a:r>
              <a:rPr lang="fr-FR" dirty="0" smtClean="0">
                <a:sym typeface="Wingdings" panose="05000000000000000000" pitchFamily="2" charset="2"/>
              </a:rPr>
              <a:t>test d’une classe</a:t>
            </a:r>
            <a:endParaRPr lang="fr-FR" b="1" dirty="0" smtClean="0"/>
          </a:p>
          <a:p>
            <a:pPr lvl="1"/>
            <a:r>
              <a:rPr lang="fr-FR" b="1" dirty="0" err="1" smtClean="0"/>
              <a:t>RegistrationProcessTest</a:t>
            </a:r>
            <a:r>
              <a:rPr lang="fr-FR" b="1" dirty="0" smtClean="0"/>
              <a:t> </a:t>
            </a:r>
            <a:r>
              <a:rPr lang="fr-FR" b="1" dirty="0" smtClean="0">
                <a:sym typeface="Wingdings" panose="05000000000000000000" pitchFamily="2" charset="2"/>
              </a:rPr>
              <a:t> </a:t>
            </a:r>
            <a:r>
              <a:rPr lang="fr-FR" dirty="0" smtClean="0">
                <a:sym typeface="Wingdings" panose="05000000000000000000" pitchFamily="2" charset="2"/>
              </a:rPr>
              <a:t>test d’une fonctionnalité</a:t>
            </a:r>
            <a:endParaRPr lang="fr-FR" b="1" dirty="0"/>
          </a:p>
          <a:p>
            <a:endParaRPr lang="fr-FR" dirty="0"/>
          </a:p>
          <a:p>
            <a:pPr marL="0" indent="0">
              <a:buNone/>
            </a:pPr>
            <a:endParaRPr lang="fr-FR" sz="1400" dirty="0"/>
          </a:p>
          <a:p>
            <a:pPr marL="0" indent="0">
              <a:buNone/>
            </a:pPr>
            <a:endParaRPr lang="fr-FR" sz="1400" dirty="0" smtClean="0"/>
          </a:p>
        </p:txBody>
      </p:sp>
      <p:sp>
        <p:nvSpPr>
          <p:cNvPr id="2" name="Rectangle 1"/>
          <p:cNvSpPr>
            <a:spLocks noChangeArrowheads="1"/>
          </p:cNvSpPr>
          <p:nvPr/>
        </p:nvSpPr>
        <p:spPr bwMode="auto">
          <a:xfrm>
            <a:off x="529261" y="2427735"/>
            <a:ext cx="5328592" cy="400110"/>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fr-FR" altLang="fr-FR" sz="1000" b="0" i="0" u="none" strike="noStrike" cap="none" normalizeH="0" baseline="0" dirty="0" smtClean="0">
                <a:ln>
                  <a:noFill/>
                </a:ln>
                <a:solidFill>
                  <a:srgbClr val="CC7832"/>
                </a:solidFill>
                <a:effectLst/>
                <a:latin typeface="Courier New" pitchFamily="49" charset="0"/>
                <a:cs typeface="Courier New" pitchFamily="49" charset="0"/>
              </a:rPr>
              <a:t>public class </a:t>
            </a:r>
            <a:r>
              <a:rPr kumimoji="0" lang="fr-FR" altLang="fr-FR" sz="1000" b="0" i="0" u="none" strike="noStrike" cap="none" normalizeH="0" baseline="0" dirty="0" err="1" smtClean="0">
                <a:ln>
                  <a:noFill/>
                </a:ln>
                <a:solidFill>
                  <a:srgbClr val="A9B7C6"/>
                </a:solidFill>
                <a:effectLst/>
                <a:latin typeface="Courier New" pitchFamily="49" charset="0"/>
                <a:cs typeface="Courier New" pitchFamily="49" charset="0"/>
              </a:rPr>
              <a:t>SomeFeatureTest</a:t>
            </a:r>
            <a:r>
              <a:rPr kumimoji="0" lang="fr-FR" altLang="fr-FR" sz="1000" b="0" i="0" u="none" strike="noStrike" cap="none" normalizeH="0" baseline="0" dirty="0" smtClean="0">
                <a:ln>
                  <a:noFill/>
                </a:ln>
                <a:solidFill>
                  <a:srgbClr val="A9B7C6"/>
                </a:solidFill>
                <a:effectLst/>
                <a:latin typeface="Courier New" pitchFamily="49" charset="0"/>
                <a:cs typeface="Courier New" pitchFamily="49" charset="0"/>
              </a:rPr>
              <a:t> {</a:t>
            </a:r>
            <a:br>
              <a:rPr kumimoji="0" lang="fr-FR" altLang="fr-FR" sz="1000" b="0" i="0" u="none" strike="noStrike" cap="none" normalizeH="0" baseline="0" dirty="0" smtClean="0">
                <a:ln>
                  <a:noFill/>
                </a:ln>
                <a:solidFill>
                  <a:srgbClr val="A9B7C6"/>
                </a:solidFill>
                <a:effectLst/>
                <a:latin typeface="Courier New" pitchFamily="49" charset="0"/>
                <a:cs typeface="Courier New" pitchFamily="49" charset="0"/>
              </a:rPr>
            </a:br>
            <a:r>
              <a:rPr kumimoji="0" lang="fr-FR" altLang="fr-FR" sz="1000" b="0" i="0" u="none" strike="noStrike" cap="none" normalizeH="0" baseline="0" dirty="0" smtClean="0">
                <a:ln>
                  <a:noFill/>
                </a:ln>
                <a:solidFill>
                  <a:srgbClr val="A9B7C6"/>
                </a:solidFill>
                <a:effectLst/>
                <a:latin typeface="Courier New" pitchFamily="49" charset="0"/>
                <a:cs typeface="Courier New" pitchFamily="49" charset="0"/>
              </a:rPr>
              <a:t>}</a:t>
            </a:r>
            <a:endParaRPr kumimoji="0" lang="fr-FR" altLang="fr-FR" sz="1800" b="0" i="0" u="none" strike="noStrike" cap="none" normalizeH="0" baseline="0" dirty="0" smtClean="0">
              <a:ln>
                <a:noFill/>
              </a:ln>
              <a:solidFill>
                <a:schemeClr val="tx1"/>
              </a:solidFill>
              <a:effectLst/>
              <a:latin typeface="Arial" pitchFamily="34" charset="0"/>
              <a:cs typeface="Arial" pitchFamily="34" charset="0"/>
            </a:endParaRPr>
          </a:p>
        </p:txBody>
      </p:sp>
    </p:spTree>
    <p:extLst>
      <p:ext uri="{BB962C8B-B14F-4D97-AF65-F5344CB8AC3E}">
        <p14:creationId xmlns:p14="http://schemas.microsoft.com/office/powerpoint/2010/main" val="3665008318"/>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p:cNvSpPr>
            <a:spLocks noGrp="1"/>
          </p:cNvSpPr>
          <p:nvPr>
            <p:ph type="title"/>
          </p:nvPr>
        </p:nvSpPr>
        <p:spPr/>
        <p:txBody>
          <a:bodyPr/>
          <a:lstStyle/>
          <a:p>
            <a:r>
              <a:rPr lang="fr-FR" dirty="0"/>
              <a:t>Anatomie &amp; vocabulaire</a:t>
            </a:r>
            <a:endParaRPr lang="fr-FR" sz="2400" dirty="0"/>
          </a:p>
        </p:txBody>
      </p:sp>
      <p:sp>
        <p:nvSpPr>
          <p:cNvPr id="4" name="Espace réservé du pied de page 3"/>
          <p:cNvSpPr>
            <a:spLocks noGrp="1"/>
          </p:cNvSpPr>
          <p:nvPr>
            <p:ph type="ftr" sz="quarter" idx="11"/>
          </p:nvPr>
        </p:nvSpPr>
        <p:spPr/>
        <p:txBody>
          <a:bodyPr/>
          <a:lstStyle/>
          <a:p>
            <a:pPr>
              <a:defRPr/>
            </a:pPr>
            <a:r>
              <a:rPr lang="fr-FR" dirty="0" smtClean="0"/>
              <a:t>TDD</a:t>
            </a:r>
            <a:endParaRPr lang="fr-FR" dirty="0"/>
          </a:p>
        </p:txBody>
      </p:sp>
      <p:sp>
        <p:nvSpPr>
          <p:cNvPr id="5" name="Espace réservé du numéro de diapositive 4"/>
          <p:cNvSpPr>
            <a:spLocks noGrp="1"/>
          </p:cNvSpPr>
          <p:nvPr>
            <p:ph type="sldNum" sz="quarter" idx="12"/>
          </p:nvPr>
        </p:nvSpPr>
        <p:spPr/>
        <p:txBody>
          <a:bodyPr/>
          <a:lstStyle/>
          <a:p>
            <a:pPr>
              <a:defRPr/>
            </a:pPr>
            <a:fld id="{276219AF-F5ED-455B-A512-B03AB3602319}" type="slidenum">
              <a:rPr lang="fr-FR" smtClean="0"/>
              <a:pPr>
                <a:defRPr/>
              </a:pPr>
              <a:t>54</a:t>
            </a:fld>
            <a:endParaRPr lang="fr-FR" dirty="0"/>
          </a:p>
        </p:txBody>
      </p:sp>
      <p:sp>
        <p:nvSpPr>
          <p:cNvPr id="19" name="Rectangle à coins arrondis 18"/>
          <p:cNvSpPr/>
          <p:nvPr/>
        </p:nvSpPr>
        <p:spPr>
          <a:xfrm>
            <a:off x="2843811" y="1232997"/>
            <a:ext cx="3312368" cy="643874"/>
          </a:xfrm>
          <a:prstGeom prst="roundRect">
            <a:avLst/>
          </a:prstGeom>
          <a:ln/>
        </p:spPr>
        <p:style>
          <a:lnRef idx="1">
            <a:schemeClr val="dk1"/>
          </a:lnRef>
          <a:fillRef idx="3">
            <a:schemeClr val="dk1"/>
          </a:fillRef>
          <a:effectRef idx="2">
            <a:schemeClr val="dk1"/>
          </a:effectRef>
          <a:fontRef idx="minor">
            <a:schemeClr val="lt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a:r>
              <a:rPr lang="fr-FR" sz="2400" dirty="0" smtClean="0">
                <a:solidFill>
                  <a:schemeClr val="tx1"/>
                </a:solidFill>
                <a:latin typeface="BNPP Sans Extra Bold" pitchFamily="50" charset="0"/>
              </a:rPr>
              <a:t>Assertion</a:t>
            </a:r>
            <a:endParaRPr lang="fr-FR" dirty="0" smtClean="0">
              <a:solidFill>
                <a:schemeClr val="tx1"/>
              </a:solidFill>
              <a:latin typeface="BNPP Sans Extra Bold" pitchFamily="50" charset="0"/>
            </a:endParaRPr>
          </a:p>
        </p:txBody>
      </p:sp>
      <p:cxnSp>
        <p:nvCxnSpPr>
          <p:cNvPr id="9" name="Connecteur droit avec flèche 8"/>
          <p:cNvCxnSpPr>
            <a:stCxn id="19" idx="2"/>
            <a:endCxn id="22" idx="0"/>
          </p:cNvCxnSpPr>
          <p:nvPr/>
        </p:nvCxnSpPr>
        <p:spPr>
          <a:xfrm flipH="1">
            <a:off x="2366017" y="1876871"/>
            <a:ext cx="2133978" cy="1270943"/>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22" name="Rectangle 21"/>
          <p:cNvSpPr/>
          <p:nvPr/>
        </p:nvSpPr>
        <p:spPr>
          <a:xfrm>
            <a:off x="664083" y="3147814"/>
            <a:ext cx="3403867" cy="923330"/>
          </a:xfrm>
          <a:prstGeom prst="rect">
            <a:avLst/>
          </a:prstGeom>
          <a:noFill/>
        </p:spPr>
        <p:txBody>
          <a:bodyPr wrap="square" lIns="91440" tIns="45720" rIns="91440" bIns="45720">
            <a:spAutoFit/>
          </a:bodyPr>
          <a:lstStyle/>
          <a:p>
            <a:pPr algn="ctr"/>
            <a:r>
              <a:rPr lang="fr-FR" sz="5400" b="1" dirty="0" smtClean="0">
                <a:ln w="19050">
                  <a:solidFill>
                    <a:schemeClr val="tx2">
                      <a:tint val="1000"/>
                    </a:schemeClr>
                  </a:solidFill>
                  <a:prstDash val="solid"/>
                </a:ln>
                <a:solidFill>
                  <a:schemeClr val="accent1"/>
                </a:solidFill>
                <a:effectLst>
                  <a:outerShdw blurRad="50000" dist="50800" dir="7500000" algn="tl">
                    <a:srgbClr val="000000">
                      <a:shade val="5000"/>
                      <a:alpha val="35000"/>
                    </a:srgbClr>
                  </a:outerShdw>
                </a:effectLst>
              </a:rPr>
              <a:t>Test </a:t>
            </a:r>
            <a:r>
              <a:rPr lang="fr-FR" sz="5400" b="1" dirty="0" err="1" smtClean="0">
                <a:ln w="19050">
                  <a:solidFill>
                    <a:schemeClr val="tx2">
                      <a:tint val="1000"/>
                    </a:schemeClr>
                  </a:solidFill>
                  <a:prstDash val="solid"/>
                </a:ln>
                <a:solidFill>
                  <a:schemeClr val="accent1"/>
                </a:solidFill>
                <a:effectLst>
                  <a:outerShdw blurRad="50000" dist="50800" dir="7500000" algn="tl">
                    <a:srgbClr val="000000">
                      <a:shade val="5000"/>
                      <a:alpha val="35000"/>
                    </a:srgbClr>
                  </a:outerShdw>
                </a:effectLst>
              </a:rPr>
              <a:t>pass</a:t>
            </a:r>
            <a:endParaRPr lang="fr-FR" sz="5400" b="1" dirty="0">
              <a:ln w="19050">
                <a:solidFill>
                  <a:schemeClr val="tx2">
                    <a:tint val="1000"/>
                  </a:schemeClr>
                </a:solidFill>
                <a:prstDash val="solid"/>
              </a:ln>
              <a:solidFill>
                <a:schemeClr val="accent1"/>
              </a:solidFill>
              <a:effectLst>
                <a:outerShdw blurRad="50000" dist="50800" dir="7500000" algn="tl">
                  <a:srgbClr val="000000">
                    <a:shade val="5000"/>
                    <a:alpha val="35000"/>
                  </a:srgbClr>
                </a:outerShdw>
              </a:effectLst>
            </a:endParaRPr>
          </a:p>
        </p:txBody>
      </p:sp>
      <p:sp>
        <p:nvSpPr>
          <p:cNvPr id="23" name="Rectangle 22"/>
          <p:cNvSpPr/>
          <p:nvPr/>
        </p:nvSpPr>
        <p:spPr>
          <a:xfrm>
            <a:off x="5220077" y="3147814"/>
            <a:ext cx="3403867" cy="923330"/>
          </a:xfrm>
          <a:prstGeom prst="rect">
            <a:avLst/>
          </a:prstGeom>
          <a:noFill/>
        </p:spPr>
        <p:txBody>
          <a:bodyPr wrap="square" lIns="91440" tIns="45720" rIns="91440" bIns="45720">
            <a:spAutoFit/>
          </a:bodyPr>
          <a:lstStyle/>
          <a:p>
            <a:pPr algn="ctr"/>
            <a:r>
              <a:rPr lang="fr-FR" sz="5400" b="1" dirty="0" smtClean="0">
                <a:ln w="19050">
                  <a:solidFill>
                    <a:schemeClr val="tx2">
                      <a:tint val="1000"/>
                    </a:schemeClr>
                  </a:solidFill>
                  <a:prstDash val="solid"/>
                </a:ln>
                <a:solidFill>
                  <a:schemeClr val="accent5"/>
                </a:solidFill>
                <a:effectLst>
                  <a:outerShdw blurRad="50000" dist="50800" dir="7500000" algn="tl">
                    <a:srgbClr val="000000">
                      <a:shade val="5000"/>
                      <a:alpha val="35000"/>
                    </a:srgbClr>
                  </a:outerShdw>
                </a:effectLst>
              </a:rPr>
              <a:t>Test </a:t>
            </a:r>
            <a:r>
              <a:rPr lang="fr-FR" sz="5400" b="1" dirty="0" err="1" smtClean="0">
                <a:ln w="19050">
                  <a:solidFill>
                    <a:schemeClr val="tx2">
                      <a:tint val="1000"/>
                    </a:schemeClr>
                  </a:solidFill>
                  <a:prstDash val="solid"/>
                </a:ln>
                <a:solidFill>
                  <a:schemeClr val="accent5"/>
                </a:solidFill>
                <a:effectLst>
                  <a:outerShdw blurRad="50000" dist="50800" dir="7500000" algn="tl">
                    <a:srgbClr val="000000">
                      <a:shade val="5000"/>
                      <a:alpha val="35000"/>
                    </a:srgbClr>
                  </a:outerShdw>
                </a:effectLst>
              </a:rPr>
              <a:t>fail</a:t>
            </a:r>
            <a:endParaRPr lang="fr-FR" sz="5400" b="1" dirty="0">
              <a:ln w="19050">
                <a:solidFill>
                  <a:schemeClr val="tx2">
                    <a:tint val="1000"/>
                  </a:schemeClr>
                </a:solidFill>
                <a:prstDash val="solid"/>
              </a:ln>
              <a:solidFill>
                <a:schemeClr val="accent5"/>
              </a:solidFill>
              <a:effectLst>
                <a:outerShdw blurRad="50000" dist="50800" dir="7500000" algn="tl">
                  <a:srgbClr val="000000">
                    <a:shade val="5000"/>
                    <a:alpha val="35000"/>
                  </a:srgbClr>
                </a:outerShdw>
              </a:effectLst>
            </a:endParaRPr>
          </a:p>
        </p:txBody>
      </p:sp>
      <p:cxnSp>
        <p:nvCxnSpPr>
          <p:cNvPr id="24" name="Connecteur droit avec flèche 23"/>
          <p:cNvCxnSpPr>
            <a:stCxn id="19" idx="2"/>
            <a:endCxn id="23" idx="0"/>
          </p:cNvCxnSpPr>
          <p:nvPr/>
        </p:nvCxnSpPr>
        <p:spPr>
          <a:xfrm>
            <a:off x="4499995" y="1876871"/>
            <a:ext cx="2422016" cy="1270943"/>
          </a:xfrm>
          <a:prstGeom prst="straightConnector1">
            <a:avLst/>
          </a:prstGeom>
          <a:ln>
            <a:tailEnd type="arrow"/>
          </a:ln>
        </p:spPr>
        <p:style>
          <a:lnRef idx="3">
            <a:schemeClr val="accent5"/>
          </a:lnRef>
          <a:fillRef idx="0">
            <a:schemeClr val="accent5"/>
          </a:fillRef>
          <a:effectRef idx="2">
            <a:schemeClr val="accent5"/>
          </a:effectRef>
          <a:fontRef idx="minor">
            <a:schemeClr val="tx1"/>
          </a:fontRef>
        </p:style>
      </p:cxnSp>
      <p:sp>
        <p:nvSpPr>
          <p:cNvPr id="25" name="ZoneTexte 24"/>
          <p:cNvSpPr txBox="1"/>
          <p:nvPr/>
        </p:nvSpPr>
        <p:spPr>
          <a:xfrm>
            <a:off x="2123733" y="2224311"/>
            <a:ext cx="1099611" cy="288032"/>
          </a:xfrm>
          <a:prstGeom prst="rect">
            <a:avLst/>
          </a:prstGeom>
          <a:noFill/>
        </p:spPr>
        <p:txBody>
          <a:bodyPr wrap="square" lIns="0" tIns="0" rIns="0" bIns="0" rtlCol="0">
            <a:noAutofit/>
          </a:bodyPr>
          <a:lstStyle/>
          <a:p>
            <a:pPr algn="ctr"/>
            <a:r>
              <a:rPr lang="fr-FR" b="1" dirty="0" smtClean="0">
                <a:solidFill>
                  <a:schemeClr val="bg1"/>
                </a:solidFill>
              </a:rPr>
              <a:t>Si vrai</a:t>
            </a:r>
          </a:p>
        </p:txBody>
      </p:sp>
      <p:sp>
        <p:nvSpPr>
          <p:cNvPr id="28" name="ZoneTexte 27"/>
          <p:cNvSpPr txBox="1"/>
          <p:nvPr/>
        </p:nvSpPr>
        <p:spPr>
          <a:xfrm>
            <a:off x="5940157" y="2224311"/>
            <a:ext cx="1099611" cy="288032"/>
          </a:xfrm>
          <a:prstGeom prst="rect">
            <a:avLst/>
          </a:prstGeom>
          <a:noFill/>
        </p:spPr>
        <p:txBody>
          <a:bodyPr wrap="square" lIns="0" tIns="0" rIns="0" bIns="0" rtlCol="0">
            <a:noAutofit/>
          </a:bodyPr>
          <a:lstStyle/>
          <a:p>
            <a:pPr algn="ctr"/>
            <a:r>
              <a:rPr lang="fr-FR" b="1" dirty="0" smtClean="0">
                <a:solidFill>
                  <a:schemeClr val="bg1"/>
                </a:solidFill>
              </a:rPr>
              <a:t>Sinon</a:t>
            </a:r>
          </a:p>
        </p:txBody>
      </p:sp>
    </p:spTree>
    <p:extLst>
      <p:ext uri="{BB962C8B-B14F-4D97-AF65-F5344CB8AC3E}">
        <p14:creationId xmlns:p14="http://schemas.microsoft.com/office/powerpoint/2010/main" val="1811987352"/>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p:cNvSpPr>
            <a:spLocks noGrp="1"/>
          </p:cNvSpPr>
          <p:nvPr>
            <p:ph type="title"/>
          </p:nvPr>
        </p:nvSpPr>
        <p:spPr/>
        <p:txBody>
          <a:bodyPr/>
          <a:lstStyle/>
          <a:p>
            <a:r>
              <a:rPr lang="fr-FR" dirty="0"/>
              <a:t>Anatomie &amp; vocabulaire</a:t>
            </a:r>
          </a:p>
        </p:txBody>
      </p:sp>
      <p:sp>
        <p:nvSpPr>
          <p:cNvPr id="4" name="Espace réservé du pied de page 3"/>
          <p:cNvSpPr>
            <a:spLocks noGrp="1"/>
          </p:cNvSpPr>
          <p:nvPr>
            <p:ph type="ftr" sz="quarter" idx="11"/>
          </p:nvPr>
        </p:nvSpPr>
        <p:spPr/>
        <p:txBody>
          <a:bodyPr/>
          <a:lstStyle/>
          <a:p>
            <a:pPr>
              <a:defRPr/>
            </a:pPr>
            <a:r>
              <a:rPr lang="fr-FR" dirty="0" smtClean="0"/>
              <a:t>TDD</a:t>
            </a:r>
            <a:endParaRPr lang="fr-FR" dirty="0"/>
          </a:p>
        </p:txBody>
      </p:sp>
      <p:sp>
        <p:nvSpPr>
          <p:cNvPr id="5" name="Espace réservé du numéro de diapositive 4"/>
          <p:cNvSpPr>
            <a:spLocks noGrp="1"/>
          </p:cNvSpPr>
          <p:nvPr>
            <p:ph type="sldNum" sz="quarter" idx="12"/>
          </p:nvPr>
        </p:nvSpPr>
        <p:spPr/>
        <p:txBody>
          <a:bodyPr/>
          <a:lstStyle/>
          <a:p>
            <a:pPr>
              <a:defRPr/>
            </a:pPr>
            <a:fld id="{276219AF-F5ED-455B-A512-B03AB3602319}" type="slidenum">
              <a:rPr lang="fr-FR" smtClean="0"/>
              <a:pPr>
                <a:defRPr/>
              </a:pPr>
              <a:t>55</a:t>
            </a:fld>
            <a:endParaRPr lang="fr-FR" dirty="0"/>
          </a:p>
        </p:txBody>
      </p:sp>
      <p:sp>
        <p:nvSpPr>
          <p:cNvPr id="7" name="Rectangle 1"/>
          <p:cNvSpPr>
            <a:spLocks noChangeArrowheads="1"/>
          </p:cNvSpPr>
          <p:nvPr/>
        </p:nvSpPr>
        <p:spPr bwMode="auto">
          <a:xfrm>
            <a:off x="3419873" y="2046777"/>
            <a:ext cx="4788025" cy="1631216"/>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fr-FR" altLang="fr-FR" sz="1000" b="0" i="0" u="none" strike="noStrike" cap="none" normalizeH="0" baseline="0" dirty="0" smtClean="0">
                <a:ln>
                  <a:noFill/>
                </a:ln>
                <a:solidFill>
                  <a:srgbClr val="CC7832"/>
                </a:solidFill>
                <a:effectLst/>
                <a:latin typeface="Courier New" pitchFamily="49" charset="0"/>
                <a:cs typeface="Courier New" pitchFamily="49" charset="0"/>
              </a:rPr>
              <a:t>public </a:t>
            </a:r>
            <a:r>
              <a:rPr kumimoji="0" lang="fr-FR" altLang="fr-FR" sz="1000" b="0" i="0" u="none" strike="noStrike" cap="none" normalizeH="0" baseline="0" dirty="0" err="1" smtClean="0">
                <a:ln>
                  <a:noFill/>
                </a:ln>
                <a:solidFill>
                  <a:srgbClr val="A9B7C6"/>
                </a:solidFill>
                <a:effectLst/>
                <a:latin typeface="Courier New" pitchFamily="49" charset="0"/>
                <a:cs typeface="Courier New" pitchFamily="49" charset="0"/>
              </a:rPr>
              <a:t>Integer</a:t>
            </a:r>
            <a:r>
              <a:rPr kumimoji="0" lang="fr-FR" altLang="fr-FR" sz="1000" b="0" i="0" u="none" strike="noStrike" cap="none" normalizeH="0" baseline="0" dirty="0" smtClean="0">
                <a:ln>
                  <a:noFill/>
                </a:ln>
                <a:solidFill>
                  <a:srgbClr val="A9B7C6"/>
                </a:solidFill>
                <a:effectLst/>
                <a:latin typeface="Courier New" pitchFamily="49" charset="0"/>
                <a:cs typeface="Courier New" pitchFamily="49" charset="0"/>
              </a:rPr>
              <a:t> </a:t>
            </a:r>
            <a:r>
              <a:rPr kumimoji="0" lang="fr-FR" altLang="fr-FR" sz="1000" b="0" i="0" u="none" strike="noStrike" cap="none" normalizeH="0" baseline="0" dirty="0" err="1" smtClean="0">
                <a:ln>
                  <a:noFill/>
                </a:ln>
                <a:solidFill>
                  <a:srgbClr val="FFC66D"/>
                </a:solidFill>
                <a:effectLst/>
                <a:latin typeface="Courier New" pitchFamily="49" charset="0"/>
                <a:cs typeface="Courier New" pitchFamily="49" charset="0"/>
              </a:rPr>
              <a:t>method</a:t>
            </a:r>
            <a:r>
              <a:rPr kumimoji="0" lang="fr-FR" altLang="fr-FR" sz="1000" b="0" i="0" u="none" strike="noStrike" cap="none" normalizeH="0" baseline="0" dirty="0" smtClean="0">
                <a:ln>
                  <a:noFill/>
                </a:ln>
                <a:solidFill>
                  <a:srgbClr val="A9B7C6"/>
                </a:solidFill>
                <a:effectLst/>
                <a:latin typeface="Courier New" pitchFamily="49" charset="0"/>
                <a:cs typeface="Courier New" pitchFamily="49" charset="0"/>
              </a:rPr>
              <a:t>(String[] </a:t>
            </a:r>
            <a:r>
              <a:rPr kumimoji="0" lang="fr-FR" altLang="fr-FR" sz="1000" b="0" i="0" u="none" strike="noStrike" cap="none" normalizeH="0" baseline="0" dirty="0" err="1" smtClean="0">
                <a:ln>
                  <a:noFill/>
                </a:ln>
                <a:solidFill>
                  <a:srgbClr val="A9B7C6"/>
                </a:solidFill>
                <a:effectLst/>
                <a:latin typeface="Courier New" pitchFamily="49" charset="0"/>
                <a:cs typeface="Courier New" pitchFamily="49" charset="0"/>
              </a:rPr>
              <a:t>args</a:t>
            </a:r>
            <a:r>
              <a:rPr kumimoji="0" lang="fr-FR" altLang="fr-FR" sz="1000" b="0" i="0" u="none" strike="noStrike" cap="none" normalizeH="0" baseline="0" dirty="0" smtClean="0">
                <a:ln>
                  <a:noFill/>
                </a:ln>
                <a:solidFill>
                  <a:srgbClr val="A9B7C6"/>
                </a:solidFill>
                <a:effectLst/>
                <a:latin typeface="Courier New" pitchFamily="49" charset="0"/>
                <a:cs typeface="Courier New" pitchFamily="49" charset="0"/>
              </a:rPr>
              <a:t>) {</a:t>
            </a:r>
            <a:br>
              <a:rPr kumimoji="0" lang="fr-FR" altLang="fr-FR" sz="1000" b="0" i="0" u="none" strike="noStrike" cap="none" normalizeH="0" baseline="0" dirty="0" smtClean="0">
                <a:ln>
                  <a:noFill/>
                </a:ln>
                <a:solidFill>
                  <a:srgbClr val="A9B7C6"/>
                </a:solidFill>
                <a:effectLst/>
                <a:latin typeface="Courier New" pitchFamily="49" charset="0"/>
                <a:cs typeface="Courier New" pitchFamily="49" charset="0"/>
              </a:rPr>
            </a:br>
            <a:r>
              <a:rPr kumimoji="0" lang="fr-FR" altLang="fr-FR" sz="1000" b="0" i="0" u="none" strike="noStrike" cap="none" normalizeH="0" baseline="0" dirty="0" smtClean="0">
                <a:ln>
                  <a:noFill/>
                </a:ln>
                <a:solidFill>
                  <a:srgbClr val="A9B7C6"/>
                </a:solidFill>
                <a:effectLst/>
                <a:latin typeface="Courier New" pitchFamily="49" charset="0"/>
                <a:cs typeface="Courier New" pitchFamily="49" charset="0"/>
              </a:rPr>
              <a:t>    </a:t>
            </a:r>
            <a:r>
              <a:rPr kumimoji="0" lang="fr-FR" altLang="fr-FR" sz="1000" b="0" i="0" u="none" strike="noStrike" cap="none" normalizeH="0" baseline="0" dirty="0" smtClean="0">
                <a:ln>
                  <a:noFill/>
                </a:ln>
                <a:solidFill>
                  <a:srgbClr val="CC7832"/>
                </a:solidFill>
                <a:effectLst/>
                <a:latin typeface="Courier New" pitchFamily="49" charset="0"/>
                <a:cs typeface="Courier New" pitchFamily="49" charset="0"/>
              </a:rPr>
              <a:t>if </a:t>
            </a:r>
            <a:r>
              <a:rPr kumimoji="0" lang="fr-FR" altLang="fr-FR" sz="1000" b="0" i="0" u="none" strike="noStrike" cap="none" normalizeH="0" baseline="0" dirty="0" smtClean="0">
                <a:ln>
                  <a:noFill/>
                </a:ln>
                <a:solidFill>
                  <a:srgbClr val="A9B7C6"/>
                </a:solidFill>
                <a:effectLst/>
                <a:latin typeface="Courier New" pitchFamily="49" charset="0"/>
                <a:cs typeface="Courier New" pitchFamily="49" charset="0"/>
              </a:rPr>
              <a:t>(</a:t>
            </a:r>
            <a:r>
              <a:rPr kumimoji="0" lang="fr-FR" altLang="fr-FR" sz="1000" b="0" i="0" u="none" strike="noStrike" cap="none" normalizeH="0" baseline="0" dirty="0" err="1" smtClean="0">
                <a:ln>
                  <a:noFill/>
                </a:ln>
                <a:solidFill>
                  <a:srgbClr val="A9B7C6"/>
                </a:solidFill>
                <a:effectLst/>
                <a:latin typeface="Courier New" pitchFamily="49" charset="0"/>
                <a:cs typeface="Courier New" pitchFamily="49" charset="0"/>
              </a:rPr>
              <a:t>args</a:t>
            </a:r>
            <a:r>
              <a:rPr kumimoji="0" lang="fr-FR" altLang="fr-FR" sz="1000" b="0" i="0" u="none" strike="noStrike" cap="none" normalizeH="0" baseline="0" dirty="0" smtClean="0">
                <a:ln>
                  <a:noFill/>
                </a:ln>
                <a:solidFill>
                  <a:srgbClr val="A9B7C6"/>
                </a:solidFill>
                <a:effectLst/>
                <a:latin typeface="Courier New" pitchFamily="49" charset="0"/>
                <a:cs typeface="Courier New" pitchFamily="49" charset="0"/>
              </a:rPr>
              <a:t> == </a:t>
            </a:r>
            <a:r>
              <a:rPr kumimoji="0" lang="fr-FR" altLang="fr-FR" sz="1000" b="0" i="0" u="none" strike="noStrike" cap="none" normalizeH="0" baseline="0" dirty="0" err="1" smtClean="0">
                <a:ln>
                  <a:noFill/>
                </a:ln>
                <a:solidFill>
                  <a:srgbClr val="CC7832"/>
                </a:solidFill>
                <a:effectLst/>
                <a:latin typeface="Courier New" pitchFamily="49" charset="0"/>
                <a:cs typeface="Courier New" pitchFamily="49" charset="0"/>
              </a:rPr>
              <a:t>null</a:t>
            </a:r>
            <a:r>
              <a:rPr kumimoji="0" lang="fr-FR" altLang="fr-FR" sz="1000" b="0" i="0" u="none" strike="noStrike" cap="none" normalizeH="0" baseline="0" dirty="0" smtClean="0">
                <a:ln>
                  <a:noFill/>
                </a:ln>
                <a:solidFill>
                  <a:srgbClr val="A9B7C6"/>
                </a:solidFill>
                <a:effectLst/>
                <a:latin typeface="Courier New" pitchFamily="49" charset="0"/>
                <a:cs typeface="Courier New" pitchFamily="49" charset="0"/>
              </a:rPr>
              <a:t>) {</a:t>
            </a:r>
            <a:br>
              <a:rPr kumimoji="0" lang="fr-FR" altLang="fr-FR" sz="1000" b="0" i="0" u="none" strike="noStrike" cap="none" normalizeH="0" baseline="0" dirty="0" smtClean="0">
                <a:ln>
                  <a:noFill/>
                </a:ln>
                <a:solidFill>
                  <a:srgbClr val="A9B7C6"/>
                </a:solidFill>
                <a:effectLst/>
                <a:latin typeface="Courier New" pitchFamily="49" charset="0"/>
                <a:cs typeface="Courier New" pitchFamily="49" charset="0"/>
              </a:rPr>
            </a:br>
            <a:r>
              <a:rPr kumimoji="0" lang="fr-FR" altLang="fr-FR" sz="1000" b="0" i="0" u="none" strike="noStrike" cap="none" normalizeH="0" baseline="0" dirty="0" smtClean="0">
                <a:ln>
                  <a:noFill/>
                </a:ln>
                <a:solidFill>
                  <a:srgbClr val="A9B7C6"/>
                </a:solidFill>
                <a:effectLst/>
                <a:latin typeface="Courier New" pitchFamily="49" charset="0"/>
                <a:cs typeface="Courier New" pitchFamily="49" charset="0"/>
              </a:rPr>
              <a:t>        </a:t>
            </a:r>
            <a:r>
              <a:rPr kumimoji="0" lang="fr-FR" altLang="fr-FR" sz="1000" b="0" i="0" u="none" strike="noStrike" cap="none" normalizeH="0" baseline="0" dirty="0" err="1" smtClean="0">
                <a:ln>
                  <a:noFill/>
                </a:ln>
                <a:solidFill>
                  <a:srgbClr val="CC7832"/>
                </a:solidFill>
                <a:effectLst/>
                <a:latin typeface="Courier New" pitchFamily="49" charset="0"/>
                <a:cs typeface="Courier New" pitchFamily="49" charset="0"/>
              </a:rPr>
              <a:t>throw</a:t>
            </a:r>
            <a:r>
              <a:rPr kumimoji="0" lang="fr-FR" altLang="fr-FR" sz="1000" b="0" i="0" u="none" strike="noStrike" cap="none" normalizeH="0" baseline="0" dirty="0" smtClean="0">
                <a:ln>
                  <a:noFill/>
                </a:ln>
                <a:solidFill>
                  <a:srgbClr val="CC7832"/>
                </a:solidFill>
                <a:effectLst/>
                <a:latin typeface="Courier New" pitchFamily="49" charset="0"/>
                <a:cs typeface="Courier New" pitchFamily="49" charset="0"/>
              </a:rPr>
              <a:t> new </a:t>
            </a:r>
            <a:r>
              <a:rPr kumimoji="0" lang="fr-FR" altLang="fr-FR" sz="1000" b="0" i="0" u="none" strike="noStrike" cap="none" normalizeH="0" baseline="0" dirty="0" err="1" smtClean="0">
                <a:ln>
                  <a:noFill/>
                </a:ln>
                <a:solidFill>
                  <a:srgbClr val="A9B7C6"/>
                </a:solidFill>
                <a:effectLst/>
                <a:latin typeface="Courier New" pitchFamily="49" charset="0"/>
                <a:cs typeface="Courier New" pitchFamily="49" charset="0"/>
              </a:rPr>
              <a:t>IllegalArgumentException</a:t>
            </a:r>
            <a:r>
              <a:rPr kumimoji="0" lang="fr-FR" altLang="fr-FR" sz="1000" b="0" i="0" u="none" strike="noStrike" cap="none" normalizeH="0" baseline="0" dirty="0" smtClean="0">
                <a:ln>
                  <a:noFill/>
                </a:ln>
                <a:solidFill>
                  <a:srgbClr val="A9B7C6"/>
                </a:solidFill>
                <a:effectLst/>
                <a:latin typeface="Courier New" pitchFamily="49" charset="0"/>
                <a:cs typeface="Courier New" pitchFamily="49" charset="0"/>
              </a:rPr>
              <a:t>(</a:t>
            </a:r>
            <a:r>
              <a:rPr kumimoji="0" lang="fr-FR" altLang="fr-FR" sz="1000" b="0" i="0" u="none" strike="noStrike" cap="none" normalizeH="0" baseline="0" dirty="0" smtClean="0">
                <a:ln>
                  <a:noFill/>
                </a:ln>
                <a:solidFill>
                  <a:srgbClr val="6A8759"/>
                </a:solidFill>
                <a:effectLst/>
                <a:latin typeface="Courier New" pitchFamily="49" charset="0"/>
                <a:cs typeface="Courier New" pitchFamily="49" charset="0"/>
              </a:rPr>
              <a:t>"</a:t>
            </a:r>
            <a:r>
              <a:rPr kumimoji="0" lang="fr-FR" altLang="fr-FR" sz="1000" b="0" i="0" u="none" strike="noStrike" cap="none" normalizeH="0" baseline="0" dirty="0" err="1" smtClean="0">
                <a:ln>
                  <a:noFill/>
                </a:ln>
                <a:solidFill>
                  <a:srgbClr val="6A8759"/>
                </a:solidFill>
                <a:effectLst/>
                <a:latin typeface="Courier New" pitchFamily="49" charset="0"/>
                <a:cs typeface="Courier New" pitchFamily="49" charset="0"/>
              </a:rPr>
              <a:t>null</a:t>
            </a:r>
            <a:r>
              <a:rPr kumimoji="0" lang="fr-FR" altLang="fr-FR" sz="1000" b="0" i="0" u="none" strike="noStrike" cap="none" normalizeH="0" baseline="0" dirty="0" smtClean="0">
                <a:ln>
                  <a:noFill/>
                </a:ln>
                <a:solidFill>
                  <a:srgbClr val="6A8759"/>
                </a:solidFill>
                <a:effectLst/>
                <a:latin typeface="Courier New" pitchFamily="49" charset="0"/>
                <a:cs typeface="Courier New" pitchFamily="49" charset="0"/>
              </a:rPr>
              <a:t> argument"</a:t>
            </a:r>
            <a:r>
              <a:rPr kumimoji="0" lang="fr-FR" altLang="fr-FR" sz="1000" b="0" i="0" u="none" strike="noStrike" cap="none" normalizeH="0" baseline="0" dirty="0" smtClean="0">
                <a:ln>
                  <a:noFill/>
                </a:ln>
                <a:solidFill>
                  <a:srgbClr val="A9B7C6"/>
                </a:solidFill>
                <a:effectLst/>
                <a:latin typeface="Courier New" pitchFamily="49" charset="0"/>
                <a:cs typeface="Courier New" pitchFamily="49" charset="0"/>
              </a:rPr>
              <a:t>)</a:t>
            </a:r>
            <a:r>
              <a:rPr kumimoji="0" lang="fr-FR" altLang="fr-FR" sz="1000" b="0" i="0" u="none" strike="noStrike" cap="none" normalizeH="0" baseline="0" dirty="0" smtClean="0">
                <a:ln>
                  <a:noFill/>
                </a:ln>
                <a:solidFill>
                  <a:srgbClr val="CC7832"/>
                </a:solidFill>
                <a:effectLst/>
                <a:latin typeface="Courier New" pitchFamily="49" charset="0"/>
                <a:cs typeface="Courier New" pitchFamily="49" charset="0"/>
              </a:rPr>
              <a:t>;</a:t>
            </a:r>
            <a:br>
              <a:rPr kumimoji="0" lang="fr-FR" altLang="fr-FR" sz="1000" b="0" i="0" u="none" strike="noStrike" cap="none" normalizeH="0" baseline="0" dirty="0" smtClean="0">
                <a:ln>
                  <a:noFill/>
                </a:ln>
                <a:solidFill>
                  <a:srgbClr val="CC7832"/>
                </a:solidFill>
                <a:effectLst/>
                <a:latin typeface="Courier New" pitchFamily="49" charset="0"/>
                <a:cs typeface="Courier New" pitchFamily="49" charset="0"/>
              </a:rPr>
            </a:br>
            <a:r>
              <a:rPr kumimoji="0" lang="fr-FR" altLang="fr-FR" sz="1000" b="0" i="0" u="none" strike="noStrike" cap="none" normalizeH="0" baseline="0" dirty="0" smtClean="0">
                <a:ln>
                  <a:noFill/>
                </a:ln>
                <a:solidFill>
                  <a:srgbClr val="CC7832"/>
                </a:solidFill>
                <a:effectLst/>
                <a:latin typeface="Courier New" pitchFamily="49" charset="0"/>
                <a:cs typeface="Courier New" pitchFamily="49" charset="0"/>
              </a:rPr>
              <a:t>    </a:t>
            </a:r>
            <a:r>
              <a:rPr kumimoji="0" lang="fr-FR" altLang="fr-FR" sz="1000" b="0" i="0" u="none" strike="noStrike" cap="none" normalizeH="0" baseline="0" dirty="0" smtClean="0">
                <a:ln>
                  <a:noFill/>
                </a:ln>
                <a:solidFill>
                  <a:srgbClr val="A9B7C6"/>
                </a:solidFill>
                <a:effectLst/>
                <a:latin typeface="Courier New" pitchFamily="49" charset="0"/>
                <a:cs typeface="Courier New" pitchFamily="49" charset="0"/>
              </a:rPr>
              <a:t>}</a:t>
            </a:r>
            <a:br>
              <a:rPr kumimoji="0" lang="fr-FR" altLang="fr-FR" sz="1000" b="0" i="0" u="none" strike="noStrike" cap="none" normalizeH="0" baseline="0" dirty="0" smtClean="0">
                <a:ln>
                  <a:noFill/>
                </a:ln>
                <a:solidFill>
                  <a:srgbClr val="A9B7C6"/>
                </a:solidFill>
                <a:effectLst/>
                <a:latin typeface="Courier New" pitchFamily="49" charset="0"/>
                <a:cs typeface="Courier New" pitchFamily="49" charset="0"/>
              </a:rPr>
            </a:br>
            <a:r>
              <a:rPr kumimoji="0" lang="fr-FR" altLang="fr-FR" sz="1000" b="0" i="0" u="none" strike="noStrike" cap="none" normalizeH="0" baseline="0" dirty="0" smtClean="0">
                <a:ln>
                  <a:noFill/>
                </a:ln>
                <a:solidFill>
                  <a:srgbClr val="A9B7C6"/>
                </a:solidFill>
                <a:effectLst/>
                <a:latin typeface="Courier New" pitchFamily="49" charset="0"/>
                <a:cs typeface="Courier New" pitchFamily="49" charset="0"/>
              </a:rPr>
              <a:t>    </a:t>
            </a:r>
            <a:r>
              <a:rPr kumimoji="0" lang="fr-FR" altLang="fr-FR" sz="1000" b="0" i="0" u="none" strike="noStrike" cap="none" normalizeH="0" baseline="0" dirty="0" smtClean="0">
                <a:ln>
                  <a:noFill/>
                </a:ln>
                <a:solidFill>
                  <a:srgbClr val="CC7832"/>
                </a:solidFill>
                <a:effectLst/>
                <a:latin typeface="Courier New" pitchFamily="49" charset="0"/>
                <a:cs typeface="Courier New" pitchFamily="49" charset="0"/>
              </a:rPr>
              <a:t>if </a:t>
            </a:r>
            <a:r>
              <a:rPr kumimoji="0" lang="fr-FR" altLang="fr-FR" sz="1000" b="0" i="0" u="none" strike="noStrike" cap="none" normalizeH="0" baseline="0" dirty="0" smtClean="0">
                <a:ln>
                  <a:noFill/>
                </a:ln>
                <a:solidFill>
                  <a:srgbClr val="A9B7C6"/>
                </a:solidFill>
                <a:effectLst/>
                <a:latin typeface="Courier New" pitchFamily="49" charset="0"/>
                <a:cs typeface="Courier New" pitchFamily="49" charset="0"/>
              </a:rPr>
              <a:t>(</a:t>
            </a:r>
            <a:r>
              <a:rPr kumimoji="0" lang="fr-FR" altLang="fr-FR" sz="1000" b="0" i="0" u="none" strike="noStrike" cap="none" normalizeH="0" baseline="0" dirty="0" err="1" smtClean="0">
                <a:ln>
                  <a:noFill/>
                </a:ln>
                <a:solidFill>
                  <a:srgbClr val="A9B7C6"/>
                </a:solidFill>
                <a:effectLst/>
                <a:latin typeface="Courier New" pitchFamily="49" charset="0"/>
                <a:cs typeface="Courier New" pitchFamily="49" charset="0"/>
              </a:rPr>
              <a:t>args.</a:t>
            </a:r>
            <a:r>
              <a:rPr kumimoji="0" lang="fr-FR" altLang="fr-FR" sz="1000" b="0" i="0" u="none" strike="noStrike" cap="none" normalizeH="0" baseline="0" dirty="0" err="1" smtClean="0">
                <a:ln>
                  <a:noFill/>
                </a:ln>
                <a:solidFill>
                  <a:srgbClr val="9876AA"/>
                </a:solidFill>
                <a:effectLst/>
                <a:latin typeface="Courier New" pitchFamily="49" charset="0"/>
                <a:cs typeface="Courier New" pitchFamily="49" charset="0"/>
              </a:rPr>
              <a:t>length</a:t>
            </a:r>
            <a:r>
              <a:rPr kumimoji="0" lang="fr-FR" altLang="fr-FR" sz="1000" b="0" i="0" u="none" strike="noStrike" cap="none" normalizeH="0" baseline="0" dirty="0" smtClean="0">
                <a:ln>
                  <a:noFill/>
                </a:ln>
                <a:solidFill>
                  <a:srgbClr val="9876AA"/>
                </a:solidFill>
                <a:effectLst/>
                <a:latin typeface="Courier New" pitchFamily="49" charset="0"/>
                <a:cs typeface="Courier New" pitchFamily="49" charset="0"/>
              </a:rPr>
              <a:t> </a:t>
            </a:r>
            <a:r>
              <a:rPr kumimoji="0" lang="fr-FR" altLang="fr-FR" sz="1000" b="0" i="0" u="none" strike="noStrike" cap="none" normalizeH="0" baseline="0" dirty="0" smtClean="0">
                <a:ln>
                  <a:noFill/>
                </a:ln>
                <a:solidFill>
                  <a:srgbClr val="A9B7C6"/>
                </a:solidFill>
                <a:effectLst/>
                <a:latin typeface="Courier New" pitchFamily="49" charset="0"/>
                <a:cs typeface="Courier New" pitchFamily="49" charset="0"/>
              </a:rPr>
              <a:t>&gt; </a:t>
            </a:r>
            <a:r>
              <a:rPr kumimoji="0" lang="fr-FR" altLang="fr-FR" sz="1000" b="0" i="0" u="none" strike="noStrike" cap="none" normalizeH="0" baseline="0" dirty="0" smtClean="0">
                <a:ln>
                  <a:noFill/>
                </a:ln>
                <a:solidFill>
                  <a:srgbClr val="6897BB"/>
                </a:solidFill>
                <a:effectLst/>
                <a:latin typeface="Courier New" pitchFamily="49" charset="0"/>
                <a:cs typeface="Courier New" pitchFamily="49" charset="0"/>
              </a:rPr>
              <a:t>0</a:t>
            </a:r>
            <a:r>
              <a:rPr kumimoji="0" lang="fr-FR" altLang="fr-FR" sz="1000" b="0" i="0" u="none" strike="noStrike" cap="none" normalizeH="0" baseline="0" dirty="0" smtClean="0">
                <a:ln>
                  <a:noFill/>
                </a:ln>
                <a:solidFill>
                  <a:srgbClr val="A9B7C6"/>
                </a:solidFill>
                <a:effectLst/>
                <a:latin typeface="Courier New" pitchFamily="49" charset="0"/>
                <a:cs typeface="Courier New" pitchFamily="49" charset="0"/>
              </a:rPr>
              <a:t>) {</a:t>
            </a:r>
            <a:br>
              <a:rPr kumimoji="0" lang="fr-FR" altLang="fr-FR" sz="1000" b="0" i="0" u="none" strike="noStrike" cap="none" normalizeH="0" baseline="0" dirty="0" smtClean="0">
                <a:ln>
                  <a:noFill/>
                </a:ln>
                <a:solidFill>
                  <a:srgbClr val="A9B7C6"/>
                </a:solidFill>
                <a:effectLst/>
                <a:latin typeface="Courier New" pitchFamily="49" charset="0"/>
                <a:cs typeface="Courier New" pitchFamily="49" charset="0"/>
              </a:rPr>
            </a:br>
            <a:r>
              <a:rPr kumimoji="0" lang="fr-FR" altLang="fr-FR" sz="1000" b="0" i="0" u="none" strike="noStrike" cap="none" normalizeH="0" baseline="0" dirty="0" smtClean="0">
                <a:ln>
                  <a:noFill/>
                </a:ln>
                <a:solidFill>
                  <a:srgbClr val="A9B7C6"/>
                </a:solidFill>
                <a:effectLst/>
                <a:latin typeface="Courier New" pitchFamily="49" charset="0"/>
                <a:cs typeface="Courier New" pitchFamily="49" charset="0"/>
              </a:rPr>
              <a:t>        </a:t>
            </a:r>
            <a:r>
              <a:rPr kumimoji="0" lang="fr-FR" altLang="fr-FR" sz="1000" b="0" i="0" u="none" strike="noStrike" cap="none" normalizeH="0" baseline="0" dirty="0" err="1" smtClean="0">
                <a:ln>
                  <a:noFill/>
                </a:ln>
                <a:solidFill>
                  <a:srgbClr val="A9B7C6"/>
                </a:solidFill>
                <a:effectLst/>
                <a:latin typeface="Courier New" pitchFamily="49" charset="0"/>
                <a:cs typeface="Courier New" pitchFamily="49" charset="0"/>
              </a:rPr>
              <a:t>dependency.publish</a:t>
            </a:r>
            <a:r>
              <a:rPr kumimoji="0" lang="fr-FR" altLang="fr-FR" sz="1000" b="0" i="0" u="none" strike="noStrike" cap="none" normalizeH="0" baseline="0" dirty="0" smtClean="0">
                <a:ln>
                  <a:noFill/>
                </a:ln>
                <a:solidFill>
                  <a:srgbClr val="A9B7C6"/>
                </a:solidFill>
                <a:effectLst/>
                <a:latin typeface="Courier New" pitchFamily="49" charset="0"/>
                <a:cs typeface="Courier New" pitchFamily="49" charset="0"/>
              </a:rPr>
              <a:t>()</a:t>
            </a:r>
            <a:r>
              <a:rPr kumimoji="0" lang="fr-FR" altLang="fr-FR" sz="1000" b="0" i="0" u="none" strike="noStrike" cap="none" normalizeH="0" baseline="0" dirty="0" smtClean="0">
                <a:ln>
                  <a:noFill/>
                </a:ln>
                <a:solidFill>
                  <a:srgbClr val="CC7832"/>
                </a:solidFill>
                <a:effectLst/>
                <a:latin typeface="Courier New" pitchFamily="49" charset="0"/>
                <a:cs typeface="Courier New" pitchFamily="49" charset="0"/>
              </a:rPr>
              <a:t>;</a:t>
            </a:r>
            <a:br>
              <a:rPr kumimoji="0" lang="fr-FR" altLang="fr-FR" sz="1000" b="0" i="0" u="none" strike="noStrike" cap="none" normalizeH="0" baseline="0" dirty="0" smtClean="0">
                <a:ln>
                  <a:noFill/>
                </a:ln>
                <a:solidFill>
                  <a:srgbClr val="CC7832"/>
                </a:solidFill>
                <a:effectLst/>
                <a:latin typeface="Courier New" pitchFamily="49" charset="0"/>
                <a:cs typeface="Courier New" pitchFamily="49" charset="0"/>
              </a:rPr>
            </a:br>
            <a:r>
              <a:rPr kumimoji="0" lang="fr-FR" altLang="fr-FR" sz="1000" b="0" i="0" u="none" strike="noStrike" cap="none" normalizeH="0" baseline="0" dirty="0" smtClean="0">
                <a:ln>
                  <a:noFill/>
                </a:ln>
                <a:solidFill>
                  <a:srgbClr val="CC7832"/>
                </a:solidFill>
                <a:effectLst/>
                <a:latin typeface="Courier New" pitchFamily="49" charset="0"/>
                <a:cs typeface="Courier New" pitchFamily="49" charset="0"/>
              </a:rPr>
              <a:t>        return </a:t>
            </a:r>
            <a:r>
              <a:rPr kumimoji="0" lang="fr-FR" altLang="fr-FR" sz="1000" b="0" i="0" u="none" strike="noStrike" cap="none" normalizeH="0" baseline="0" dirty="0" err="1" smtClean="0">
                <a:ln>
                  <a:noFill/>
                </a:ln>
                <a:solidFill>
                  <a:srgbClr val="A9B7C6"/>
                </a:solidFill>
                <a:effectLst/>
                <a:latin typeface="Courier New" pitchFamily="49" charset="0"/>
                <a:cs typeface="Courier New" pitchFamily="49" charset="0"/>
              </a:rPr>
              <a:t>args.</a:t>
            </a:r>
            <a:r>
              <a:rPr kumimoji="0" lang="fr-FR" altLang="fr-FR" sz="1000" b="0" i="0" u="none" strike="noStrike" cap="none" normalizeH="0" baseline="0" dirty="0" err="1" smtClean="0">
                <a:ln>
                  <a:noFill/>
                </a:ln>
                <a:solidFill>
                  <a:srgbClr val="9876AA"/>
                </a:solidFill>
                <a:effectLst/>
                <a:latin typeface="Courier New" pitchFamily="49" charset="0"/>
                <a:cs typeface="Courier New" pitchFamily="49" charset="0"/>
              </a:rPr>
              <a:t>length</a:t>
            </a:r>
            <a:r>
              <a:rPr kumimoji="0" lang="fr-FR" altLang="fr-FR" sz="1000" b="0" i="0" u="none" strike="noStrike" cap="none" normalizeH="0" baseline="0" dirty="0" smtClean="0">
                <a:ln>
                  <a:noFill/>
                </a:ln>
                <a:solidFill>
                  <a:srgbClr val="CC7832"/>
                </a:solidFill>
                <a:effectLst/>
                <a:latin typeface="Courier New" pitchFamily="49" charset="0"/>
                <a:cs typeface="Courier New" pitchFamily="49" charset="0"/>
              </a:rPr>
              <a:t>;</a:t>
            </a:r>
            <a:br>
              <a:rPr kumimoji="0" lang="fr-FR" altLang="fr-FR" sz="1000" b="0" i="0" u="none" strike="noStrike" cap="none" normalizeH="0" baseline="0" dirty="0" smtClean="0">
                <a:ln>
                  <a:noFill/>
                </a:ln>
                <a:solidFill>
                  <a:srgbClr val="CC7832"/>
                </a:solidFill>
                <a:effectLst/>
                <a:latin typeface="Courier New" pitchFamily="49" charset="0"/>
                <a:cs typeface="Courier New" pitchFamily="49" charset="0"/>
              </a:rPr>
            </a:br>
            <a:r>
              <a:rPr kumimoji="0" lang="fr-FR" altLang="fr-FR" sz="1000" b="0" i="0" u="none" strike="noStrike" cap="none" normalizeH="0" baseline="0" dirty="0" smtClean="0">
                <a:ln>
                  <a:noFill/>
                </a:ln>
                <a:solidFill>
                  <a:srgbClr val="CC7832"/>
                </a:solidFill>
                <a:effectLst/>
                <a:latin typeface="Courier New" pitchFamily="49" charset="0"/>
                <a:cs typeface="Courier New" pitchFamily="49" charset="0"/>
              </a:rPr>
              <a:t>    </a:t>
            </a:r>
            <a:r>
              <a:rPr kumimoji="0" lang="fr-FR" altLang="fr-FR" sz="1000" b="0" i="0" u="none" strike="noStrike" cap="none" normalizeH="0" baseline="0" dirty="0" smtClean="0">
                <a:ln>
                  <a:noFill/>
                </a:ln>
                <a:solidFill>
                  <a:srgbClr val="A9B7C6"/>
                </a:solidFill>
                <a:effectLst/>
                <a:latin typeface="Courier New" pitchFamily="49" charset="0"/>
                <a:cs typeface="Courier New" pitchFamily="49" charset="0"/>
              </a:rPr>
              <a:t>}</a:t>
            </a:r>
            <a:br>
              <a:rPr kumimoji="0" lang="fr-FR" altLang="fr-FR" sz="1000" b="0" i="0" u="none" strike="noStrike" cap="none" normalizeH="0" baseline="0" dirty="0" smtClean="0">
                <a:ln>
                  <a:noFill/>
                </a:ln>
                <a:solidFill>
                  <a:srgbClr val="A9B7C6"/>
                </a:solidFill>
                <a:effectLst/>
                <a:latin typeface="Courier New" pitchFamily="49" charset="0"/>
                <a:cs typeface="Courier New" pitchFamily="49" charset="0"/>
              </a:rPr>
            </a:br>
            <a:r>
              <a:rPr kumimoji="0" lang="fr-FR" altLang="fr-FR" sz="1000" b="0" i="0" u="none" strike="noStrike" cap="none" normalizeH="0" baseline="0" dirty="0" smtClean="0">
                <a:ln>
                  <a:noFill/>
                </a:ln>
                <a:solidFill>
                  <a:srgbClr val="A9B7C6"/>
                </a:solidFill>
                <a:effectLst/>
                <a:latin typeface="Courier New" pitchFamily="49" charset="0"/>
                <a:cs typeface="Courier New" pitchFamily="49" charset="0"/>
              </a:rPr>
              <a:t>    </a:t>
            </a:r>
            <a:r>
              <a:rPr kumimoji="0" lang="fr-FR" altLang="fr-FR" sz="1000" b="0" i="0" u="none" strike="noStrike" cap="none" normalizeH="0" baseline="0" dirty="0" smtClean="0">
                <a:ln>
                  <a:noFill/>
                </a:ln>
                <a:solidFill>
                  <a:srgbClr val="CC7832"/>
                </a:solidFill>
                <a:effectLst/>
                <a:latin typeface="Courier New" pitchFamily="49" charset="0"/>
                <a:cs typeface="Courier New" pitchFamily="49" charset="0"/>
              </a:rPr>
              <a:t>return </a:t>
            </a:r>
            <a:r>
              <a:rPr kumimoji="0" lang="fr-FR" altLang="fr-FR" sz="1000" b="0" i="0" u="none" strike="noStrike" cap="none" normalizeH="0" baseline="0" dirty="0" smtClean="0">
                <a:ln>
                  <a:noFill/>
                </a:ln>
                <a:solidFill>
                  <a:srgbClr val="6897BB"/>
                </a:solidFill>
                <a:effectLst/>
                <a:latin typeface="Courier New" pitchFamily="49" charset="0"/>
                <a:cs typeface="Courier New" pitchFamily="49" charset="0"/>
              </a:rPr>
              <a:t>0</a:t>
            </a:r>
            <a:r>
              <a:rPr kumimoji="0" lang="fr-FR" altLang="fr-FR" sz="1000" b="0" i="0" u="none" strike="noStrike" cap="none" normalizeH="0" baseline="0" dirty="0" smtClean="0">
                <a:ln>
                  <a:noFill/>
                </a:ln>
                <a:solidFill>
                  <a:srgbClr val="CC7832"/>
                </a:solidFill>
                <a:effectLst/>
                <a:latin typeface="Courier New" pitchFamily="49" charset="0"/>
                <a:cs typeface="Courier New" pitchFamily="49" charset="0"/>
              </a:rPr>
              <a:t>;</a:t>
            </a:r>
            <a:br>
              <a:rPr kumimoji="0" lang="fr-FR" altLang="fr-FR" sz="1000" b="0" i="0" u="none" strike="noStrike" cap="none" normalizeH="0" baseline="0" dirty="0" smtClean="0">
                <a:ln>
                  <a:noFill/>
                </a:ln>
                <a:solidFill>
                  <a:srgbClr val="CC7832"/>
                </a:solidFill>
                <a:effectLst/>
                <a:latin typeface="Courier New" pitchFamily="49" charset="0"/>
                <a:cs typeface="Courier New" pitchFamily="49" charset="0"/>
              </a:rPr>
            </a:br>
            <a:r>
              <a:rPr kumimoji="0" lang="fr-FR" altLang="fr-FR" sz="1000" b="0" i="0" u="none" strike="noStrike" cap="none" normalizeH="0" baseline="0" dirty="0" smtClean="0">
                <a:ln>
                  <a:noFill/>
                </a:ln>
                <a:solidFill>
                  <a:srgbClr val="A9B7C6"/>
                </a:solidFill>
                <a:effectLst/>
                <a:latin typeface="Courier New" pitchFamily="49" charset="0"/>
                <a:cs typeface="Courier New" pitchFamily="49" charset="0"/>
              </a:rPr>
              <a:t>}</a:t>
            </a:r>
            <a:endParaRPr kumimoji="0" lang="fr-FR" altLang="fr-FR"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8" name="Rectangle à coins arrondis 7"/>
          <p:cNvSpPr/>
          <p:nvPr/>
        </p:nvSpPr>
        <p:spPr>
          <a:xfrm>
            <a:off x="107504" y="1818270"/>
            <a:ext cx="2880320" cy="2088232"/>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r>
              <a:rPr lang="fr-FR" sz="1400" dirty="0" smtClean="0">
                <a:solidFill>
                  <a:schemeClr val="tx1"/>
                </a:solidFill>
              </a:rPr>
              <a:t>Dans une méthode on va tester</a:t>
            </a:r>
          </a:p>
          <a:p>
            <a:pPr marL="285750" indent="-285750">
              <a:buFont typeface="Arial" panose="020B0604020202020204" pitchFamily="34" charset="0"/>
              <a:buChar char="•"/>
            </a:pPr>
            <a:r>
              <a:rPr lang="fr-FR" sz="1400" dirty="0" smtClean="0">
                <a:solidFill>
                  <a:schemeClr val="tx1"/>
                </a:solidFill>
              </a:rPr>
              <a:t>Soit la valeur de retour</a:t>
            </a:r>
            <a:endParaRPr lang="fr-FR" sz="1400" dirty="0">
              <a:solidFill>
                <a:schemeClr val="tx1"/>
              </a:solidFill>
            </a:endParaRPr>
          </a:p>
          <a:p>
            <a:pPr marL="285750" indent="-285750">
              <a:buFont typeface="Arial" panose="020B0604020202020204" pitchFamily="34" charset="0"/>
              <a:buChar char="•"/>
            </a:pPr>
            <a:r>
              <a:rPr lang="fr-FR" sz="1400" dirty="0" smtClean="0">
                <a:solidFill>
                  <a:schemeClr val="tx1"/>
                </a:solidFill>
              </a:rPr>
              <a:t>Soit les exceptions</a:t>
            </a:r>
          </a:p>
          <a:p>
            <a:pPr marL="285750" indent="-285750">
              <a:buFont typeface="Arial" panose="020B0604020202020204" pitchFamily="34" charset="0"/>
              <a:buChar char="•"/>
            </a:pPr>
            <a:r>
              <a:rPr lang="fr-FR" sz="1400" dirty="0" smtClean="0">
                <a:solidFill>
                  <a:schemeClr val="tx1"/>
                </a:solidFill>
              </a:rPr>
              <a:t>Soit les appels à d’autres fonctions</a:t>
            </a:r>
          </a:p>
          <a:p>
            <a:pPr marL="285750" indent="-285750">
              <a:buFontTx/>
              <a:buChar char="-"/>
            </a:pPr>
            <a:endParaRPr lang="fr-FR" sz="1400" dirty="0" smtClean="0">
              <a:solidFill>
                <a:schemeClr val="tx1"/>
              </a:solidFill>
            </a:endParaRPr>
          </a:p>
        </p:txBody>
      </p:sp>
      <p:cxnSp>
        <p:nvCxnSpPr>
          <p:cNvPr id="10" name="Connecteur droit avec flèche 9"/>
          <p:cNvCxnSpPr>
            <a:stCxn id="8" idx="3"/>
          </p:cNvCxnSpPr>
          <p:nvPr/>
        </p:nvCxnSpPr>
        <p:spPr>
          <a:xfrm>
            <a:off x="2987829" y="2862388"/>
            <a:ext cx="1224137" cy="6940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 name="Connecteur droit avec flèche 10"/>
          <p:cNvCxnSpPr>
            <a:stCxn id="8" idx="3"/>
          </p:cNvCxnSpPr>
          <p:nvPr/>
        </p:nvCxnSpPr>
        <p:spPr>
          <a:xfrm flipV="1">
            <a:off x="2987827" y="2283721"/>
            <a:ext cx="1008112" cy="57866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 name="Connecteur droit avec flèche 14"/>
          <p:cNvCxnSpPr>
            <a:stCxn id="8" idx="3"/>
          </p:cNvCxnSpPr>
          <p:nvPr/>
        </p:nvCxnSpPr>
        <p:spPr>
          <a:xfrm flipV="1">
            <a:off x="2987827" y="2573052"/>
            <a:ext cx="1008112" cy="28933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9" name="Rectangle à coins arrondis 18"/>
          <p:cNvSpPr/>
          <p:nvPr/>
        </p:nvSpPr>
        <p:spPr>
          <a:xfrm>
            <a:off x="6084168" y="1203601"/>
            <a:ext cx="2736304" cy="643874"/>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r>
              <a:rPr lang="fr-FR" sz="1400" dirty="0" smtClean="0">
                <a:solidFill>
                  <a:schemeClr val="tx1"/>
                </a:solidFill>
              </a:rPr>
              <a:t>On va </a:t>
            </a:r>
            <a:r>
              <a:rPr lang="fr-FR" sz="1400" b="1" dirty="0" smtClean="0">
                <a:solidFill>
                  <a:schemeClr val="tx1"/>
                </a:solidFill>
              </a:rPr>
              <a:t>forger</a:t>
            </a:r>
            <a:r>
              <a:rPr lang="fr-FR" sz="1400" dirty="0" smtClean="0">
                <a:solidFill>
                  <a:schemeClr val="tx1"/>
                </a:solidFill>
              </a:rPr>
              <a:t> les arguments pour correspondre à notre test</a:t>
            </a:r>
          </a:p>
        </p:txBody>
      </p:sp>
      <p:cxnSp>
        <p:nvCxnSpPr>
          <p:cNvPr id="20" name="Connecteur droit avec flèche 19"/>
          <p:cNvCxnSpPr>
            <a:stCxn id="19" idx="2"/>
          </p:cNvCxnSpPr>
          <p:nvPr/>
        </p:nvCxnSpPr>
        <p:spPr>
          <a:xfrm flipH="1">
            <a:off x="6084169" y="1847473"/>
            <a:ext cx="1368153" cy="19930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6" name="Rectangle à coins arrondis 25"/>
          <p:cNvSpPr/>
          <p:nvPr/>
        </p:nvSpPr>
        <p:spPr>
          <a:xfrm>
            <a:off x="6084172" y="2681066"/>
            <a:ext cx="2952329" cy="394743"/>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r>
              <a:rPr lang="fr-FR" sz="1400" dirty="0" smtClean="0">
                <a:solidFill>
                  <a:schemeClr val="tx1"/>
                </a:solidFill>
              </a:rPr>
              <a:t>On va </a:t>
            </a:r>
            <a:r>
              <a:rPr lang="fr-FR" sz="1400" b="1" dirty="0" err="1" smtClean="0">
                <a:solidFill>
                  <a:schemeClr val="tx1"/>
                </a:solidFill>
              </a:rPr>
              <a:t>Mocker</a:t>
            </a:r>
            <a:r>
              <a:rPr lang="fr-FR" sz="1400" dirty="0" smtClean="0">
                <a:solidFill>
                  <a:schemeClr val="tx1"/>
                </a:solidFill>
              </a:rPr>
              <a:t> les dépendances</a:t>
            </a:r>
          </a:p>
        </p:txBody>
      </p:sp>
      <p:cxnSp>
        <p:nvCxnSpPr>
          <p:cNvPr id="27" name="Connecteur droit avec flèche 26"/>
          <p:cNvCxnSpPr>
            <a:stCxn id="26" idx="1"/>
          </p:cNvCxnSpPr>
          <p:nvPr/>
        </p:nvCxnSpPr>
        <p:spPr>
          <a:xfrm flipH="1">
            <a:off x="5724132" y="2878438"/>
            <a:ext cx="360041" cy="5335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00261884"/>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p:cNvSpPr>
            <a:spLocks noGrp="1"/>
          </p:cNvSpPr>
          <p:nvPr>
            <p:ph type="title"/>
          </p:nvPr>
        </p:nvSpPr>
        <p:spPr/>
        <p:txBody>
          <a:bodyPr/>
          <a:lstStyle/>
          <a:p>
            <a:r>
              <a:rPr lang="fr-FR" dirty="0" smtClean="0"/>
              <a:t>TDD en Java avec JUnit</a:t>
            </a:r>
            <a:endParaRPr lang="fr-FR" dirty="0"/>
          </a:p>
        </p:txBody>
      </p:sp>
      <p:sp>
        <p:nvSpPr>
          <p:cNvPr id="4" name="Espace réservé du pied de page 3"/>
          <p:cNvSpPr>
            <a:spLocks noGrp="1"/>
          </p:cNvSpPr>
          <p:nvPr>
            <p:ph type="ftr" sz="quarter" idx="11"/>
          </p:nvPr>
        </p:nvSpPr>
        <p:spPr/>
        <p:txBody>
          <a:bodyPr/>
          <a:lstStyle/>
          <a:p>
            <a:pPr>
              <a:defRPr/>
            </a:pPr>
            <a:r>
              <a:rPr lang="fr-FR" dirty="0" smtClean="0"/>
              <a:t>TDD</a:t>
            </a:r>
            <a:endParaRPr lang="fr-FR" dirty="0"/>
          </a:p>
        </p:txBody>
      </p:sp>
      <p:sp>
        <p:nvSpPr>
          <p:cNvPr id="5" name="Espace réservé du numéro de diapositive 4"/>
          <p:cNvSpPr>
            <a:spLocks noGrp="1"/>
          </p:cNvSpPr>
          <p:nvPr>
            <p:ph type="sldNum" sz="quarter" idx="12"/>
          </p:nvPr>
        </p:nvSpPr>
        <p:spPr/>
        <p:txBody>
          <a:bodyPr/>
          <a:lstStyle/>
          <a:p>
            <a:pPr>
              <a:defRPr/>
            </a:pPr>
            <a:fld id="{276219AF-F5ED-455B-A512-B03AB3602319}" type="slidenum">
              <a:rPr lang="fr-FR" smtClean="0"/>
              <a:pPr>
                <a:defRPr/>
              </a:pPr>
              <a:t>56</a:t>
            </a:fld>
            <a:endParaRPr lang="fr-FR" dirty="0"/>
          </a:p>
        </p:txBody>
      </p:sp>
      <p:sp>
        <p:nvSpPr>
          <p:cNvPr id="3" name="Espace réservé du contenu 2"/>
          <p:cNvSpPr>
            <a:spLocks noGrp="1"/>
          </p:cNvSpPr>
          <p:nvPr>
            <p:ph idx="1"/>
          </p:nvPr>
        </p:nvSpPr>
        <p:spPr/>
        <p:txBody>
          <a:bodyPr>
            <a:normAutofit/>
          </a:bodyPr>
          <a:lstStyle/>
          <a:p>
            <a:r>
              <a:rPr lang="fr-FR" sz="1600" dirty="0" smtClean="0"/>
              <a:t>Pour déclarer une méthode comme un Test il suffit de la décorer avec l’annotation </a:t>
            </a:r>
            <a:r>
              <a:rPr lang="fr-FR" sz="1600" b="1" dirty="0" smtClean="0"/>
              <a:t>@Test</a:t>
            </a:r>
          </a:p>
          <a:p>
            <a:pPr lvl="1"/>
            <a:r>
              <a:rPr lang="fr-FR" sz="1400" dirty="0" smtClean="0"/>
              <a:t>Une classe peut contenir </a:t>
            </a:r>
            <a:br>
              <a:rPr lang="fr-FR" sz="1400" dirty="0" smtClean="0"/>
            </a:br>
            <a:r>
              <a:rPr lang="fr-FR" sz="1400" dirty="0" smtClean="0"/>
              <a:t>autant de tests que l’ont veut</a:t>
            </a:r>
          </a:p>
          <a:p>
            <a:pPr lvl="1"/>
            <a:r>
              <a:rPr lang="fr-FR" sz="1400" dirty="0" smtClean="0"/>
              <a:t>Les tests sont joués dans un ordre</a:t>
            </a:r>
            <a:br>
              <a:rPr lang="fr-FR" sz="1400" dirty="0" smtClean="0"/>
            </a:br>
            <a:r>
              <a:rPr lang="fr-FR" sz="1400" dirty="0" smtClean="0"/>
              <a:t>non prédictible, il ne faut donc pas </a:t>
            </a:r>
            <a:br>
              <a:rPr lang="fr-FR" sz="1400" dirty="0" smtClean="0"/>
            </a:br>
            <a:r>
              <a:rPr lang="fr-FR" sz="1400" dirty="0" smtClean="0"/>
              <a:t>s’appuyer dessus</a:t>
            </a:r>
          </a:p>
          <a:p>
            <a:pPr lvl="1"/>
            <a:endParaRPr lang="fr-FR" sz="1200" dirty="0" smtClean="0"/>
          </a:p>
          <a:p>
            <a:pPr lvl="1"/>
            <a:endParaRPr lang="fr-FR" sz="1200" dirty="0"/>
          </a:p>
          <a:p>
            <a:endParaRPr lang="fr-FR" sz="1400" dirty="0" smtClean="0"/>
          </a:p>
          <a:p>
            <a:r>
              <a:rPr lang="fr-FR" sz="1600" dirty="0" smtClean="0"/>
              <a:t>Les propriétés d’un bon test (idéalement)</a:t>
            </a:r>
          </a:p>
          <a:p>
            <a:pPr lvl="1"/>
            <a:r>
              <a:rPr lang="fr-FR" sz="1400" b="1" dirty="0" smtClean="0"/>
              <a:t>Indépendant:</a:t>
            </a:r>
            <a:r>
              <a:rPr lang="fr-FR" sz="1400" dirty="0" smtClean="0"/>
              <a:t> il peut-être joué indépendamment des autres tests</a:t>
            </a:r>
          </a:p>
          <a:p>
            <a:pPr lvl="1"/>
            <a:r>
              <a:rPr lang="fr-FR" sz="1400" b="1" dirty="0" smtClean="0"/>
              <a:t>Idempotent:</a:t>
            </a:r>
            <a:r>
              <a:rPr lang="fr-FR" sz="1400" dirty="0" smtClean="0"/>
              <a:t> il ne provoque pas d’effet de bord</a:t>
            </a:r>
          </a:p>
          <a:p>
            <a:pPr lvl="1"/>
            <a:r>
              <a:rPr lang="fr-FR" sz="1400" b="1" dirty="0" smtClean="0"/>
              <a:t>Déterministe:</a:t>
            </a:r>
            <a:r>
              <a:rPr lang="fr-FR" sz="1400" dirty="0" smtClean="0"/>
              <a:t> chaque exécution produit le même résultat, pas d’incertitude</a:t>
            </a:r>
          </a:p>
          <a:p>
            <a:pPr lvl="1"/>
            <a:endParaRPr lang="fr-FR" sz="1200" dirty="0" smtClean="0"/>
          </a:p>
          <a:p>
            <a:pPr lvl="1"/>
            <a:endParaRPr lang="fr-FR" sz="1200" dirty="0" smtClean="0"/>
          </a:p>
        </p:txBody>
      </p:sp>
      <p:sp>
        <p:nvSpPr>
          <p:cNvPr id="7" name="Rectangle 1"/>
          <p:cNvSpPr>
            <a:spLocks noChangeArrowheads="1"/>
          </p:cNvSpPr>
          <p:nvPr/>
        </p:nvSpPr>
        <p:spPr bwMode="auto">
          <a:xfrm>
            <a:off x="3635897" y="1828590"/>
            <a:ext cx="5400601" cy="1061829"/>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fr-FR" altLang="fr-FR" sz="1050" b="0" i="0" u="none" strike="noStrike" cap="none" normalizeH="0" baseline="0" dirty="0" smtClean="0">
                <a:ln>
                  <a:noFill/>
                </a:ln>
                <a:solidFill>
                  <a:srgbClr val="BBB529"/>
                </a:solidFill>
                <a:effectLst/>
                <a:latin typeface="Courier New" pitchFamily="49" charset="0"/>
                <a:cs typeface="Courier New" pitchFamily="49" charset="0"/>
              </a:rPr>
              <a:t>@Test</a:t>
            </a:r>
            <a:br>
              <a:rPr kumimoji="0" lang="fr-FR" altLang="fr-FR" sz="1050" b="0" i="0" u="none" strike="noStrike" cap="none" normalizeH="0" baseline="0" dirty="0" smtClean="0">
                <a:ln>
                  <a:noFill/>
                </a:ln>
                <a:solidFill>
                  <a:srgbClr val="BBB529"/>
                </a:solidFill>
                <a:effectLst/>
                <a:latin typeface="Courier New" pitchFamily="49" charset="0"/>
                <a:cs typeface="Courier New" pitchFamily="49" charset="0"/>
              </a:rPr>
            </a:br>
            <a:r>
              <a:rPr kumimoji="0" lang="fr-FR" altLang="fr-FR" sz="1050" b="0" i="0" u="none" strike="noStrike" cap="none" normalizeH="0" baseline="0" dirty="0" smtClean="0">
                <a:ln>
                  <a:noFill/>
                </a:ln>
                <a:solidFill>
                  <a:srgbClr val="CC7832"/>
                </a:solidFill>
                <a:effectLst/>
                <a:latin typeface="Courier New" pitchFamily="49" charset="0"/>
                <a:cs typeface="Courier New" pitchFamily="49" charset="0"/>
              </a:rPr>
              <a:t>public </a:t>
            </a:r>
            <a:r>
              <a:rPr kumimoji="0" lang="fr-FR" altLang="fr-FR" sz="1050" b="0" i="0" u="none" strike="noStrike" cap="none" normalizeH="0" baseline="0" dirty="0" err="1" smtClean="0">
                <a:ln>
                  <a:noFill/>
                </a:ln>
                <a:solidFill>
                  <a:srgbClr val="CC7832"/>
                </a:solidFill>
                <a:effectLst/>
                <a:latin typeface="Courier New" pitchFamily="49" charset="0"/>
                <a:cs typeface="Courier New" pitchFamily="49" charset="0"/>
              </a:rPr>
              <a:t>void</a:t>
            </a:r>
            <a:r>
              <a:rPr kumimoji="0" lang="fr-FR" altLang="fr-FR" sz="1050" b="0" i="0" u="none" strike="noStrike" cap="none" normalizeH="0" baseline="0" dirty="0" smtClean="0">
                <a:ln>
                  <a:noFill/>
                </a:ln>
                <a:solidFill>
                  <a:srgbClr val="CC7832"/>
                </a:solidFill>
                <a:effectLst/>
                <a:latin typeface="Courier New" pitchFamily="49" charset="0"/>
                <a:cs typeface="Courier New" pitchFamily="49" charset="0"/>
              </a:rPr>
              <a:t> </a:t>
            </a:r>
            <a:r>
              <a:rPr kumimoji="0" lang="fr-FR" altLang="fr-FR" sz="1050" b="0" i="0" u="none" strike="noStrike" cap="none" normalizeH="0" baseline="0" dirty="0" err="1" smtClean="0">
                <a:ln>
                  <a:noFill/>
                </a:ln>
                <a:solidFill>
                  <a:srgbClr val="FFC66D"/>
                </a:solidFill>
                <a:effectLst/>
                <a:latin typeface="Courier New" pitchFamily="49" charset="0"/>
                <a:cs typeface="Courier New" pitchFamily="49" charset="0"/>
              </a:rPr>
              <a:t>sum_empty_string_return_zero</a:t>
            </a:r>
            <a:r>
              <a:rPr kumimoji="0" lang="fr-FR" altLang="fr-FR" sz="1050" b="0" i="0" u="none" strike="noStrike" cap="none" normalizeH="0" baseline="0" dirty="0" smtClean="0">
                <a:ln>
                  <a:noFill/>
                </a:ln>
                <a:solidFill>
                  <a:srgbClr val="A9B7C6"/>
                </a:solidFill>
                <a:effectLst/>
                <a:latin typeface="Courier New" pitchFamily="49" charset="0"/>
                <a:cs typeface="Courier New" pitchFamily="49" charset="0"/>
              </a:rPr>
              <a:t>() {</a:t>
            </a:r>
            <a:br>
              <a:rPr kumimoji="0" lang="fr-FR" altLang="fr-FR" sz="1050" b="0" i="0" u="none" strike="noStrike" cap="none" normalizeH="0" baseline="0" dirty="0" smtClean="0">
                <a:ln>
                  <a:noFill/>
                </a:ln>
                <a:solidFill>
                  <a:srgbClr val="A9B7C6"/>
                </a:solidFill>
                <a:effectLst/>
                <a:latin typeface="Courier New" pitchFamily="49" charset="0"/>
                <a:cs typeface="Courier New" pitchFamily="49" charset="0"/>
              </a:rPr>
            </a:br>
            <a:r>
              <a:rPr kumimoji="0" lang="fr-FR" altLang="fr-FR" sz="1050" b="0" i="0" u="none" strike="noStrike" cap="none" normalizeH="0" baseline="0" dirty="0" smtClean="0">
                <a:ln>
                  <a:noFill/>
                </a:ln>
                <a:solidFill>
                  <a:srgbClr val="A9B7C6"/>
                </a:solidFill>
                <a:effectLst/>
                <a:latin typeface="Courier New" pitchFamily="49" charset="0"/>
                <a:cs typeface="Courier New" pitchFamily="49" charset="0"/>
              </a:rPr>
              <a:t>    </a:t>
            </a:r>
            <a:r>
              <a:rPr kumimoji="0" lang="fr-FR" altLang="fr-FR" sz="1050" b="0" i="0" u="none" strike="noStrike" cap="none" normalizeH="0" baseline="0" dirty="0" err="1" smtClean="0">
                <a:ln>
                  <a:noFill/>
                </a:ln>
                <a:solidFill>
                  <a:srgbClr val="A9B7C6"/>
                </a:solidFill>
                <a:effectLst/>
                <a:latin typeface="Courier New" pitchFamily="49" charset="0"/>
                <a:cs typeface="Courier New" pitchFamily="49" charset="0"/>
              </a:rPr>
              <a:t>StringCalculator</a:t>
            </a:r>
            <a:r>
              <a:rPr kumimoji="0" lang="fr-FR" altLang="fr-FR" sz="1050" b="0" i="0" u="none" strike="noStrike" cap="none" normalizeH="0" baseline="0" dirty="0" smtClean="0">
                <a:ln>
                  <a:noFill/>
                </a:ln>
                <a:solidFill>
                  <a:srgbClr val="A9B7C6"/>
                </a:solidFill>
                <a:effectLst/>
                <a:latin typeface="Courier New" pitchFamily="49" charset="0"/>
                <a:cs typeface="Courier New" pitchFamily="49" charset="0"/>
              </a:rPr>
              <a:t> </a:t>
            </a:r>
            <a:r>
              <a:rPr kumimoji="0" lang="fr-FR" altLang="fr-FR" sz="1050" b="0" i="0" u="none" strike="noStrike" cap="none" normalizeH="0" baseline="0" dirty="0" err="1" smtClean="0">
                <a:ln>
                  <a:noFill/>
                </a:ln>
                <a:solidFill>
                  <a:srgbClr val="A9B7C6"/>
                </a:solidFill>
                <a:effectLst/>
                <a:latin typeface="Courier New" pitchFamily="49" charset="0"/>
                <a:cs typeface="Courier New" pitchFamily="49" charset="0"/>
              </a:rPr>
              <a:t>calc</a:t>
            </a:r>
            <a:r>
              <a:rPr kumimoji="0" lang="fr-FR" altLang="fr-FR" sz="1050" b="0" i="0" u="none" strike="noStrike" cap="none" normalizeH="0" baseline="0" dirty="0" smtClean="0">
                <a:ln>
                  <a:noFill/>
                </a:ln>
                <a:solidFill>
                  <a:srgbClr val="A9B7C6"/>
                </a:solidFill>
                <a:effectLst/>
                <a:latin typeface="Courier New" pitchFamily="49" charset="0"/>
                <a:cs typeface="Courier New" pitchFamily="49" charset="0"/>
              </a:rPr>
              <a:t> = </a:t>
            </a:r>
            <a:r>
              <a:rPr kumimoji="0" lang="fr-FR" altLang="fr-FR" sz="1050" b="0" i="0" u="none" strike="noStrike" cap="none" normalizeH="0" baseline="0" dirty="0" smtClean="0">
                <a:ln>
                  <a:noFill/>
                </a:ln>
                <a:solidFill>
                  <a:srgbClr val="CC7832"/>
                </a:solidFill>
                <a:effectLst/>
                <a:latin typeface="Courier New" pitchFamily="49" charset="0"/>
                <a:cs typeface="Courier New" pitchFamily="49" charset="0"/>
              </a:rPr>
              <a:t>new </a:t>
            </a:r>
            <a:r>
              <a:rPr kumimoji="0" lang="fr-FR" altLang="fr-FR" sz="1050" b="0" i="0" u="none" strike="noStrike" cap="none" normalizeH="0" baseline="0" dirty="0" err="1" smtClean="0">
                <a:ln>
                  <a:noFill/>
                </a:ln>
                <a:solidFill>
                  <a:srgbClr val="A9B7C6"/>
                </a:solidFill>
                <a:effectLst/>
                <a:latin typeface="Courier New" pitchFamily="49" charset="0"/>
                <a:cs typeface="Courier New" pitchFamily="49" charset="0"/>
              </a:rPr>
              <a:t>StringCalculator</a:t>
            </a:r>
            <a:r>
              <a:rPr kumimoji="0" lang="fr-FR" altLang="fr-FR" sz="1050" b="0" i="0" u="none" strike="noStrike" cap="none" normalizeH="0" baseline="0" dirty="0" smtClean="0">
                <a:ln>
                  <a:noFill/>
                </a:ln>
                <a:solidFill>
                  <a:srgbClr val="A9B7C6"/>
                </a:solidFill>
                <a:effectLst/>
                <a:latin typeface="Courier New" pitchFamily="49" charset="0"/>
                <a:cs typeface="Courier New" pitchFamily="49" charset="0"/>
              </a:rPr>
              <a:t>()</a:t>
            </a:r>
            <a:r>
              <a:rPr kumimoji="0" lang="fr-FR" altLang="fr-FR" sz="1050" b="0" i="0" u="none" strike="noStrike" cap="none" normalizeH="0" baseline="0" dirty="0" smtClean="0">
                <a:ln>
                  <a:noFill/>
                </a:ln>
                <a:solidFill>
                  <a:srgbClr val="CC7832"/>
                </a:solidFill>
                <a:effectLst/>
                <a:latin typeface="Courier New" pitchFamily="49" charset="0"/>
                <a:cs typeface="Courier New" pitchFamily="49" charset="0"/>
              </a:rPr>
              <a:t>;</a:t>
            </a:r>
            <a:br>
              <a:rPr kumimoji="0" lang="fr-FR" altLang="fr-FR" sz="1050" b="0" i="0" u="none" strike="noStrike" cap="none" normalizeH="0" baseline="0" dirty="0" smtClean="0">
                <a:ln>
                  <a:noFill/>
                </a:ln>
                <a:solidFill>
                  <a:srgbClr val="CC7832"/>
                </a:solidFill>
                <a:effectLst/>
                <a:latin typeface="Courier New" pitchFamily="49" charset="0"/>
                <a:cs typeface="Courier New" pitchFamily="49" charset="0"/>
              </a:rPr>
            </a:br>
            <a:r>
              <a:rPr kumimoji="0" lang="fr-FR" altLang="fr-FR" sz="1050" b="0" i="0" u="none" strike="noStrike" cap="none" normalizeH="0" baseline="0" dirty="0" smtClean="0">
                <a:ln>
                  <a:noFill/>
                </a:ln>
                <a:solidFill>
                  <a:srgbClr val="CC7832"/>
                </a:solidFill>
                <a:effectLst/>
                <a:latin typeface="Courier New" pitchFamily="49" charset="0"/>
                <a:cs typeface="Courier New" pitchFamily="49" charset="0"/>
              </a:rPr>
              <a:t>    </a:t>
            </a:r>
            <a:r>
              <a:rPr kumimoji="0" lang="fr-FR" altLang="fr-FR" sz="1050" b="0" i="0" u="none" strike="noStrike" cap="none" normalizeH="0" baseline="0" dirty="0" err="1" smtClean="0">
                <a:ln>
                  <a:noFill/>
                </a:ln>
                <a:solidFill>
                  <a:srgbClr val="A9B7C6"/>
                </a:solidFill>
                <a:effectLst/>
                <a:latin typeface="Courier New" pitchFamily="49" charset="0"/>
                <a:cs typeface="Courier New" pitchFamily="49" charset="0"/>
              </a:rPr>
              <a:t>Assert.</a:t>
            </a:r>
            <a:r>
              <a:rPr kumimoji="0" lang="fr-FR" altLang="fr-FR" sz="1050" b="0" i="1" u="none" strike="noStrike" cap="none" normalizeH="0" baseline="0" dirty="0" err="1" smtClean="0">
                <a:ln>
                  <a:noFill/>
                </a:ln>
                <a:solidFill>
                  <a:srgbClr val="A9B7C6"/>
                </a:solidFill>
                <a:effectLst/>
                <a:latin typeface="Courier New" pitchFamily="49" charset="0"/>
                <a:cs typeface="Courier New" pitchFamily="49" charset="0"/>
              </a:rPr>
              <a:t>assertEquals</a:t>
            </a:r>
            <a:r>
              <a:rPr kumimoji="0" lang="fr-FR" altLang="fr-FR" sz="1050" b="0" i="0" u="none" strike="noStrike" cap="none" normalizeH="0" baseline="0" dirty="0" smtClean="0">
                <a:ln>
                  <a:noFill/>
                </a:ln>
                <a:solidFill>
                  <a:srgbClr val="A9B7C6"/>
                </a:solidFill>
                <a:effectLst/>
                <a:latin typeface="Courier New" pitchFamily="49" charset="0"/>
                <a:cs typeface="Courier New" pitchFamily="49" charset="0"/>
              </a:rPr>
              <a:t>(</a:t>
            </a:r>
            <a:r>
              <a:rPr kumimoji="0" lang="fr-FR" altLang="fr-FR" sz="1050" b="0" i="0" u="none" strike="noStrike" cap="none" normalizeH="0" baseline="0" dirty="0" smtClean="0">
                <a:ln>
                  <a:noFill/>
                </a:ln>
                <a:solidFill>
                  <a:srgbClr val="6A8759"/>
                </a:solidFill>
                <a:effectLst/>
                <a:latin typeface="Courier New" pitchFamily="49" charset="0"/>
                <a:cs typeface="Courier New" pitchFamily="49" charset="0"/>
              </a:rPr>
              <a:t>"</a:t>
            </a:r>
            <a:r>
              <a:rPr kumimoji="0" lang="fr-FR" altLang="fr-FR" sz="1050" b="0" i="0" u="none" strike="noStrike" cap="none" normalizeH="0" baseline="0" dirty="0" err="1" smtClean="0">
                <a:ln>
                  <a:noFill/>
                </a:ln>
                <a:solidFill>
                  <a:srgbClr val="6A8759"/>
                </a:solidFill>
                <a:effectLst/>
                <a:latin typeface="Courier New" pitchFamily="49" charset="0"/>
                <a:cs typeface="Courier New" pitchFamily="49" charset="0"/>
              </a:rPr>
              <a:t>Empty</a:t>
            </a:r>
            <a:r>
              <a:rPr kumimoji="0" lang="fr-FR" altLang="fr-FR" sz="1050" b="0" i="0" u="none" strike="noStrike" cap="none" normalizeH="0" baseline="0" dirty="0" smtClean="0">
                <a:ln>
                  <a:noFill/>
                </a:ln>
                <a:solidFill>
                  <a:srgbClr val="6A8759"/>
                </a:solidFill>
                <a:effectLst/>
                <a:latin typeface="Courier New" pitchFamily="49" charset="0"/>
                <a:cs typeface="Courier New" pitchFamily="49" charset="0"/>
              </a:rPr>
              <a:t> string </a:t>
            </a:r>
            <a:r>
              <a:rPr kumimoji="0" lang="fr-FR" altLang="fr-FR" sz="1050" b="0" i="0" u="none" strike="noStrike" cap="none" normalizeH="0" baseline="0" dirty="0" err="1" smtClean="0">
                <a:ln>
                  <a:noFill/>
                </a:ln>
                <a:solidFill>
                  <a:srgbClr val="6A8759"/>
                </a:solidFill>
                <a:effectLst/>
                <a:latin typeface="Courier New" pitchFamily="49" charset="0"/>
                <a:cs typeface="Courier New" pitchFamily="49" charset="0"/>
              </a:rPr>
              <a:t>should</a:t>
            </a:r>
            <a:r>
              <a:rPr kumimoji="0" lang="fr-FR" altLang="fr-FR" sz="1050" b="0" i="0" u="none" strike="noStrike" cap="none" normalizeH="0" baseline="0" dirty="0" smtClean="0">
                <a:ln>
                  <a:noFill/>
                </a:ln>
                <a:solidFill>
                  <a:srgbClr val="6A8759"/>
                </a:solidFill>
                <a:effectLst/>
                <a:latin typeface="Courier New" pitchFamily="49" charset="0"/>
                <a:cs typeface="Courier New" pitchFamily="49" charset="0"/>
              </a:rPr>
              <a:t> return 0"</a:t>
            </a:r>
            <a:r>
              <a:rPr kumimoji="0" lang="fr-FR" altLang="fr-FR" sz="1050" b="0" i="0" u="none" strike="noStrike" cap="none" normalizeH="0" baseline="0" dirty="0" smtClean="0">
                <a:ln>
                  <a:noFill/>
                </a:ln>
                <a:solidFill>
                  <a:srgbClr val="CC7832"/>
                </a:solidFill>
                <a:effectLst/>
                <a:latin typeface="Courier New" pitchFamily="49" charset="0"/>
                <a:cs typeface="Courier New" pitchFamily="49" charset="0"/>
              </a:rPr>
              <a:t>, </a:t>
            </a:r>
            <a:r>
              <a:rPr kumimoji="0" lang="fr-FR" altLang="fr-FR" sz="1050" b="0" i="0" u="none" strike="noStrike" cap="none" normalizeH="0" baseline="0" dirty="0" smtClean="0">
                <a:ln>
                  <a:noFill/>
                </a:ln>
                <a:solidFill>
                  <a:srgbClr val="6897BB"/>
                </a:solidFill>
                <a:effectLst/>
                <a:latin typeface="Courier New" pitchFamily="49" charset="0"/>
                <a:cs typeface="Courier New" pitchFamily="49" charset="0"/>
              </a:rPr>
              <a:t>0</a:t>
            </a:r>
            <a:r>
              <a:rPr kumimoji="0" lang="fr-FR" altLang="fr-FR" sz="1050" b="0" i="0" u="none" strike="noStrike" cap="none" normalizeH="0" baseline="0" dirty="0" smtClean="0">
                <a:ln>
                  <a:noFill/>
                </a:ln>
                <a:solidFill>
                  <a:srgbClr val="CC7832"/>
                </a:solidFill>
                <a:effectLst/>
                <a:latin typeface="Courier New" pitchFamily="49" charset="0"/>
                <a:cs typeface="Courier New" pitchFamily="49" charset="0"/>
              </a:rPr>
              <a:t>,</a:t>
            </a:r>
            <a:r>
              <a:rPr kumimoji="0" lang="fr-FR" altLang="fr-FR" sz="1050" b="0" i="0" u="none" strike="noStrike" cap="none" normalizeH="0" dirty="0" smtClean="0">
                <a:ln>
                  <a:noFill/>
                </a:ln>
                <a:solidFill>
                  <a:srgbClr val="CC7832"/>
                </a:solidFill>
                <a:effectLst/>
                <a:latin typeface="Courier New" pitchFamily="49" charset="0"/>
                <a:cs typeface="Courier New" pitchFamily="49" charset="0"/>
              </a:rPr>
              <a:t> </a:t>
            </a:r>
            <a:r>
              <a:rPr kumimoji="0" lang="fr-FR" altLang="fr-FR" sz="1050" b="0" i="0" u="none" strike="noStrike" cap="none" normalizeH="0" baseline="0" dirty="0" err="1" smtClean="0">
                <a:ln>
                  <a:noFill/>
                </a:ln>
                <a:solidFill>
                  <a:srgbClr val="A9B7C6"/>
                </a:solidFill>
                <a:effectLst/>
                <a:latin typeface="Courier New" pitchFamily="49" charset="0"/>
                <a:cs typeface="Courier New" pitchFamily="49" charset="0"/>
              </a:rPr>
              <a:t>calc.add</a:t>
            </a:r>
            <a:r>
              <a:rPr kumimoji="0" lang="fr-FR" altLang="fr-FR" sz="1050" b="0" i="0" u="none" strike="noStrike" cap="none" normalizeH="0" baseline="0" dirty="0" smtClean="0">
                <a:ln>
                  <a:noFill/>
                </a:ln>
                <a:solidFill>
                  <a:srgbClr val="A9B7C6"/>
                </a:solidFill>
                <a:effectLst/>
                <a:latin typeface="Courier New" pitchFamily="49" charset="0"/>
                <a:cs typeface="Courier New" pitchFamily="49" charset="0"/>
              </a:rPr>
              <a:t>(</a:t>
            </a:r>
            <a:r>
              <a:rPr kumimoji="0" lang="fr-FR" altLang="fr-FR" sz="1050" b="0" i="0" u="none" strike="noStrike" cap="none" normalizeH="0" baseline="0" dirty="0" smtClean="0">
                <a:ln>
                  <a:noFill/>
                </a:ln>
                <a:solidFill>
                  <a:srgbClr val="6A8759"/>
                </a:solidFill>
                <a:effectLst/>
                <a:latin typeface="Courier New" pitchFamily="49" charset="0"/>
                <a:cs typeface="Courier New" pitchFamily="49" charset="0"/>
              </a:rPr>
              <a:t>""</a:t>
            </a:r>
            <a:r>
              <a:rPr kumimoji="0" lang="fr-FR" altLang="fr-FR" sz="1050" b="0" i="0" u="none" strike="noStrike" cap="none" normalizeH="0" baseline="0" dirty="0" smtClean="0">
                <a:ln>
                  <a:noFill/>
                </a:ln>
                <a:solidFill>
                  <a:srgbClr val="A9B7C6"/>
                </a:solidFill>
                <a:effectLst/>
                <a:latin typeface="Courier New" pitchFamily="49" charset="0"/>
                <a:cs typeface="Courier New" pitchFamily="49" charset="0"/>
              </a:rPr>
              <a:t>))</a:t>
            </a:r>
            <a:r>
              <a:rPr kumimoji="0" lang="fr-FR" altLang="fr-FR" sz="1050" b="0" i="0" u="none" strike="noStrike" cap="none" normalizeH="0" baseline="0" dirty="0" smtClean="0">
                <a:ln>
                  <a:noFill/>
                </a:ln>
                <a:solidFill>
                  <a:srgbClr val="CC7832"/>
                </a:solidFill>
                <a:effectLst/>
                <a:latin typeface="Courier New" pitchFamily="49" charset="0"/>
                <a:cs typeface="Courier New" pitchFamily="49" charset="0"/>
              </a:rPr>
              <a:t>;</a:t>
            </a:r>
            <a:br>
              <a:rPr kumimoji="0" lang="fr-FR" altLang="fr-FR" sz="1050" b="0" i="0" u="none" strike="noStrike" cap="none" normalizeH="0" baseline="0" dirty="0" smtClean="0">
                <a:ln>
                  <a:noFill/>
                </a:ln>
                <a:solidFill>
                  <a:srgbClr val="CC7832"/>
                </a:solidFill>
                <a:effectLst/>
                <a:latin typeface="Courier New" pitchFamily="49" charset="0"/>
                <a:cs typeface="Courier New" pitchFamily="49" charset="0"/>
              </a:rPr>
            </a:br>
            <a:r>
              <a:rPr kumimoji="0" lang="fr-FR" altLang="fr-FR" sz="1050" b="0" i="0" u="none" strike="noStrike" cap="none" normalizeH="0" baseline="0" dirty="0" smtClean="0">
                <a:ln>
                  <a:noFill/>
                </a:ln>
                <a:solidFill>
                  <a:srgbClr val="A9B7C6"/>
                </a:solidFill>
                <a:effectLst/>
                <a:latin typeface="Courier New" pitchFamily="49" charset="0"/>
                <a:cs typeface="Courier New" pitchFamily="49" charset="0"/>
              </a:rPr>
              <a:t>}</a:t>
            </a:r>
            <a:endParaRPr kumimoji="0" lang="fr-FR" altLang="fr-FR" sz="2000" b="0" i="0" u="none" strike="noStrike" cap="none" normalizeH="0" baseline="0" dirty="0" smtClean="0">
              <a:ln>
                <a:noFill/>
              </a:ln>
              <a:solidFill>
                <a:schemeClr val="tx1"/>
              </a:solidFill>
              <a:effectLst/>
              <a:latin typeface="Arial" pitchFamily="34" charset="0"/>
              <a:cs typeface="Arial" pitchFamily="34" charset="0"/>
            </a:endParaRPr>
          </a:p>
        </p:txBody>
      </p:sp>
      <p:sp>
        <p:nvSpPr>
          <p:cNvPr id="8" name="Rectangle avec flèche vers le bas 7"/>
          <p:cNvSpPr/>
          <p:nvPr/>
        </p:nvSpPr>
        <p:spPr>
          <a:xfrm>
            <a:off x="3131845" y="1203598"/>
            <a:ext cx="1800201" cy="720080"/>
          </a:xfrm>
          <a:prstGeom prst="downArrowCallout">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a:r>
              <a:rPr lang="fr-FR" sz="1400" dirty="0" smtClean="0">
                <a:solidFill>
                  <a:schemeClr val="tx1"/>
                </a:solidFill>
              </a:rPr>
              <a:t>Déclaration d’une méthode de test</a:t>
            </a:r>
          </a:p>
        </p:txBody>
      </p:sp>
    </p:spTree>
    <p:extLst>
      <p:ext uri="{BB962C8B-B14F-4D97-AF65-F5344CB8AC3E}">
        <p14:creationId xmlns:p14="http://schemas.microsoft.com/office/powerpoint/2010/main" val="1129053891"/>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p:cNvSpPr>
            <a:spLocks noGrp="1"/>
          </p:cNvSpPr>
          <p:nvPr>
            <p:ph type="title"/>
          </p:nvPr>
        </p:nvSpPr>
        <p:spPr/>
        <p:txBody>
          <a:bodyPr/>
          <a:lstStyle/>
          <a:p>
            <a:r>
              <a:rPr lang="fr-FR" dirty="0" smtClean="0"/>
              <a:t>TDD en Java avec JUnit</a:t>
            </a:r>
            <a:endParaRPr lang="fr-FR" dirty="0"/>
          </a:p>
        </p:txBody>
      </p:sp>
      <p:sp>
        <p:nvSpPr>
          <p:cNvPr id="4" name="Espace réservé du pied de page 3"/>
          <p:cNvSpPr>
            <a:spLocks noGrp="1"/>
          </p:cNvSpPr>
          <p:nvPr>
            <p:ph type="ftr" sz="quarter" idx="11"/>
          </p:nvPr>
        </p:nvSpPr>
        <p:spPr/>
        <p:txBody>
          <a:bodyPr/>
          <a:lstStyle/>
          <a:p>
            <a:pPr>
              <a:defRPr/>
            </a:pPr>
            <a:r>
              <a:rPr lang="fr-FR" dirty="0" smtClean="0"/>
              <a:t>TDD</a:t>
            </a:r>
            <a:endParaRPr lang="fr-FR" dirty="0"/>
          </a:p>
        </p:txBody>
      </p:sp>
      <p:sp>
        <p:nvSpPr>
          <p:cNvPr id="5" name="Espace réservé du numéro de diapositive 4"/>
          <p:cNvSpPr>
            <a:spLocks noGrp="1"/>
          </p:cNvSpPr>
          <p:nvPr>
            <p:ph type="sldNum" sz="quarter" idx="12"/>
          </p:nvPr>
        </p:nvSpPr>
        <p:spPr/>
        <p:txBody>
          <a:bodyPr/>
          <a:lstStyle/>
          <a:p>
            <a:pPr>
              <a:defRPr/>
            </a:pPr>
            <a:fld id="{276219AF-F5ED-455B-A512-B03AB3602319}" type="slidenum">
              <a:rPr lang="fr-FR" smtClean="0"/>
              <a:pPr>
                <a:defRPr/>
              </a:pPr>
              <a:t>57</a:t>
            </a:fld>
            <a:endParaRPr lang="fr-FR" dirty="0"/>
          </a:p>
        </p:txBody>
      </p:sp>
      <p:sp>
        <p:nvSpPr>
          <p:cNvPr id="3" name="Espace réservé du contenu 2"/>
          <p:cNvSpPr>
            <a:spLocks noGrp="1"/>
          </p:cNvSpPr>
          <p:nvPr>
            <p:ph idx="1"/>
          </p:nvPr>
        </p:nvSpPr>
        <p:spPr/>
        <p:txBody>
          <a:bodyPr>
            <a:normAutofit/>
          </a:bodyPr>
          <a:lstStyle/>
          <a:p>
            <a:r>
              <a:rPr lang="fr-FR" dirty="0" smtClean="0"/>
              <a:t>Les tests devraient représenter les spécifications de notre application, mais pour cela il faut qu’ils soient lisibles et compréhensibles par tout le monde (et très bien nommés)</a:t>
            </a:r>
          </a:p>
          <a:p>
            <a:endParaRPr lang="fr-FR" dirty="0" smtClean="0"/>
          </a:p>
          <a:p>
            <a:pPr lvl="1"/>
            <a:r>
              <a:rPr lang="fr-FR" b="1" dirty="0" smtClean="0"/>
              <a:t>Lisible:</a:t>
            </a:r>
            <a:r>
              <a:rPr lang="fr-FR" dirty="0" smtClean="0"/>
              <a:t> rien que le nom de la méthode de test doit permettre de connaitre ses entrants et son comportement attendu, de plus, l’unité de test doit être suffisamment petite (en terme de code) pour être lue facilement (quelques lignes !)</a:t>
            </a:r>
          </a:p>
          <a:p>
            <a:pPr lvl="1"/>
            <a:endParaRPr lang="fr-FR" dirty="0" smtClean="0"/>
          </a:p>
          <a:p>
            <a:pPr lvl="1"/>
            <a:r>
              <a:rPr lang="fr-FR" b="1" dirty="0" smtClean="0"/>
              <a:t>Compréhensible:</a:t>
            </a:r>
            <a:r>
              <a:rPr lang="fr-FR" dirty="0" smtClean="0"/>
              <a:t> En plus d’être court et bien nommé, le test doit être simple (KISS: </a:t>
            </a:r>
            <a:r>
              <a:rPr lang="fr-FR" dirty="0" err="1" smtClean="0"/>
              <a:t>Keep</a:t>
            </a:r>
            <a:r>
              <a:rPr lang="fr-FR" dirty="0" smtClean="0"/>
              <a:t> It Simple </a:t>
            </a:r>
            <a:r>
              <a:rPr lang="fr-FR" dirty="0" err="1" smtClean="0"/>
              <a:t>Stupid</a:t>
            </a:r>
            <a:r>
              <a:rPr lang="fr-FR" dirty="0" smtClean="0"/>
              <a:t>) pour que n’importe qui puisse le relire et comprendre son utilisation simplement.</a:t>
            </a:r>
          </a:p>
          <a:p>
            <a:endParaRPr lang="fr-FR" dirty="0" smtClean="0"/>
          </a:p>
        </p:txBody>
      </p:sp>
    </p:spTree>
    <p:extLst>
      <p:ext uri="{BB962C8B-B14F-4D97-AF65-F5344CB8AC3E}">
        <p14:creationId xmlns:p14="http://schemas.microsoft.com/office/powerpoint/2010/main" val="3986146884"/>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p:cNvSpPr>
            <a:spLocks noGrp="1"/>
          </p:cNvSpPr>
          <p:nvPr>
            <p:ph type="title"/>
          </p:nvPr>
        </p:nvSpPr>
        <p:spPr/>
        <p:txBody>
          <a:bodyPr/>
          <a:lstStyle/>
          <a:p>
            <a:r>
              <a:rPr lang="fr-FR" dirty="0" smtClean="0"/>
              <a:t>Canevas d’un test</a:t>
            </a:r>
            <a:endParaRPr lang="fr-FR" dirty="0"/>
          </a:p>
        </p:txBody>
      </p:sp>
      <p:sp>
        <p:nvSpPr>
          <p:cNvPr id="4" name="Espace réservé du pied de page 3"/>
          <p:cNvSpPr>
            <a:spLocks noGrp="1"/>
          </p:cNvSpPr>
          <p:nvPr>
            <p:ph type="ftr" sz="quarter" idx="11"/>
          </p:nvPr>
        </p:nvSpPr>
        <p:spPr/>
        <p:txBody>
          <a:bodyPr/>
          <a:lstStyle/>
          <a:p>
            <a:pPr>
              <a:defRPr/>
            </a:pPr>
            <a:r>
              <a:rPr lang="fr-FR" dirty="0" smtClean="0"/>
              <a:t>TDD</a:t>
            </a:r>
            <a:endParaRPr lang="fr-FR" dirty="0"/>
          </a:p>
        </p:txBody>
      </p:sp>
      <p:sp>
        <p:nvSpPr>
          <p:cNvPr id="5" name="Espace réservé du numéro de diapositive 4"/>
          <p:cNvSpPr>
            <a:spLocks noGrp="1"/>
          </p:cNvSpPr>
          <p:nvPr>
            <p:ph type="sldNum" sz="quarter" idx="12"/>
          </p:nvPr>
        </p:nvSpPr>
        <p:spPr/>
        <p:txBody>
          <a:bodyPr/>
          <a:lstStyle/>
          <a:p>
            <a:pPr>
              <a:defRPr/>
            </a:pPr>
            <a:fld id="{276219AF-F5ED-455B-A512-B03AB3602319}" type="slidenum">
              <a:rPr lang="fr-FR" smtClean="0"/>
              <a:pPr>
                <a:defRPr/>
              </a:pPr>
              <a:t>58</a:t>
            </a:fld>
            <a:endParaRPr lang="fr-FR" dirty="0"/>
          </a:p>
        </p:txBody>
      </p:sp>
      <p:sp>
        <p:nvSpPr>
          <p:cNvPr id="3" name="Espace réservé du contenu 2"/>
          <p:cNvSpPr>
            <a:spLocks noGrp="1"/>
          </p:cNvSpPr>
          <p:nvPr>
            <p:ph idx="1"/>
          </p:nvPr>
        </p:nvSpPr>
        <p:spPr/>
        <p:txBody>
          <a:bodyPr>
            <a:normAutofit/>
          </a:bodyPr>
          <a:lstStyle/>
          <a:p>
            <a:r>
              <a:rPr lang="fr-FR" sz="2000" dirty="0" smtClean="0"/>
              <a:t>Un canevas classique pour écrire un test</a:t>
            </a:r>
          </a:p>
          <a:p>
            <a:pPr lvl="1"/>
            <a:r>
              <a:rPr lang="fr-FR" b="1" i="1" dirty="0" smtClean="0"/>
              <a:t>Setup</a:t>
            </a:r>
            <a:r>
              <a:rPr lang="fr-FR" b="1" dirty="0" smtClean="0"/>
              <a:t>:</a:t>
            </a:r>
            <a:r>
              <a:rPr lang="fr-FR" dirty="0" smtClean="0"/>
              <a:t> Mettre le système dans l’état désiré</a:t>
            </a:r>
          </a:p>
          <a:p>
            <a:pPr lvl="1"/>
            <a:r>
              <a:rPr lang="fr-FR" b="1" i="1" dirty="0" err="1" smtClean="0"/>
              <a:t>Execution</a:t>
            </a:r>
            <a:r>
              <a:rPr lang="fr-FR" b="1" dirty="0" smtClean="0"/>
              <a:t>:</a:t>
            </a:r>
            <a:r>
              <a:rPr lang="fr-FR" dirty="0" smtClean="0"/>
              <a:t> Réaliser le test (c’est la partie facile)</a:t>
            </a:r>
          </a:p>
          <a:p>
            <a:pPr lvl="1"/>
            <a:r>
              <a:rPr lang="fr-FR" b="1" i="1" dirty="0" smtClean="0"/>
              <a:t>Validation</a:t>
            </a:r>
            <a:r>
              <a:rPr lang="fr-FR" b="1" dirty="0" smtClean="0"/>
              <a:t>:</a:t>
            </a:r>
            <a:r>
              <a:rPr lang="fr-FR" dirty="0" smtClean="0"/>
              <a:t> Valider le résultat du test en utilisant des </a:t>
            </a:r>
            <a:r>
              <a:rPr lang="fr-FR" b="1" dirty="0" smtClean="0"/>
              <a:t>assertions</a:t>
            </a:r>
          </a:p>
          <a:p>
            <a:pPr lvl="1"/>
            <a:r>
              <a:rPr lang="fr-FR" b="1" i="1" dirty="0" err="1" smtClean="0"/>
              <a:t>Cleanup</a:t>
            </a:r>
            <a:r>
              <a:rPr lang="fr-FR" b="1" i="1" dirty="0" smtClean="0"/>
              <a:t>/Restore</a:t>
            </a:r>
            <a:r>
              <a:rPr lang="fr-FR" b="1" dirty="0" smtClean="0"/>
              <a:t>:</a:t>
            </a:r>
            <a:r>
              <a:rPr lang="fr-FR" dirty="0" smtClean="0"/>
              <a:t> Nettoyer le système pour le remettre dans l’état de départ</a:t>
            </a:r>
          </a:p>
          <a:p>
            <a:pPr lvl="1"/>
            <a:endParaRPr lang="fr-FR" sz="1400" dirty="0"/>
          </a:p>
          <a:p>
            <a:r>
              <a:rPr lang="fr-FR" sz="2000" dirty="0" smtClean="0"/>
              <a:t>Pour pouvoir préparer et nettoyer les tests on pourra utiliser les annotations (en </a:t>
            </a:r>
            <a:r>
              <a:rPr lang="fr-FR" sz="2000" dirty="0" err="1" smtClean="0"/>
              <a:t>Junit</a:t>
            </a:r>
            <a:r>
              <a:rPr lang="fr-FR" sz="2000" dirty="0" smtClean="0"/>
              <a:t> 4/5)</a:t>
            </a:r>
          </a:p>
          <a:p>
            <a:pPr lvl="1"/>
            <a:r>
              <a:rPr lang="fr-FR" b="1" dirty="0" smtClean="0"/>
              <a:t>@</a:t>
            </a:r>
            <a:r>
              <a:rPr lang="fr-FR" b="1" dirty="0" err="1" smtClean="0"/>
              <a:t>Before</a:t>
            </a:r>
            <a:r>
              <a:rPr lang="fr-FR" b="1" dirty="0" smtClean="0"/>
              <a:t> / @</a:t>
            </a:r>
            <a:r>
              <a:rPr lang="fr-FR" b="1" dirty="0" err="1" smtClean="0"/>
              <a:t>After</a:t>
            </a:r>
            <a:r>
              <a:rPr lang="fr-FR" b="1" dirty="0" smtClean="0"/>
              <a:t>: </a:t>
            </a:r>
            <a:r>
              <a:rPr lang="fr-FR" dirty="0" smtClean="0"/>
              <a:t>les méthodes annotées avec ces décorateurs seront jouées avant/après chaque test (@</a:t>
            </a:r>
            <a:r>
              <a:rPr lang="fr-FR" dirty="0" err="1" smtClean="0"/>
              <a:t>BeforeEach</a:t>
            </a:r>
            <a:r>
              <a:rPr lang="fr-FR" dirty="0"/>
              <a:t> </a:t>
            </a:r>
            <a:r>
              <a:rPr lang="fr-FR" dirty="0" smtClean="0"/>
              <a:t>/ @</a:t>
            </a:r>
            <a:r>
              <a:rPr lang="fr-FR" dirty="0" err="1" smtClean="0"/>
              <a:t>AfterEach</a:t>
            </a:r>
            <a:r>
              <a:rPr lang="fr-FR" dirty="0" smtClean="0"/>
              <a:t> en </a:t>
            </a:r>
            <a:r>
              <a:rPr lang="fr-FR" dirty="0" err="1" smtClean="0"/>
              <a:t>Junit</a:t>
            </a:r>
            <a:r>
              <a:rPr lang="fr-FR" dirty="0" smtClean="0"/>
              <a:t> 5)</a:t>
            </a:r>
          </a:p>
          <a:p>
            <a:pPr lvl="1"/>
            <a:r>
              <a:rPr lang="fr-FR" b="1" dirty="0" smtClean="0"/>
              <a:t>@</a:t>
            </a:r>
            <a:r>
              <a:rPr lang="fr-FR" b="1" dirty="0" err="1" smtClean="0"/>
              <a:t>BeforeClass</a:t>
            </a:r>
            <a:r>
              <a:rPr lang="fr-FR" b="1" dirty="0" smtClean="0"/>
              <a:t> / @</a:t>
            </a:r>
            <a:r>
              <a:rPr lang="fr-FR" b="1" dirty="0" err="1" smtClean="0"/>
              <a:t>AfterClass</a:t>
            </a:r>
            <a:r>
              <a:rPr lang="fr-FR" b="1" dirty="0" smtClean="0"/>
              <a:t>:</a:t>
            </a:r>
            <a:r>
              <a:rPr lang="fr-FR" dirty="0" smtClean="0"/>
              <a:t> ces méthodes ne seront appelées qu’une seule fois avant / après tous les tests d’une classe (@</a:t>
            </a:r>
            <a:r>
              <a:rPr lang="fr-FR" dirty="0" err="1" smtClean="0"/>
              <a:t>BeforeAll</a:t>
            </a:r>
            <a:r>
              <a:rPr lang="fr-FR" dirty="0" smtClean="0"/>
              <a:t> / @</a:t>
            </a:r>
            <a:r>
              <a:rPr lang="fr-FR" dirty="0" err="1" smtClean="0"/>
              <a:t>AfterAll</a:t>
            </a:r>
            <a:r>
              <a:rPr lang="fr-FR" dirty="0" smtClean="0"/>
              <a:t> en </a:t>
            </a:r>
            <a:r>
              <a:rPr lang="fr-FR" dirty="0" err="1" smtClean="0"/>
              <a:t>Junit</a:t>
            </a:r>
            <a:r>
              <a:rPr lang="fr-FR" dirty="0" smtClean="0"/>
              <a:t> 5)</a:t>
            </a:r>
            <a:endParaRPr lang="fr-FR" sz="1400" dirty="0"/>
          </a:p>
        </p:txBody>
      </p:sp>
    </p:spTree>
    <p:extLst>
      <p:ext uri="{BB962C8B-B14F-4D97-AF65-F5344CB8AC3E}">
        <p14:creationId xmlns:p14="http://schemas.microsoft.com/office/powerpoint/2010/main" val="474807563"/>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p:cNvSpPr>
            <a:spLocks noGrp="1"/>
          </p:cNvSpPr>
          <p:nvPr>
            <p:ph type="title"/>
          </p:nvPr>
        </p:nvSpPr>
        <p:spPr/>
        <p:txBody>
          <a:bodyPr/>
          <a:lstStyle/>
          <a:p>
            <a:r>
              <a:rPr lang="fr-FR" dirty="0"/>
              <a:t>Canevas d’un test</a:t>
            </a:r>
          </a:p>
        </p:txBody>
      </p:sp>
      <p:sp>
        <p:nvSpPr>
          <p:cNvPr id="4" name="Espace réservé du pied de page 3"/>
          <p:cNvSpPr>
            <a:spLocks noGrp="1"/>
          </p:cNvSpPr>
          <p:nvPr>
            <p:ph type="ftr" sz="quarter" idx="11"/>
          </p:nvPr>
        </p:nvSpPr>
        <p:spPr/>
        <p:txBody>
          <a:bodyPr/>
          <a:lstStyle/>
          <a:p>
            <a:pPr>
              <a:defRPr/>
            </a:pPr>
            <a:r>
              <a:rPr lang="fr-FR" dirty="0" smtClean="0"/>
              <a:t>TDD</a:t>
            </a:r>
            <a:endParaRPr lang="fr-FR" dirty="0"/>
          </a:p>
        </p:txBody>
      </p:sp>
      <p:sp>
        <p:nvSpPr>
          <p:cNvPr id="5" name="Espace réservé du numéro de diapositive 4"/>
          <p:cNvSpPr>
            <a:spLocks noGrp="1"/>
          </p:cNvSpPr>
          <p:nvPr>
            <p:ph type="sldNum" sz="quarter" idx="12"/>
          </p:nvPr>
        </p:nvSpPr>
        <p:spPr/>
        <p:txBody>
          <a:bodyPr/>
          <a:lstStyle/>
          <a:p>
            <a:pPr>
              <a:defRPr/>
            </a:pPr>
            <a:fld id="{276219AF-F5ED-455B-A512-B03AB3602319}" type="slidenum">
              <a:rPr lang="fr-FR" smtClean="0"/>
              <a:pPr>
                <a:defRPr/>
              </a:pPr>
              <a:t>59</a:t>
            </a:fld>
            <a:endParaRPr lang="fr-FR" dirty="0"/>
          </a:p>
        </p:txBody>
      </p:sp>
      <p:sp>
        <p:nvSpPr>
          <p:cNvPr id="2" name="Rectangle 1"/>
          <p:cNvSpPr/>
          <p:nvPr/>
        </p:nvSpPr>
        <p:spPr>
          <a:xfrm>
            <a:off x="3040211" y="516346"/>
            <a:ext cx="2913618" cy="1015663"/>
          </a:xfrm>
          <a:prstGeom prst="rect">
            <a:avLst/>
          </a:prstGeom>
          <a:noFill/>
        </p:spPr>
        <p:txBody>
          <a:bodyPr wrap="none" lIns="91440" tIns="45720" rIns="91440" bIns="4572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fr-FR" sz="6000" b="1" spc="5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A. A. A.</a:t>
            </a:r>
            <a:endParaRPr lang="fr-FR" sz="6000"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endParaRPr>
          </a:p>
        </p:txBody>
      </p:sp>
      <p:sp>
        <p:nvSpPr>
          <p:cNvPr id="9" name="ZoneTexte 8"/>
          <p:cNvSpPr txBox="1"/>
          <p:nvPr/>
        </p:nvSpPr>
        <p:spPr>
          <a:xfrm>
            <a:off x="38201" y="1503993"/>
            <a:ext cx="1740772" cy="479956"/>
          </a:xfrm>
          <a:prstGeom prst="rect">
            <a:avLst/>
          </a:prstGeom>
          <a:noFill/>
        </p:spPr>
        <p:txBody>
          <a:bodyPr wrap="square" lIns="0" tIns="0" rIns="0" bIns="0" rtlCol="0">
            <a:noAutofit/>
          </a:bodyPr>
          <a:lstStyle/>
          <a:p>
            <a:pPr algn="ctr"/>
            <a:r>
              <a:rPr lang="fr-FR" sz="2800" dirty="0" smtClean="0">
                <a:solidFill>
                  <a:schemeClr val="accent1"/>
                </a:solidFill>
                <a:latin typeface="BNPP Slab Serif Extra Bold" pitchFamily="50" charset="0"/>
              </a:rPr>
              <a:t>A</a:t>
            </a:r>
            <a:r>
              <a:rPr lang="fr-FR" sz="2800" dirty="0" smtClean="0">
                <a:solidFill>
                  <a:schemeClr val="bg1"/>
                </a:solidFill>
                <a:latin typeface="BNPP Slab Serif Extra Bold" pitchFamily="50" charset="0"/>
              </a:rPr>
              <a:t>rrange</a:t>
            </a:r>
          </a:p>
        </p:txBody>
      </p:sp>
      <p:sp>
        <p:nvSpPr>
          <p:cNvPr id="10" name="ZoneTexte 9"/>
          <p:cNvSpPr txBox="1"/>
          <p:nvPr/>
        </p:nvSpPr>
        <p:spPr>
          <a:xfrm>
            <a:off x="35497" y="2712360"/>
            <a:ext cx="1740772" cy="479956"/>
          </a:xfrm>
          <a:prstGeom prst="rect">
            <a:avLst/>
          </a:prstGeom>
          <a:noFill/>
        </p:spPr>
        <p:txBody>
          <a:bodyPr wrap="square" lIns="0" tIns="0" rIns="0" bIns="0" rtlCol="0">
            <a:noAutofit/>
          </a:bodyPr>
          <a:lstStyle/>
          <a:p>
            <a:pPr algn="ctr"/>
            <a:r>
              <a:rPr lang="fr-FR" sz="2800" dirty="0" err="1" smtClean="0">
                <a:solidFill>
                  <a:schemeClr val="accent1"/>
                </a:solidFill>
                <a:latin typeface="BNPP Slab Serif Extra Bold" pitchFamily="50" charset="0"/>
              </a:rPr>
              <a:t>A</a:t>
            </a:r>
            <a:r>
              <a:rPr lang="fr-FR" sz="2800" dirty="0" err="1" smtClean="0">
                <a:solidFill>
                  <a:schemeClr val="bg1"/>
                </a:solidFill>
                <a:latin typeface="BNPP Slab Serif Extra Bold" pitchFamily="50" charset="0"/>
              </a:rPr>
              <a:t>ct</a:t>
            </a:r>
            <a:endParaRPr lang="fr-FR" sz="2800" dirty="0" smtClean="0">
              <a:solidFill>
                <a:schemeClr val="bg1"/>
              </a:solidFill>
              <a:latin typeface="BNPP Slab Serif Extra Bold" pitchFamily="50" charset="0"/>
            </a:endParaRPr>
          </a:p>
        </p:txBody>
      </p:sp>
      <p:sp>
        <p:nvSpPr>
          <p:cNvPr id="11" name="ZoneTexte 10"/>
          <p:cNvSpPr txBox="1"/>
          <p:nvPr/>
        </p:nvSpPr>
        <p:spPr>
          <a:xfrm>
            <a:off x="35497" y="3964002"/>
            <a:ext cx="1740772" cy="479956"/>
          </a:xfrm>
          <a:prstGeom prst="rect">
            <a:avLst/>
          </a:prstGeom>
          <a:noFill/>
        </p:spPr>
        <p:txBody>
          <a:bodyPr wrap="square" lIns="0" tIns="0" rIns="0" bIns="0" rtlCol="0">
            <a:noAutofit/>
          </a:bodyPr>
          <a:lstStyle/>
          <a:p>
            <a:pPr algn="ctr"/>
            <a:r>
              <a:rPr lang="fr-FR" sz="2800" dirty="0" err="1" smtClean="0">
                <a:solidFill>
                  <a:schemeClr val="accent1"/>
                </a:solidFill>
                <a:latin typeface="BNPP Slab Serif Extra Bold" pitchFamily="50" charset="0"/>
              </a:rPr>
              <a:t>A</a:t>
            </a:r>
            <a:r>
              <a:rPr lang="fr-FR" sz="2800" dirty="0" err="1" smtClean="0">
                <a:solidFill>
                  <a:schemeClr val="bg1"/>
                </a:solidFill>
                <a:latin typeface="BNPP Slab Serif Extra Bold" pitchFamily="50" charset="0"/>
              </a:rPr>
              <a:t>ssert</a:t>
            </a:r>
            <a:endParaRPr lang="fr-FR" sz="2800" dirty="0" smtClean="0">
              <a:solidFill>
                <a:schemeClr val="bg1"/>
              </a:solidFill>
              <a:latin typeface="BNPP Slab Serif Extra Bold" pitchFamily="50" charset="0"/>
            </a:endParaRPr>
          </a:p>
        </p:txBody>
      </p:sp>
      <p:cxnSp>
        <p:nvCxnSpPr>
          <p:cNvPr id="13" name="Connecteur droit avec flèche 12"/>
          <p:cNvCxnSpPr>
            <a:stCxn id="9" idx="2"/>
            <a:endCxn id="10" idx="0"/>
          </p:cNvCxnSpPr>
          <p:nvPr/>
        </p:nvCxnSpPr>
        <p:spPr>
          <a:xfrm flipH="1">
            <a:off x="905885" y="1983949"/>
            <a:ext cx="2704" cy="728412"/>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4" name="Connecteur droit avec flèche 13"/>
          <p:cNvCxnSpPr>
            <a:stCxn id="10" idx="2"/>
            <a:endCxn id="11" idx="0"/>
          </p:cNvCxnSpPr>
          <p:nvPr/>
        </p:nvCxnSpPr>
        <p:spPr>
          <a:xfrm>
            <a:off x="905883" y="3192316"/>
            <a:ext cx="0" cy="771686"/>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7" name="ZoneTexte 16"/>
          <p:cNvSpPr txBox="1"/>
          <p:nvPr/>
        </p:nvSpPr>
        <p:spPr>
          <a:xfrm>
            <a:off x="2111148" y="1503993"/>
            <a:ext cx="1740772" cy="479956"/>
          </a:xfrm>
          <a:prstGeom prst="rect">
            <a:avLst/>
          </a:prstGeom>
          <a:noFill/>
        </p:spPr>
        <p:txBody>
          <a:bodyPr wrap="square" lIns="0" tIns="0" rIns="0" bIns="0" rtlCol="0">
            <a:noAutofit/>
          </a:bodyPr>
          <a:lstStyle/>
          <a:p>
            <a:pPr algn="ctr"/>
            <a:r>
              <a:rPr lang="fr-FR" sz="2800" dirty="0" err="1" smtClean="0">
                <a:solidFill>
                  <a:schemeClr val="bg1"/>
                </a:solidFill>
                <a:latin typeface="BNPP Expanded Sans" pitchFamily="50" charset="0"/>
              </a:rPr>
              <a:t>Given</a:t>
            </a:r>
            <a:endParaRPr lang="fr-FR" sz="2800" dirty="0" smtClean="0">
              <a:solidFill>
                <a:schemeClr val="bg1"/>
              </a:solidFill>
              <a:latin typeface="BNPP Expanded Sans" pitchFamily="50" charset="0"/>
            </a:endParaRPr>
          </a:p>
        </p:txBody>
      </p:sp>
      <p:sp>
        <p:nvSpPr>
          <p:cNvPr id="18" name="ZoneTexte 17"/>
          <p:cNvSpPr txBox="1"/>
          <p:nvPr/>
        </p:nvSpPr>
        <p:spPr>
          <a:xfrm>
            <a:off x="2108444" y="2712360"/>
            <a:ext cx="1740772" cy="479956"/>
          </a:xfrm>
          <a:prstGeom prst="rect">
            <a:avLst/>
          </a:prstGeom>
          <a:noFill/>
        </p:spPr>
        <p:txBody>
          <a:bodyPr wrap="square" lIns="0" tIns="0" rIns="0" bIns="0" rtlCol="0">
            <a:noAutofit/>
          </a:bodyPr>
          <a:lstStyle/>
          <a:p>
            <a:pPr algn="ctr"/>
            <a:r>
              <a:rPr lang="fr-FR" sz="2800" dirty="0" err="1" smtClean="0">
                <a:solidFill>
                  <a:schemeClr val="bg1"/>
                </a:solidFill>
                <a:latin typeface="BNPP Expanded Sans" pitchFamily="50" charset="0"/>
              </a:rPr>
              <a:t>When</a:t>
            </a:r>
            <a:endParaRPr lang="fr-FR" sz="2800" dirty="0" smtClean="0">
              <a:solidFill>
                <a:schemeClr val="bg1"/>
              </a:solidFill>
              <a:latin typeface="BNPP Expanded Sans" pitchFamily="50" charset="0"/>
            </a:endParaRPr>
          </a:p>
        </p:txBody>
      </p:sp>
      <p:sp>
        <p:nvSpPr>
          <p:cNvPr id="19" name="ZoneTexte 18"/>
          <p:cNvSpPr txBox="1"/>
          <p:nvPr/>
        </p:nvSpPr>
        <p:spPr>
          <a:xfrm>
            <a:off x="2108444" y="3964002"/>
            <a:ext cx="1740772" cy="479956"/>
          </a:xfrm>
          <a:prstGeom prst="rect">
            <a:avLst/>
          </a:prstGeom>
          <a:noFill/>
        </p:spPr>
        <p:txBody>
          <a:bodyPr wrap="square" lIns="0" tIns="0" rIns="0" bIns="0" rtlCol="0">
            <a:noAutofit/>
          </a:bodyPr>
          <a:lstStyle/>
          <a:p>
            <a:pPr algn="ctr"/>
            <a:r>
              <a:rPr lang="fr-FR" sz="2800" dirty="0" err="1" smtClean="0">
                <a:solidFill>
                  <a:schemeClr val="bg1"/>
                </a:solidFill>
                <a:latin typeface="BNPP Expanded Sans" pitchFamily="50" charset="0"/>
              </a:rPr>
              <a:t>Then</a:t>
            </a:r>
            <a:endParaRPr lang="fr-FR" sz="2800" dirty="0" smtClean="0">
              <a:solidFill>
                <a:schemeClr val="bg1"/>
              </a:solidFill>
              <a:latin typeface="BNPP Expanded Sans" pitchFamily="50" charset="0"/>
            </a:endParaRPr>
          </a:p>
        </p:txBody>
      </p:sp>
      <p:cxnSp>
        <p:nvCxnSpPr>
          <p:cNvPr id="20" name="Connecteur droit avec flèche 19"/>
          <p:cNvCxnSpPr>
            <a:stCxn id="17" idx="2"/>
            <a:endCxn id="18" idx="0"/>
          </p:cNvCxnSpPr>
          <p:nvPr/>
        </p:nvCxnSpPr>
        <p:spPr>
          <a:xfrm flipH="1">
            <a:off x="2978831" y="1983949"/>
            <a:ext cx="2704" cy="728412"/>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21" name="Connecteur droit avec flèche 20"/>
          <p:cNvCxnSpPr>
            <a:stCxn id="18" idx="2"/>
            <a:endCxn id="19" idx="0"/>
          </p:cNvCxnSpPr>
          <p:nvPr/>
        </p:nvCxnSpPr>
        <p:spPr>
          <a:xfrm>
            <a:off x="2978830" y="3192316"/>
            <a:ext cx="0" cy="771686"/>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22" name="ZoneTexte 21"/>
          <p:cNvSpPr txBox="1"/>
          <p:nvPr/>
        </p:nvSpPr>
        <p:spPr>
          <a:xfrm>
            <a:off x="4286672" y="1503993"/>
            <a:ext cx="2445568" cy="479956"/>
          </a:xfrm>
          <a:prstGeom prst="rect">
            <a:avLst/>
          </a:prstGeom>
          <a:noFill/>
        </p:spPr>
        <p:txBody>
          <a:bodyPr wrap="square" lIns="0" tIns="0" rIns="0" bIns="0" rtlCol="0">
            <a:noAutofit/>
          </a:bodyPr>
          <a:lstStyle/>
          <a:p>
            <a:pPr algn="ctr"/>
            <a:r>
              <a:rPr lang="fr-FR" sz="2800" dirty="0" smtClean="0">
                <a:solidFill>
                  <a:schemeClr val="bg1"/>
                </a:solidFill>
                <a:latin typeface="Bradley Hand ITC" panose="03070402050302030203" pitchFamily="66" charset="0"/>
              </a:rPr>
              <a:t>En tant que</a:t>
            </a:r>
          </a:p>
        </p:txBody>
      </p:sp>
      <p:sp>
        <p:nvSpPr>
          <p:cNvPr id="23" name="ZoneTexte 22"/>
          <p:cNvSpPr txBox="1"/>
          <p:nvPr/>
        </p:nvSpPr>
        <p:spPr>
          <a:xfrm>
            <a:off x="4283968" y="2712360"/>
            <a:ext cx="2445568" cy="479956"/>
          </a:xfrm>
          <a:prstGeom prst="rect">
            <a:avLst/>
          </a:prstGeom>
          <a:noFill/>
        </p:spPr>
        <p:txBody>
          <a:bodyPr wrap="square" lIns="0" tIns="0" rIns="0" bIns="0" rtlCol="0">
            <a:noAutofit/>
          </a:bodyPr>
          <a:lstStyle/>
          <a:p>
            <a:pPr algn="ctr"/>
            <a:r>
              <a:rPr lang="fr-FR" sz="2800" dirty="0" smtClean="0">
                <a:solidFill>
                  <a:schemeClr val="bg1"/>
                </a:solidFill>
                <a:latin typeface="Bradley Hand ITC" panose="03070402050302030203" pitchFamily="66" charset="0"/>
              </a:rPr>
              <a:t>Je veux que</a:t>
            </a:r>
          </a:p>
        </p:txBody>
      </p:sp>
      <p:sp>
        <p:nvSpPr>
          <p:cNvPr id="24" name="ZoneTexte 23"/>
          <p:cNvSpPr txBox="1"/>
          <p:nvPr/>
        </p:nvSpPr>
        <p:spPr>
          <a:xfrm>
            <a:off x="4283968" y="3964002"/>
            <a:ext cx="2445568" cy="479956"/>
          </a:xfrm>
          <a:prstGeom prst="rect">
            <a:avLst/>
          </a:prstGeom>
          <a:noFill/>
        </p:spPr>
        <p:txBody>
          <a:bodyPr wrap="square" lIns="0" tIns="0" rIns="0" bIns="0" rtlCol="0">
            <a:noAutofit/>
          </a:bodyPr>
          <a:lstStyle/>
          <a:p>
            <a:pPr algn="ctr"/>
            <a:r>
              <a:rPr lang="fr-FR" sz="2800" dirty="0" smtClean="0">
                <a:solidFill>
                  <a:schemeClr val="bg1"/>
                </a:solidFill>
                <a:latin typeface="Bradley Hand ITC" panose="03070402050302030203" pitchFamily="66" charset="0"/>
              </a:rPr>
              <a:t>Afin de</a:t>
            </a:r>
          </a:p>
        </p:txBody>
      </p:sp>
      <p:cxnSp>
        <p:nvCxnSpPr>
          <p:cNvPr id="25" name="Connecteur droit avec flèche 24"/>
          <p:cNvCxnSpPr>
            <a:stCxn id="22" idx="2"/>
            <a:endCxn id="23" idx="0"/>
          </p:cNvCxnSpPr>
          <p:nvPr/>
        </p:nvCxnSpPr>
        <p:spPr>
          <a:xfrm flipH="1">
            <a:off x="5506755" y="1983949"/>
            <a:ext cx="2704" cy="728412"/>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26" name="Connecteur droit avec flèche 25"/>
          <p:cNvCxnSpPr>
            <a:stCxn id="23" idx="2"/>
            <a:endCxn id="24" idx="0"/>
          </p:cNvCxnSpPr>
          <p:nvPr/>
        </p:nvCxnSpPr>
        <p:spPr>
          <a:xfrm>
            <a:off x="5506752" y="3192316"/>
            <a:ext cx="0" cy="771686"/>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27" name="ZoneTexte 26"/>
          <p:cNvSpPr txBox="1"/>
          <p:nvPr/>
        </p:nvSpPr>
        <p:spPr>
          <a:xfrm>
            <a:off x="6662937" y="1503993"/>
            <a:ext cx="2445568" cy="479956"/>
          </a:xfrm>
          <a:prstGeom prst="rect">
            <a:avLst/>
          </a:prstGeom>
          <a:noFill/>
        </p:spPr>
        <p:txBody>
          <a:bodyPr wrap="square" lIns="0" tIns="0" rIns="0" bIns="0" rtlCol="0">
            <a:noAutofit/>
          </a:bodyPr>
          <a:lstStyle/>
          <a:p>
            <a:pPr algn="ctr"/>
            <a:r>
              <a:rPr lang="fr-FR" sz="2800" dirty="0" smtClean="0">
                <a:solidFill>
                  <a:schemeClr val="bg1"/>
                </a:solidFill>
                <a:latin typeface="Arial Narrow" panose="020B0606020202030204" pitchFamily="34" charset="0"/>
              </a:rPr>
              <a:t>setup</a:t>
            </a:r>
          </a:p>
        </p:txBody>
      </p:sp>
      <p:sp>
        <p:nvSpPr>
          <p:cNvPr id="28" name="ZoneTexte 27"/>
          <p:cNvSpPr txBox="1"/>
          <p:nvPr/>
        </p:nvSpPr>
        <p:spPr>
          <a:xfrm>
            <a:off x="6660233" y="2712360"/>
            <a:ext cx="2445568" cy="479956"/>
          </a:xfrm>
          <a:prstGeom prst="rect">
            <a:avLst/>
          </a:prstGeom>
          <a:noFill/>
        </p:spPr>
        <p:txBody>
          <a:bodyPr wrap="square" lIns="0" tIns="0" rIns="0" bIns="0" rtlCol="0">
            <a:noAutofit/>
          </a:bodyPr>
          <a:lstStyle/>
          <a:p>
            <a:pPr algn="ctr"/>
            <a:r>
              <a:rPr lang="fr-FR" sz="2800" dirty="0" err="1" smtClean="0">
                <a:solidFill>
                  <a:schemeClr val="bg1"/>
                </a:solidFill>
                <a:latin typeface="Arial Narrow" panose="020B0606020202030204" pitchFamily="34" charset="0"/>
              </a:rPr>
              <a:t>execution</a:t>
            </a:r>
            <a:endParaRPr lang="fr-FR" sz="2800" dirty="0" smtClean="0">
              <a:solidFill>
                <a:schemeClr val="bg1"/>
              </a:solidFill>
              <a:latin typeface="Arial Narrow" panose="020B0606020202030204" pitchFamily="34" charset="0"/>
            </a:endParaRPr>
          </a:p>
        </p:txBody>
      </p:sp>
      <p:sp>
        <p:nvSpPr>
          <p:cNvPr id="29" name="ZoneTexte 28"/>
          <p:cNvSpPr txBox="1"/>
          <p:nvPr/>
        </p:nvSpPr>
        <p:spPr>
          <a:xfrm>
            <a:off x="6660233" y="3964002"/>
            <a:ext cx="2445568" cy="479956"/>
          </a:xfrm>
          <a:prstGeom prst="rect">
            <a:avLst/>
          </a:prstGeom>
          <a:noFill/>
        </p:spPr>
        <p:txBody>
          <a:bodyPr wrap="square" lIns="0" tIns="0" rIns="0" bIns="0" rtlCol="0">
            <a:noAutofit/>
          </a:bodyPr>
          <a:lstStyle/>
          <a:p>
            <a:pPr algn="ctr"/>
            <a:r>
              <a:rPr lang="fr-FR" sz="2800" dirty="0" smtClean="0">
                <a:solidFill>
                  <a:schemeClr val="bg1"/>
                </a:solidFill>
                <a:latin typeface="Arial Narrow" panose="020B0606020202030204" pitchFamily="34" charset="0"/>
              </a:rPr>
              <a:t>assertion</a:t>
            </a:r>
          </a:p>
        </p:txBody>
      </p:sp>
      <p:cxnSp>
        <p:nvCxnSpPr>
          <p:cNvPr id="30" name="Connecteur droit avec flèche 29"/>
          <p:cNvCxnSpPr>
            <a:stCxn id="27" idx="2"/>
            <a:endCxn id="28" idx="0"/>
          </p:cNvCxnSpPr>
          <p:nvPr/>
        </p:nvCxnSpPr>
        <p:spPr>
          <a:xfrm flipH="1">
            <a:off x="7883020" y="1983949"/>
            <a:ext cx="2704" cy="728412"/>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31" name="Connecteur droit avec flèche 30"/>
          <p:cNvCxnSpPr>
            <a:stCxn id="28" idx="2"/>
            <a:endCxn id="29" idx="0"/>
          </p:cNvCxnSpPr>
          <p:nvPr/>
        </p:nvCxnSpPr>
        <p:spPr>
          <a:xfrm>
            <a:off x="7883017" y="3192316"/>
            <a:ext cx="0" cy="771686"/>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74180189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p:cNvSpPr>
            <a:spLocks noGrp="1"/>
          </p:cNvSpPr>
          <p:nvPr>
            <p:ph type="title"/>
          </p:nvPr>
        </p:nvSpPr>
        <p:spPr/>
        <p:txBody>
          <a:bodyPr/>
          <a:lstStyle/>
          <a:p>
            <a:r>
              <a:rPr lang="fr-FR" dirty="0" smtClean="0"/>
              <a:t>Introduction</a:t>
            </a:r>
            <a:endParaRPr lang="fr-FR" dirty="0"/>
          </a:p>
        </p:txBody>
      </p:sp>
      <p:sp>
        <p:nvSpPr>
          <p:cNvPr id="4" name="Espace réservé du pied de page 3"/>
          <p:cNvSpPr>
            <a:spLocks noGrp="1"/>
          </p:cNvSpPr>
          <p:nvPr>
            <p:ph type="ftr" sz="quarter" idx="11"/>
          </p:nvPr>
        </p:nvSpPr>
        <p:spPr/>
        <p:txBody>
          <a:bodyPr/>
          <a:lstStyle/>
          <a:p>
            <a:pPr>
              <a:defRPr/>
            </a:pPr>
            <a:r>
              <a:rPr lang="fr-FR" dirty="0" smtClean="0"/>
              <a:t>TDD</a:t>
            </a:r>
            <a:endParaRPr lang="fr-FR" dirty="0"/>
          </a:p>
        </p:txBody>
      </p:sp>
      <p:sp>
        <p:nvSpPr>
          <p:cNvPr id="5" name="Espace réservé du numéro de diapositive 4"/>
          <p:cNvSpPr>
            <a:spLocks noGrp="1"/>
          </p:cNvSpPr>
          <p:nvPr>
            <p:ph type="sldNum" sz="quarter" idx="12"/>
          </p:nvPr>
        </p:nvSpPr>
        <p:spPr/>
        <p:txBody>
          <a:bodyPr/>
          <a:lstStyle/>
          <a:p>
            <a:pPr>
              <a:defRPr/>
            </a:pPr>
            <a:fld id="{276219AF-F5ED-455B-A512-B03AB3602319}" type="slidenum">
              <a:rPr lang="fr-FR" smtClean="0"/>
              <a:pPr>
                <a:defRPr/>
              </a:pPr>
              <a:t>6</a:t>
            </a:fld>
            <a:endParaRPr lang="fr-FR" dirty="0"/>
          </a:p>
        </p:txBody>
      </p:sp>
      <p:sp>
        <p:nvSpPr>
          <p:cNvPr id="3" name="Espace réservé du contenu 2"/>
          <p:cNvSpPr>
            <a:spLocks noGrp="1"/>
          </p:cNvSpPr>
          <p:nvPr>
            <p:ph idx="1"/>
          </p:nvPr>
        </p:nvSpPr>
        <p:spPr>
          <a:xfrm>
            <a:off x="2969760" y="852985"/>
            <a:ext cx="5832821" cy="3588847"/>
          </a:xfrm>
        </p:spPr>
        <p:txBody>
          <a:bodyPr>
            <a:normAutofit/>
          </a:bodyPr>
          <a:lstStyle/>
          <a:p>
            <a:pPr marL="0" indent="0" algn="ctr">
              <a:buNone/>
            </a:pPr>
            <a:endParaRPr lang="fr-FR" sz="3600" dirty="0" smtClean="0">
              <a:latin typeface="BNPP Slab Serif Extra Bold" pitchFamily="50" charset="0"/>
            </a:endParaRPr>
          </a:p>
          <a:p>
            <a:pPr marL="0" indent="0" algn="ctr">
              <a:buNone/>
            </a:pPr>
            <a:r>
              <a:rPr lang="fr-FR" sz="3600" dirty="0" smtClean="0">
                <a:latin typeface="BNPP Slab Serif Extra Bold" pitchFamily="50" charset="0"/>
              </a:rPr>
              <a:t>A quoi ca sert ?</a:t>
            </a:r>
          </a:p>
          <a:p>
            <a:pPr marL="0" indent="0" algn="ctr">
              <a:buNone/>
            </a:pPr>
            <a:endParaRPr lang="fr-FR" sz="3600" dirty="0" smtClean="0">
              <a:latin typeface="BNPP Slab Serif Extra Bold" pitchFamily="50" charset="0"/>
            </a:endParaRPr>
          </a:p>
          <a:p>
            <a:pPr marL="0" indent="0" algn="ctr">
              <a:buNone/>
            </a:pPr>
            <a:r>
              <a:rPr lang="fr-FR" sz="3600" dirty="0" smtClean="0">
                <a:latin typeface="BNPP Slab Serif Extra Bold" pitchFamily="50" charset="0"/>
              </a:rPr>
              <a:t>Qu’est-ce que ca peux m’apporter ?</a:t>
            </a:r>
          </a:p>
          <a:p>
            <a:pPr marL="0" indent="0" algn="ctr">
              <a:buNone/>
            </a:pPr>
            <a:endParaRPr lang="fr-FR" sz="3600" dirty="0">
              <a:latin typeface="BNPP Slab Serif Extra Bold" pitchFamily="50" charset="0"/>
            </a:endParaRPr>
          </a:p>
        </p:txBody>
      </p:sp>
      <p:pic>
        <p:nvPicPr>
          <p:cNvPr id="7" name="Picture 2" descr="Image associé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531" y="771550"/>
            <a:ext cx="2646229" cy="37444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6082404"/>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p:cNvSpPr>
            <a:spLocks noGrp="1"/>
          </p:cNvSpPr>
          <p:nvPr>
            <p:ph type="title"/>
          </p:nvPr>
        </p:nvSpPr>
        <p:spPr/>
        <p:txBody>
          <a:bodyPr/>
          <a:lstStyle/>
          <a:p>
            <a:r>
              <a:rPr lang="fr-FR" dirty="0" smtClean="0"/>
              <a:t>Les assertions </a:t>
            </a:r>
            <a:r>
              <a:rPr lang="fr-FR" dirty="0" err="1" smtClean="0"/>
              <a:t>JUnit</a:t>
            </a:r>
            <a:endParaRPr lang="fr-FR" dirty="0"/>
          </a:p>
        </p:txBody>
      </p:sp>
      <p:sp>
        <p:nvSpPr>
          <p:cNvPr id="4" name="Espace réservé du pied de page 3"/>
          <p:cNvSpPr>
            <a:spLocks noGrp="1"/>
          </p:cNvSpPr>
          <p:nvPr>
            <p:ph type="ftr" sz="quarter" idx="11"/>
          </p:nvPr>
        </p:nvSpPr>
        <p:spPr/>
        <p:txBody>
          <a:bodyPr/>
          <a:lstStyle/>
          <a:p>
            <a:pPr>
              <a:defRPr/>
            </a:pPr>
            <a:r>
              <a:rPr lang="fr-FR" dirty="0" smtClean="0"/>
              <a:t>TDD</a:t>
            </a:r>
            <a:endParaRPr lang="fr-FR" dirty="0"/>
          </a:p>
        </p:txBody>
      </p:sp>
      <p:sp>
        <p:nvSpPr>
          <p:cNvPr id="5" name="Espace réservé du numéro de diapositive 4"/>
          <p:cNvSpPr>
            <a:spLocks noGrp="1"/>
          </p:cNvSpPr>
          <p:nvPr>
            <p:ph type="sldNum" sz="quarter" idx="12"/>
          </p:nvPr>
        </p:nvSpPr>
        <p:spPr/>
        <p:txBody>
          <a:bodyPr/>
          <a:lstStyle/>
          <a:p>
            <a:pPr>
              <a:defRPr/>
            </a:pPr>
            <a:fld id="{276219AF-F5ED-455B-A512-B03AB3602319}" type="slidenum">
              <a:rPr lang="fr-FR" smtClean="0"/>
              <a:pPr>
                <a:defRPr/>
              </a:pPr>
              <a:t>60</a:t>
            </a:fld>
            <a:endParaRPr lang="fr-FR" dirty="0"/>
          </a:p>
        </p:txBody>
      </p:sp>
      <p:sp>
        <p:nvSpPr>
          <p:cNvPr id="3" name="Espace réservé du contenu 2"/>
          <p:cNvSpPr>
            <a:spLocks noGrp="1"/>
          </p:cNvSpPr>
          <p:nvPr>
            <p:ph idx="1"/>
          </p:nvPr>
        </p:nvSpPr>
        <p:spPr/>
        <p:txBody>
          <a:bodyPr>
            <a:normAutofit/>
          </a:bodyPr>
          <a:lstStyle/>
          <a:p>
            <a:r>
              <a:rPr lang="fr-FR" dirty="0" smtClean="0"/>
              <a:t>Pour valider un test on va utiliser un mécanisme d’assertion</a:t>
            </a:r>
          </a:p>
          <a:p>
            <a:r>
              <a:rPr lang="fr-FR" dirty="0" smtClean="0"/>
              <a:t>Une assertion est une supposition qu’on va vérifier</a:t>
            </a:r>
            <a:endParaRPr lang="fr-FR" dirty="0"/>
          </a:p>
        </p:txBody>
      </p:sp>
      <p:sp>
        <p:nvSpPr>
          <p:cNvPr id="7" name="Rectangle à coins arrondis 6"/>
          <p:cNvSpPr/>
          <p:nvPr/>
        </p:nvSpPr>
        <p:spPr>
          <a:xfrm>
            <a:off x="971602" y="1635646"/>
            <a:ext cx="7128793" cy="504056"/>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a:r>
              <a:rPr lang="fr-FR" sz="3200" dirty="0" err="1" smtClean="0">
                <a:solidFill>
                  <a:schemeClr val="tx1"/>
                </a:solidFill>
                <a:latin typeface="+mj-lt"/>
              </a:rPr>
              <a:t>Assert.assertXXX</a:t>
            </a:r>
            <a:r>
              <a:rPr lang="fr-FR" sz="3200" dirty="0" smtClean="0">
                <a:solidFill>
                  <a:schemeClr val="tx1"/>
                </a:solidFill>
                <a:latin typeface="+mj-lt"/>
              </a:rPr>
              <a:t>(</a:t>
            </a:r>
            <a:r>
              <a:rPr lang="fr-FR" sz="3200" dirty="0" err="1" smtClean="0">
                <a:solidFill>
                  <a:schemeClr val="tx1"/>
                </a:solidFill>
                <a:latin typeface="+mj-lt"/>
              </a:rPr>
              <a:t>expected</a:t>
            </a:r>
            <a:r>
              <a:rPr lang="fr-FR" sz="3200" dirty="0" smtClean="0">
                <a:solidFill>
                  <a:schemeClr val="tx1"/>
                </a:solidFill>
                <a:latin typeface="+mj-lt"/>
              </a:rPr>
              <a:t>, </a:t>
            </a:r>
            <a:r>
              <a:rPr lang="fr-FR" sz="3200" dirty="0" err="1" smtClean="0">
                <a:solidFill>
                  <a:schemeClr val="tx1"/>
                </a:solidFill>
                <a:latin typeface="+mj-lt"/>
              </a:rPr>
              <a:t>actual</a:t>
            </a:r>
            <a:r>
              <a:rPr lang="fr-FR" sz="3200" dirty="0" smtClean="0">
                <a:solidFill>
                  <a:schemeClr val="tx1"/>
                </a:solidFill>
                <a:latin typeface="+mj-lt"/>
              </a:rPr>
              <a:t>)</a:t>
            </a:r>
          </a:p>
        </p:txBody>
      </p:sp>
      <p:sp>
        <p:nvSpPr>
          <p:cNvPr id="8" name="Rectangle à coins arrondis 7"/>
          <p:cNvSpPr/>
          <p:nvPr/>
        </p:nvSpPr>
        <p:spPr>
          <a:xfrm>
            <a:off x="251523" y="2861269"/>
            <a:ext cx="1872208" cy="1061468"/>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r>
              <a:rPr lang="fr-FR" sz="1200" dirty="0" smtClean="0">
                <a:solidFill>
                  <a:schemeClr val="tx1"/>
                </a:solidFill>
              </a:rPr>
              <a:t>Le type d’assertion</a:t>
            </a:r>
          </a:p>
          <a:p>
            <a:r>
              <a:rPr lang="fr-FR" sz="1200" dirty="0" err="1" smtClean="0">
                <a:solidFill>
                  <a:schemeClr val="tx1"/>
                </a:solidFill>
              </a:rPr>
              <a:t>AssertTrue</a:t>
            </a:r>
            <a:endParaRPr lang="fr-FR" sz="1200" dirty="0" smtClean="0">
              <a:solidFill>
                <a:schemeClr val="tx1"/>
              </a:solidFill>
            </a:endParaRPr>
          </a:p>
          <a:p>
            <a:r>
              <a:rPr lang="fr-FR" sz="1200" dirty="0" err="1" smtClean="0">
                <a:solidFill>
                  <a:schemeClr val="tx1"/>
                </a:solidFill>
              </a:rPr>
              <a:t>AssertEquals</a:t>
            </a:r>
            <a:endParaRPr lang="fr-FR" sz="1200" dirty="0" smtClean="0">
              <a:solidFill>
                <a:schemeClr val="tx1"/>
              </a:solidFill>
            </a:endParaRPr>
          </a:p>
          <a:p>
            <a:r>
              <a:rPr lang="fr-FR" sz="1200" dirty="0" err="1" smtClean="0">
                <a:solidFill>
                  <a:schemeClr val="tx1"/>
                </a:solidFill>
              </a:rPr>
              <a:t>AssertThat</a:t>
            </a:r>
            <a:endParaRPr lang="fr-FR" sz="1200" dirty="0" smtClean="0">
              <a:solidFill>
                <a:schemeClr val="tx1"/>
              </a:solidFill>
            </a:endParaRPr>
          </a:p>
          <a:p>
            <a:r>
              <a:rPr lang="fr-FR" sz="1200" dirty="0" smtClean="0">
                <a:solidFill>
                  <a:schemeClr val="tx1"/>
                </a:solidFill>
              </a:rPr>
              <a:t>….</a:t>
            </a:r>
          </a:p>
        </p:txBody>
      </p:sp>
      <p:sp>
        <p:nvSpPr>
          <p:cNvPr id="9" name="Rectangle à coins arrondis 8"/>
          <p:cNvSpPr/>
          <p:nvPr/>
        </p:nvSpPr>
        <p:spPr>
          <a:xfrm>
            <a:off x="3491884" y="2599670"/>
            <a:ext cx="1872208" cy="265367"/>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a:r>
              <a:rPr lang="fr-FR" sz="1200" dirty="0" smtClean="0">
                <a:solidFill>
                  <a:schemeClr val="tx1"/>
                </a:solidFill>
              </a:rPr>
              <a:t>La valeur attendue</a:t>
            </a:r>
          </a:p>
        </p:txBody>
      </p:sp>
      <p:sp>
        <p:nvSpPr>
          <p:cNvPr id="10" name="Rectangle à coins arrondis 9"/>
          <p:cNvSpPr/>
          <p:nvPr/>
        </p:nvSpPr>
        <p:spPr>
          <a:xfrm>
            <a:off x="5796140" y="2599670"/>
            <a:ext cx="1872208" cy="265367"/>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a:r>
              <a:rPr lang="fr-FR" sz="1200" dirty="0" smtClean="0">
                <a:solidFill>
                  <a:schemeClr val="tx1"/>
                </a:solidFill>
              </a:rPr>
              <a:t>La valeur obtenue</a:t>
            </a:r>
          </a:p>
        </p:txBody>
      </p:sp>
      <p:cxnSp>
        <p:nvCxnSpPr>
          <p:cNvPr id="11" name="Connecteur droit 10"/>
          <p:cNvCxnSpPr>
            <a:stCxn id="8" idx="0"/>
          </p:cNvCxnSpPr>
          <p:nvPr/>
        </p:nvCxnSpPr>
        <p:spPr>
          <a:xfrm flipV="1">
            <a:off x="1187625" y="2139702"/>
            <a:ext cx="2016224" cy="721566"/>
          </a:xfrm>
          <a:prstGeom prst="line">
            <a:avLst/>
          </a:prstGeom>
        </p:spPr>
        <p:style>
          <a:lnRef idx="2">
            <a:schemeClr val="accent1"/>
          </a:lnRef>
          <a:fillRef idx="0">
            <a:schemeClr val="accent1"/>
          </a:fillRef>
          <a:effectRef idx="1">
            <a:schemeClr val="accent1"/>
          </a:effectRef>
          <a:fontRef idx="minor">
            <a:schemeClr val="tx1"/>
          </a:fontRef>
        </p:style>
      </p:cxnSp>
      <p:cxnSp>
        <p:nvCxnSpPr>
          <p:cNvPr id="12" name="Connecteur droit 11"/>
          <p:cNvCxnSpPr>
            <a:endCxn id="9" idx="0"/>
          </p:cNvCxnSpPr>
          <p:nvPr/>
        </p:nvCxnSpPr>
        <p:spPr>
          <a:xfrm flipH="1">
            <a:off x="4427989" y="2139705"/>
            <a:ext cx="648073" cy="459967"/>
          </a:xfrm>
          <a:prstGeom prst="line">
            <a:avLst/>
          </a:prstGeom>
        </p:spPr>
        <p:style>
          <a:lnRef idx="2">
            <a:schemeClr val="accent1"/>
          </a:lnRef>
          <a:fillRef idx="0">
            <a:schemeClr val="accent1"/>
          </a:fillRef>
          <a:effectRef idx="1">
            <a:schemeClr val="accent1"/>
          </a:effectRef>
          <a:fontRef idx="minor">
            <a:schemeClr val="tx1"/>
          </a:fontRef>
        </p:style>
      </p:cxnSp>
      <p:cxnSp>
        <p:nvCxnSpPr>
          <p:cNvPr id="16" name="Connecteur droit 15"/>
          <p:cNvCxnSpPr>
            <a:stCxn id="10" idx="0"/>
          </p:cNvCxnSpPr>
          <p:nvPr/>
        </p:nvCxnSpPr>
        <p:spPr>
          <a:xfrm flipH="1" flipV="1">
            <a:off x="6588227" y="2139705"/>
            <a:ext cx="144016" cy="459967"/>
          </a:xfrm>
          <a:prstGeom prst="line">
            <a:avLst/>
          </a:prstGeom>
        </p:spPr>
        <p:style>
          <a:lnRef idx="2">
            <a:schemeClr val="accent1"/>
          </a:lnRef>
          <a:fillRef idx="0">
            <a:schemeClr val="accent1"/>
          </a:fillRef>
          <a:effectRef idx="1">
            <a:schemeClr val="accent1"/>
          </a:effectRef>
          <a:fontRef idx="minor">
            <a:schemeClr val="tx1"/>
          </a:fontRef>
        </p:style>
      </p:cxnSp>
      <p:sp>
        <p:nvSpPr>
          <p:cNvPr id="19" name="ZoneTexte 18"/>
          <p:cNvSpPr txBox="1"/>
          <p:nvPr/>
        </p:nvSpPr>
        <p:spPr>
          <a:xfrm>
            <a:off x="2915817" y="3049965"/>
            <a:ext cx="5760640" cy="684076"/>
          </a:xfrm>
          <a:prstGeom prst="rect">
            <a:avLst/>
          </a:prstGeom>
          <a:noFill/>
        </p:spPr>
        <p:txBody>
          <a:bodyPr wrap="square" lIns="0" tIns="0" rIns="0" bIns="0" rtlCol="0">
            <a:noAutofit/>
          </a:bodyPr>
          <a:lstStyle/>
          <a:p>
            <a:r>
              <a:rPr lang="fr-FR" dirty="0" smtClean="0">
                <a:solidFill>
                  <a:schemeClr val="bg1">
                    <a:lumMod val="50000"/>
                  </a:schemeClr>
                </a:solidFill>
                <a:latin typeface="BNPP Slab Serif Extra Bold" pitchFamily="50" charset="0"/>
              </a:rPr>
              <a:t>Si  </a:t>
            </a:r>
            <a:r>
              <a:rPr lang="fr-FR" dirty="0" err="1" smtClean="0">
                <a:solidFill>
                  <a:schemeClr val="bg1">
                    <a:lumMod val="50000"/>
                  </a:schemeClr>
                </a:solidFill>
                <a:latin typeface="BNPP Slab Serif Extra Bold" pitchFamily="50" charset="0"/>
              </a:rPr>
              <a:t>expected</a:t>
            </a:r>
            <a:r>
              <a:rPr lang="fr-FR" dirty="0" smtClean="0">
                <a:solidFill>
                  <a:schemeClr val="bg1">
                    <a:lumMod val="50000"/>
                  </a:schemeClr>
                </a:solidFill>
                <a:latin typeface="BNPP Slab Serif Extra Bold" pitchFamily="50" charset="0"/>
              </a:rPr>
              <a:t> = </a:t>
            </a:r>
            <a:r>
              <a:rPr lang="fr-FR" dirty="0" err="1" smtClean="0">
                <a:solidFill>
                  <a:schemeClr val="bg1">
                    <a:lumMod val="50000"/>
                  </a:schemeClr>
                </a:solidFill>
                <a:latin typeface="BNPP Slab Serif Extra Bold" pitchFamily="50" charset="0"/>
              </a:rPr>
              <a:t>actual</a:t>
            </a:r>
            <a:r>
              <a:rPr lang="fr-FR" dirty="0" smtClean="0">
                <a:solidFill>
                  <a:schemeClr val="bg1">
                    <a:lumMod val="50000"/>
                  </a:schemeClr>
                </a:solidFill>
                <a:latin typeface="BNPP Slab Serif Extra Bold" pitchFamily="50" charset="0"/>
              </a:rPr>
              <a:t> alors l’assertion est vrai </a:t>
            </a:r>
          </a:p>
          <a:p>
            <a:r>
              <a:rPr lang="fr-FR" dirty="0" smtClean="0">
                <a:solidFill>
                  <a:schemeClr val="bg1">
                    <a:lumMod val="50000"/>
                  </a:schemeClr>
                </a:solidFill>
                <a:latin typeface="BNPP Slab Serif Extra Bold" pitchFamily="50" charset="0"/>
                <a:sym typeface="Wingdings" panose="05000000000000000000" pitchFamily="2" charset="2"/>
              </a:rPr>
              <a:t> Le test est passant</a:t>
            </a:r>
            <a:endParaRPr lang="fr-FR" dirty="0" smtClean="0">
              <a:solidFill>
                <a:schemeClr val="bg1">
                  <a:lumMod val="50000"/>
                </a:schemeClr>
              </a:solidFill>
              <a:latin typeface="BNPP Slab Serif Extra Bold" pitchFamily="50" charset="0"/>
            </a:endParaRPr>
          </a:p>
        </p:txBody>
      </p:sp>
      <p:sp>
        <p:nvSpPr>
          <p:cNvPr id="20" name="ZoneTexte 19"/>
          <p:cNvSpPr txBox="1"/>
          <p:nvPr/>
        </p:nvSpPr>
        <p:spPr>
          <a:xfrm>
            <a:off x="3059833" y="4225591"/>
            <a:ext cx="5760640" cy="342038"/>
          </a:xfrm>
          <a:prstGeom prst="rect">
            <a:avLst/>
          </a:prstGeom>
          <a:noFill/>
        </p:spPr>
        <p:txBody>
          <a:bodyPr wrap="square" lIns="0" tIns="0" rIns="0" bIns="0" rtlCol="0">
            <a:noAutofit/>
          </a:bodyPr>
          <a:lstStyle/>
          <a:p>
            <a:r>
              <a:rPr lang="fr-FR" sz="1400" i="1" dirty="0">
                <a:solidFill>
                  <a:srgbClr val="323334"/>
                </a:solidFill>
              </a:rPr>
              <a:t>* Un import </a:t>
            </a:r>
            <a:r>
              <a:rPr lang="fr-FR" sz="1400" i="1" dirty="0" err="1">
                <a:solidFill>
                  <a:srgbClr val="323334"/>
                </a:solidFill>
              </a:rPr>
              <a:t>static</a:t>
            </a:r>
            <a:r>
              <a:rPr lang="fr-FR" sz="1400" i="1" dirty="0">
                <a:solidFill>
                  <a:srgbClr val="323334"/>
                </a:solidFill>
              </a:rPr>
              <a:t> de </a:t>
            </a:r>
            <a:r>
              <a:rPr lang="fr-FR" sz="1400" i="1" dirty="0" err="1" smtClean="0">
                <a:solidFill>
                  <a:srgbClr val="323334"/>
                </a:solidFill>
              </a:rPr>
              <a:t>org.junit.Assert</a:t>
            </a:r>
            <a:r>
              <a:rPr lang="fr-FR" sz="1400" i="1" dirty="0" smtClean="0">
                <a:solidFill>
                  <a:srgbClr val="323334"/>
                </a:solidFill>
              </a:rPr>
              <a:t> va </a:t>
            </a:r>
            <a:r>
              <a:rPr lang="fr-FR" sz="1400" i="1" dirty="0">
                <a:solidFill>
                  <a:srgbClr val="323334"/>
                </a:solidFill>
              </a:rPr>
              <a:t>simplifier la lecture et l’utilisation</a:t>
            </a:r>
          </a:p>
        </p:txBody>
      </p:sp>
    </p:spTree>
    <p:extLst>
      <p:ext uri="{BB962C8B-B14F-4D97-AF65-F5344CB8AC3E}">
        <p14:creationId xmlns:p14="http://schemas.microsoft.com/office/powerpoint/2010/main" val="117841952"/>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p:cNvSpPr>
            <a:spLocks noGrp="1"/>
          </p:cNvSpPr>
          <p:nvPr>
            <p:ph type="title"/>
          </p:nvPr>
        </p:nvSpPr>
        <p:spPr/>
        <p:txBody>
          <a:bodyPr/>
          <a:lstStyle/>
          <a:p>
            <a:r>
              <a:rPr lang="fr-FR" dirty="0"/>
              <a:t>Canevas d’un test</a:t>
            </a:r>
          </a:p>
        </p:txBody>
      </p:sp>
      <p:sp>
        <p:nvSpPr>
          <p:cNvPr id="4" name="Espace réservé du pied de page 3"/>
          <p:cNvSpPr>
            <a:spLocks noGrp="1"/>
          </p:cNvSpPr>
          <p:nvPr>
            <p:ph type="ftr" sz="quarter" idx="11"/>
          </p:nvPr>
        </p:nvSpPr>
        <p:spPr/>
        <p:txBody>
          <a:bodyPr/>
          <a:lstStyle/>
          <a:p>
            <a:pPr>
              <a:defRPr/>
            </a:pPr>
            <a:r>
              <a:rPr lang="fr-FR" dirty="0" smtClean="0"/>
              <a:t>TDD</a:t>
            </a:r>
            <a:endParaRPr lang="fr-FR" dirty="0"/>
          </a:p>
        </p:txBody>
      </p:sp>
      <p:sp>
        <p:nvSpPr>
          <p:cNvPr id="5" name="Espace réservé du numéro de diapositive 4"/>
          <p:cNvSpPr>
            <a:spLocks noGrp="1"/>
          </p:cNvSpPr>
          <p:nvPr>
            <p:ph type="sldNum" sz="quarter" idx="12"/>
          </p:nvPr>
        </p:nvSpPr>
        <p:spPr>
          <a:xfrm>
            <a:off x="3830560" y="4796670"/>
            <a:ext cx="180000" cy="135000"/>
          </a:xfrm>
        </p:spPr>
        <p:txBody>
          <a:bodyPr/>
          <a:lstStyle/>
          <a:p>
            <a:pPr>
              <a:defRPr/>
            </a:pPr>
            <a:fld id="{276219AF-F5ED-455B-A512-B03AB3602319}" type="slidenum">
              <a:rPr lang="fr-FR" smtClean="0"/>
              <a:pPr>
                <a:defRPr/>
              </a:pPr>
              <a:t>61</a:t>
            </a:fld>
            <a:endParaRPr lang="fr-FR" dirty="0"/>
          </a:p>
        </p:txBody>
      </p:sp>
      <p:sp>
        <p:nvSpPr>
          <p:cNvPr id="9" name="ZoneTexte 8"/>
          <p:cNvSpPr txBox="1"/>
          <p:nvPr/>
        </p:nvSpPr>
        <p:spPr>
          <a:xfrm>
            <a:off x="2057129" y="1339695"/>
            <a:ext cx="1740772" cy="479956"/>
          </a:xfrm>
          <a:prstGeom prst="rect">
            <a:avLst/>
          </a:prstGeom>
          <a:noFill/>
        </p:spPr>
        <p:txBody>
          <a:bodyPr wrap="square" lIns="0" tIns="0" rIns="0" bIns="0" rtlCol="0">
            <a:noAutofit/>
          </a:bodyPr>
          <a:lstStyle/>
          <a:p>
            <a:pPr algn="ctr"/>
            <a:r>
              <a:rPr lang="fr-FR" sz="2800" dirty="0" smtClean="0">
                <a:solidFill>
                  <a:schemeClr val="bg1"/>
                </a:solidFill>
                <a:latin typeface="BNPP Slab Serif Extra Bold" pitchFamily="50" charset="0"/>
              </a:rPr>
              <a:t>Arrange</a:t>
            </a:r>
          </a:p>
        </p:txBody>
      </p:sp>
      <p:sp>
        <p:nvSpPr>
          <p:cNvPr id="10" name="ZoneTexte 9"/>
          <p:cNvSpPr txBox="1"/>
          <p:nvPr/>
        </p:nvSpPr>
        <p:spPr>
          <a:xfrm>
            <a:off x="2054425" y="2206431"/>
            <a:ext cx="1740772" cy="479956"/>
          </a:xfrm>
          <a:prstGeom prst="rect">
            <a:avLst/>
          </a:prstGeom>
          <a:noFill/>
        </p:spPr>
        <p:txBody>
          <a:bodyPr wrap="square" lIns="0" tIns="0" rIns="0" bIns="0" rtlCol="0">
            <a:noAutofit/>
          </a:bodyPr>
          <a:lstStyle/>
          <a:p>
            <a:pPr algn="ctr"/>
            <a:r>
              <a:rPr lang="fr-FR" sz="2800" dirty="0" err="1" smtClean="0">
                <a:solidFill>
                  <a:schemeClr val="bg1"/>
                </a:solidFill>
                <a:latin typeface="BNPP Slab Serif Extra Bold" pitchFamily="50" charset="0"/>
              </a:rPr>
              <a:t>Act</a:t>
            </a:r>
            <a:endParaRPr lang="fr-FR" sz="2800" dirty="0" smtClean="0">
              <a:solidFill>
                <a:schemeClr val="bg1"/>
              </a:solidFill>
              <a:latin typeface="BNPP Slab Serif Extra Bold" pitchFamily="50" charset="0"/>
            </a:endParaRPr>
          </a:p>
        </p:txBody>
      </p:sp>
      <p:sp>
        <p:nvSpPr>
          <p:cNvPr id="11" name="ZoneTexte 10"/>
          <p:cNvSpPr txBox="1"/>
          <p:nvPr/>
        </p:nvSpPr>
        <p:spPr>
          <a:xfrm>
            <a:off x="2054425" y="3073167"/>
            <a:ext cx="1740772" cy="479956"/>
          </a:xfrm>
          <a:prstGeom prst="rect">
            <a:avLst/>
          </a:prstGeom>
          <a:noFill/>
        </p:spPr>
        <p:txBody>
          <a:bodyPr wrap="square" lIns="0" tIns="0" rIns="0" bIns="0" rtlCol="0">
            <a:noAutofit/>
          </a:bodyPr>
          <a:lstStyle/>
          <a:p>
            <a:pPr algn="ctr"/>
            <a:r>
              <a:rPr lang="fr-FR" sz="2800" dirty="0" err="1" smtClean="0">
                <a:solidFill>
                  <a:schemeClr val="bg1"/>
                </a:solidFill>
                <a:latin typeface="BNPP Slab Serif Extra Bold" pitchFamily="50" charset="0"/>
              </a:rPr>
              <a:t>Assert</a:t>
            </a:r>
            <a:endParaRPr lang="fr-FR" sz="2800" dirty="0" smtClean="0">
              <a:solidFill>
                <a:schemeClr val="bg1"/>
              </a:solidFill>
              <a:latin typeface="BNPP Slab Serif Extra Bold" pitchFamily="50" charset="0"/>
            </a:endParaRPr>
          </a:p>
        </p:txBody>
      </p:sp>
      <p:cxnSp>
        <p:nvCxnSpPr>
          <p:cNvPr id="13" name="Connecteur droit avec flèche 12"/>
          <p:cNvCxnSpPr>
            <a:stCxn id="9" idx="2"/>
            <a:endCxn id="10" idx="0"/>
          </p:cNvCxnSpPr>
          <p:nvPr/>
        </p:nvCxnSpPr>
        <p:spPr>
          <a:xfrm flipH="1">
            <a:off x="2924813" y="1819651"/>
            <a:ext cx="2704" cy="38678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4" name="Connecteur droit avec flèche 13"/>
          <p:cNvCxnSpPr>
            <a:stCxn id="10" idx="2"/>
            <a:endCxn id="11" idx="0"/>
          </p:cNvCxnSpPr>
          <p:nvPr/>
        </p:nvCxnSpPr>
        <p:spPr>
          <a:xfrm>
            <a:off x="2924811" y="2686386"/>
            <a:ext cx="0" cy="38678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27" name="ZoneTexte 26"/>
          <p:cNvSpPr txBox="1"/>
          <p:nvPr/>
        </p:nvSpPr>
        <p:spPr>
          <a:xfrm>
            <a:off x="4142658" y="1275606"/>
            <a:ext cx="3819129" cy="479956"/>
          </a:xfrm>
          <a:prstGeom prst="rect">
            <a:avLst/>
          </a:prstGeom>
          <a:noFill/>
        </p:spPr>
        <p:txBody>
          <a:bodyPr wrap="square" lIns="0" tIns="0" rIns="0" bIns="0" rtlCol="0">
            <a:noAutofit/>
          </a:bodyPr>
          <a:lstStyle/>
          <a:p>
            <a:pPr algn="ctr"/>
            <a:r>
              <a:rPr lang="fr-FR" sz="2800" dirty="0" smtClean="0">
                <a:solidFill>
                  <a:schemeClr val="bg1"/>
                </a:solidFill>
                <a:latin typeface="Arial Narrow" panose="020B0606020202030204" pitchFamily="34" charset="0"/>
              </a:rPr>
              <a:t>@</a:t>
            </a:r>
            <a:r>
              <a:rPr lang="fr-FR" sz="2800" dirty="0" err="1" smtClean="0">
                <a:solidFill>
                  <a:schemeClr val="bg1"/>
                </a:solidFill>
                <a:latin typeface="Arial Narrow" panose="020B0606020202030204" pitchFamily="34" charset="0"/>
              </a:rPr>
              <a:t>Before</a:t>
            </a:r>
            <a:r>
              <a:rPr lang="fr-FR" sz="2800" dirty="0">
                <a:solidFill>
                  <a:schemeClr val="bg1"/>
                </a:solidFill>
                <a:latin typeface="Arial Narrow" panose="020B0606020202030204" pitchFamily="34" charset="0"/>
              </a:rPr>
              <a:t> </a:t>
            </a:r>
            <a:r>
              <a:rPr lang="fr-FR" sz="2800" dirty="0" smtClean="0">
                <a:solidFill>
                  <a:schemeClr val="bg1"/>
                </a:solidFill>
                <a:latin typeface="Arial Narrow" panose="020B0606020202030204" pitchFamily="34" charset="0"/>
              </a:rPr>
              <a:t>/ @</a:t>
            </a:r>
            <a:r>
              <a:rPr lang="fr-FR" sz="2800" dirty="0" err="1" smtClean="0">
                <a:solidFill>
                  <a:schemeClr val="bg1"/>
                </a:solidFill>
                <a:latin typeface="Arial Narrow" panose="020B0606020202030204" pitchFamily="34" charset="0"/>
              </a:rPr>
              <a:t>BeforeClass</a:t>
            </a:r>
            <a:endParaRPr lang="fr-FR" sz="2800" dirty="0" smtClean="0">
              <a:solidFill>
                <a:schemeClr val="bg1"/>
              </a:solidFill>
              <a:latin typeface="Arial Narrow" panose="020B0606020202030204" pitchFamily="34" charset="0"/>
            </a:endParaRPr>
          </a:p>
        </p:txBody>
      </p:sp>
      <p:sp>
        <p:nvSpPr>
          <p:cNvPr id="28" name="ZoneTexte 27"/>
          <p:cNvSpPr txBox="1"/>
          <p:nvPr/>
        </p:nvSpPr>
        <p:spPr>
          <a:xfrm>
            <a:off x="4139954" y="2163705"/>
            <a:ext cx="3819129" cy="479956"/>
          </a:xfrm>
          <a:prstGeom prst="rect">
            <a:avLst/>
          </a:prstGeom>
          <a:noFill/>
        </p:spPr>
        <p:txBody>
          <a:bodyPr wrap="square" lIns="0" tIns="0" rIns="0" bIns="0" rtlCol="0">
            <a:noAutofit/>
          </a:bodyPr>
          <a:lstStyle/>
          <a:p>
            <a:pPr algn="ctr"/>
            <a:r>
              <a:rPr lang="fr-FR" sz="2800" dirty="0" smtClean="0">
                <a:solidFill>
                  <a:schemeClr val="bg1"/>
                </a:solidFill>
                <a:latin typeface="Arial Narrow" panose="020B0606020202030204" pitchFamily="34" charset="0"/>
              </a:rPr>
              <a:t>Code du test</a:t>
            </a:r>
          </a:p>
        </p:txBody>
      </p:sp>
      <p:sp>
        <p:nvSpPr>
          <p:cNvPr id="29" name="ZoneTexte 28"/>
          <p:cNvSpPr txBox="1"/>
          <p:nvPr/>
        </p:nvSpPr>
        <p:spPr>
          <a:xfrm>
            <a:off x="4139954" y="3051804"/>
            <a:ext cx="3819129" cy="479956"/>
          </a:xfrm>
          <a:prstGeom prst="rect">
            <a:avLst/>
          </a:prstGeom>
          <a:noFill/>
        </p:spPr>
        <p:txBody>
          <a:bodyPr wrap="square" lIns="0" tIns="0" rIns="0" bIns="0" rtlCol="0">
            <a:noAutofit/>
          </a:bodyPr>
          <a:lstStyle/>
          <a:p>
            <a:pPr algn="ctr"/>
            <a:r>
              <a:rPr lang="fr-FR" sz="2800" dirty="0" err="1" smtClean="0">
                <a:solidFill>
                  <a:schemeClr val="bg1"/>
                </a:solidFill>
                <a:latin typeface="Arial Narrow" panose="020B0606020202030204" pitchFamily="34" charset="0"/>
              </a:rPr>
              <a:t>Assert.asertXXX</a:t>
            </a:r>
            <a:endParaRPr lang="fr-FR" sz="2800" dirty="0" smtClean="0">
              <a:solidFill>
                <a:schemeClr val="bg1"/>
              </a:solidFill>
              <a:latin typeface="Arial Narrow" panose="020B0606020202030204" pitchFamily="34" charset="0"/>
            </a:endParaRPr>
          </a:p>
        </p:txBody>
      </p:sp>
      <p:cxnSp>
        <p:nvCxnSpPr>
          <p:cNvPr id="30" name="Connecteur droit avec flèche 29"/>
          <p:cNvCxnSpPr>
            <a:stCxn id="27" idx="2"/>
            <a:endCxn id="28" idx="0"/>
          </p:cNvCxnSpPr>
          <p:nvPr/>
        </p:nvCxnSpPr>
        <p:spPr>
          <a:xfrm flipH="1">
            <a:off x="6049517" y="1755565"/>
            <a:ext cx="2704" cy="408143"/>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31" name="Connecteur droit avec flèche 30"/>
          <p:cNvCxnSpPr>
            <a:stCxn id="28" idx="2"/>
            <a:endCxn id="29" idx="0"/>
          </p:cNvCxnSpPr>
          <p:nvPr/>
        </p:nvCxnSpPr>
        <p:spPr>
          <a:xfrm>
            <a:off x="6049516" y="2643662"/>
            <a:ext cx="0" cy="408143"/>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32" name="ZoneTexte 31"/>
          <p:cNvSpPr txBox="1"/>
          <p:nvPr/>
        </p:nvSpPr>
        <p:spPr>
          <a:xfrm>
            <a:off x="2927515" y="674111"/>
            <a:ext cx="2445568" cy="479956"/>
          </a:xfrm>
          <a:prstGeom prst="rect">
            <a:avLst/>
          </a:prstGeom>
          <a:noFill/>
        </p:spPr>
        <p:txBody>
          <a:bodyPr wrap="square" lIns="0" tIns="0" rIns="0" bIns="0" rtlCol="0">
            <a:noAutofit/>
          </a:bodyPr>
          <a:lstStyle/>
          <a:p>
            <a:pPr algn="ctr"/>
            <a:r>
              <a:rPr lang="fr-FR" sz="2800" b="1" dirty="0" smtClean="0">
                <a:solidFill>
                  <a:schemeClr val="bg1"/>
                </a:solidFill>
                <a:latin typeface="Arial Narrow" panose="020B0606020202030204" pitchFamily="34" charset="0"/>
              </a:rPr>
              <a:t>@Test</a:t>
            </a:r>
          </a:p>
        </p:txBody>
      </p:sp>
      <p:sp>
        <p:nvSpPr>
          <p:cNvPr id="33" name="ZoneTexte 32"/>
          <p:cNvSpPr txBox="1"/>
          <p:nvPr/>
        </p:nvSpPr>
        <p:spPr>
          <a:xfrm>
            <a:off x="2054425" y="3939903"/>
            <a:ext cx="1740772" cy="479956"/>
          </a:xfrm>
          <a:prstGeom prst="rect">
            <a:avLst/>
          </a:prstGeom>
          <a:noFill/>
        </p:spPr>
        <p:txBody>
          <a:bodyPr wrap="square" lIns="0" tIns="0" rIns="0" bIns="0" rtlCol="0">
            <a:noAutofit/>
          </a:bodyPr>
          <a:lstStyle/>
          <a:p>
            <a:pPr algn="ctr"/>
            <a:r>
              <a:rPr lang="fr-FR" sz="2800" dirty="0" smtClean="0">
                <a:solidFill>
                  <a:schemeClr val="bg1"/>
                </a:solidFill>
                <a:latin typeface="BNPP Slab Serif Extra Bold" pitchFamily="50" charset="0"/>
              </a:rPr>
              <a:t>(clean)</a:t>
            </a:r>
          </a:p>
        </p:txBody>
      </p:sp>
      <p:sp>
        <p:nvSpPr>
          <p:cNvPr id="34" name="ZoneTexte 33"/>
          <p:cNvSpPr txBox="1"/>
          <p:nvPr/>
        </p:nvSpPr>
        <p:spPr>
          <a:xfrm>
            <a:off x="4139954" y="3939903"/>
            <a:ext cx="3819129" cy="479956"/>
          </a:xfrm>
          <a:prstGeom prst="rect">
            <a:avLst/>
          </a:prstGeom>
          <a:noFill/>
        </p:spPr>
        <p:txBody>
          <a:bodyPr wrap="square" lIns="0" tIns="0" rIns="0" bIns="0" rtlCol="0">
            <a:noAutofit/>
          </a:bodyPr>
          <a:lstStyle/>
          <a:p>
            <a:pPr algn="ctr"/>
            <a:r>
              <a:rPr lang="fr-FR" sz="2800" dirty="0" smtClean="0">
                <a:solidFill>
                  <a:schemeClr val="bg1"/>
                </a:solidFill>
                <a:latin typeface="Arial Narrow" panose="020B0606020202030204" pitchFamily="34" charset="0"/>
              </a:rPr>
              <a:t>@</a:t>
            </a:r>
            <a:r>
              <a:rPr lang="fr-FR" sz="2800" dirty="0" err="1" smtClean="0">
                <a:solidFill>
                  <a:schemeClr val="bg1"/>
                </a:solidFill>
                <a:latin typeface="Arial Narrow" panose="020B0606020202030204" pitchFamily="34" charset="0"/>
              </a:rPr>
              <a:t>After</a:t>
            </a:r>
            <a:r>
              <a:rPr lang="fr-FR" sz="2800" dirty="0" smtClean="0">
                <a:solidFill>
                  <a:schemeClr val="bg1"/>
                </a:solidFill>
                <a:latin typeface="Arial Narrow" panose="020B0606020202030204" pitchFamily="34" charset="0"/>
              </a:rPr>
              <a:t> / @</a:t>
            </a:r>
            <a:r>
              <a:rPr lang="fr-FR" sz="2800" dirty="0" err="1" smtClean="0">
                <a:solidFill>
                  <a:schemeClr val="bg1"/>
                </a:solidFill>
                <a:latin typeface="Arial Narrow" panose="020B0606020202030204" pitchFamily="34" charset="0"/>
              </a:rPr>
              <a:t>AfterClass</a:t>
            </a:r>
            <a:endParaRPr lang="fr-FR" sz="2800" dirty="0" smtClean="0">
              <a:solidFill>
                <a:schemeClr val="bg1"/>
              </a:solidFill>
              <a:latin typeface="Arial Narrow" panose="020B0606020202030204" pitchFamily="34" charset="0"/>
            </a:endParaRPr>
          </a:p>
        </p:txBody>
      </p:sp>
      <p:cxnSp>
        <p:nvCxnSpPr>
          <p:cNvPr id="35" name="Connecteur droit avec flèche 34"/>
          <p:cNvCxnSpPr>
            <a:stCxn id="11" idx="2"/>
            <a:endCxn id="33" idx="0"/>
          </p:cNvCxnSpPr>
          <p:nvPr/>
        </p:nvCxnSpPr>
        <p:spPr>
          <a:xfrm>
            <a:off x="2924811" y="3553123"/>
            <a:ext cx="0" cy="38678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40" name="Connecteur droit avec flèche 39"/>
          <p:cNvCxnSpPr>
            <a:stCxn id="29" idx="2"/>
            <a:endCxn id="34" idx="0"/>
          </p:cNvCxnSpPr>
          <p:nvPr/>
        </p:nvCxnSpPr>
        <p:spPr>
          <a:xfrm>
            <a:off x="6049516" y="3531761"/>
            <a:ext cx="0" cy="408142"/>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420566364"/>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p:cNvSpPr>
            <a:spLocks noGrp="1"/>
          </p:cNvSpPr>
          <p:nvPr>
            <p:ph type="title"/>
          </p:nvPr>
        </p:nvSpPr>
        <p:spPr/>
        <p:txBody>
          <a:bodyPr/>
          <a:lstStyle/>
          <a:p>
            <a:r>
              <a:rPr lang="fr-FR" dirty="0" smtClean="0"/>
              <a:t>TDD en Java avec JUnit</a:t>
            </a:r>
            <a:endParaRPr lang="fr-FR" dirty="0"/>
          </a:p>
        </p:txBody>
      </p:sp>
      <p:sp>
        <p:nvSpPr>
          <p:cNvPr id="4" name="Espace réservé du pied de page 3"/>
          <p:cNvSpPr>
            <a:spLocks noGrp="1"/>
          </p:cNvSpPr>
          <p:nvPr>
            <p:ph type="ftr" sz="quarter" idx="11"/>
          </p:nvPr>
        </p:nvSpPr>
        <p:spPr/>
        <p:txBody>
          <a:bodyPr/>
          <a:lstStyle/>
          <a:p>
            <a:pPr>
              <a:defRPr/>
            </a:pPr>
            <a:r>
              <a:rPr lang="fr-FR" dirty="0" smtClean="0"/>
              <a:t>TDD</a:t>
            </a:r>
            <a:endParaRPr lang="fr-FR" dirty="0"/>
          </a:p>
        </p:txBody>
      </p:sp>
      <p:sp>
        <p:nvSpPr>
          <p:cNvPr id="5" name="Espace réservé du numéro de diapositive 4"/>
          <p:cNvSpPr>
            <a:spLocks noGrp="1"/>
          </p:cNvSpPr>
          <p:nvPr>
            <p:ph type="sldNum" sz="quarter" idx="12"/>
          </p:nvPr>
        </p:nvSpPr>
        <p:spPr/>
        <p:txBody>
          <a:bodyPr/>
          <a:lstStyle/>
          <a:p>
            <a:pPr>
              <a:defRPr/>
            </a:pPr>
            <a:fld id="{276219AF-F5ED-455B-A512-B03AB3602319}" type="slidenum">
              <a:rPr lang="fr-FR" smtClean="0"/>
              <a:pPr>
                <a:defRPr/>
              </a:pPr>
              <a:t>62</a:t>
            </a:fld>
            <a:endParaRPr lang="fr-FR" dirty="0"/>
          </a:p>
        </p:txBody>
      </p:sp>
      <p:sp>
        <p:nvSpPr>
          <p:cNvPr id="3" name="Espace réservé du contenu 2"/>
          <p:cNvSpPr>
            <a:spLocks noGrp="1"/>
          </p:cNvSpPr>
          <p:nvPr>
            <p:ph idx="1"/>
          </p:nvPr>
        </p:nvSpPr>
        <p:spPr/>
        <p:txBody>
          <a:bodyPr>
            <a:normAutofit/>
          </a:bodyPr>
          <a:lstStyle/>
          <a:p>
            <a:r>
              <a:rPr lang="fr-FR" sz="2000" dirty="0" smtClean="0"/>
              <a:t>Et les champs dans les classes de tests, c’est possible ? </a:t>
            </a:r>
          </a:p>
          <a:p>
            <a:pPr marL="0" indent="0">
              <a:buNone/>
            </a:pPr>
            <a:r>
              <a:rPr lang="fr-FR" sz="2000" dirty="0" smtClean="0">
                <a:sym typeface="Wingdings" panose="05000000000000000000" pitchFamily="2" charset="2"/>
              </a:rPr>
              <a:t> Oui !, en général on trouve 3 types de champs de classe dans les tests</a:t>
            </a:r>
            <a:endParaRPr lang="fr-FR" sz="2000" dirty="0" smtClean="0"/>
          </a:p>
          <a:p>
            <a:pPr lvl="1"/>
            <a:r>
              <a:rPr lang="fr-FR" sz="1800" dirty="0" smtClean="0"/>
              <a:t>Les Test Doubles (</a:t>
            </a:r>
            <a:r>
              <a:rPr lang="fr-FR" sz="1800" dirty="0" err="1" smtClean="0"/>
              <a:t>fake</a:t>
            </a:r>
            <a:r>
              <a:rPr lang="fr-FR" sz="1800" dirty="0" smtClean="0"/>
              <a:t>, </a:t>
            </a:r>
            <a:r>
              <a:rPr lang="fr-FR" sz="1800" dirty="0" err="1" smtClean="0"/>
              <a:t>mock</a:t>
            </a:r>
            <a:r>
              <a:rPr lang="fr-FR" sz="1800" dirty="0" smtClean="0"/>
              <a:t>, stub…)</a:t>
            </a:r>
            <a:br>
              <a:rPr lang="fr-FR" sz="1800" dirty="0" smtClean="0"/>
            </a:br>
            <a:r>
              <a:rPr lang="fr-FR" sz="1800" i="1" dirty="0" smtClean="0"/>
              <a:t>(</a:t>
            </a:r>
            <a:r>
              <a:rPr lang="fr-FR" sz="1800" i="1" dirty="0" err="1" smtClean="0"/>
              <a:t>definition</a:t>
            </a:r>
            <a:r>
              <a:rPr lang="fr-FR" sz="1800" i="1" dirty="0" smtClean="0"/>
              <a:t>: </a:t>
            </a:r>
            <a:r>
              <a:rPr lang="en-US" sz="1800" i="1" dirty="0" smtClean="0"/>
              <a:t>Test </a:t>
            </a:r>
            <a:r>
              <a:rPr lang="en-US" sz="1800" i="1" dirty="0"/>
              <a:t>Double is a generic term for any case where you replace a production object for testing </a:t>
            </a:r>
            <a:r>
              <a:rPr lang="en-US" sz="1800" i="1" dirty="0" smtClean="0"/>
              <a:t>purposes)</a:t>
            </a:r>
            <a:endParaRPr lang="fr-FR" sz="1800" i="1" dirty="0" smtClean="0"/>
          </a:p>
          <a:p>
            <a:pPr lvl="1"/>
            <a:r>
              <a:rPr lang="fr-FR" sz="1800" dirty="0" smtClean="0"/>
              <a:t>Une référence à l’objet testé (pour pas le recréer à chaque fois par exemple)</a:t>
            </a:r>
          </a:p>
          <a:p>
            <a:pPr lvl="1"/>
            <a:r>
              <a:rPr lang="fr-FR" sz="1800" dirty="0" smtClean="0"/>
              <a:t>Les autres objets utilitaires nécessaires aux cas de tests</a:t>
            </a:r>
          </a:p>
          <a:p>
            <a:pPr lvl="1"/>
            <a:endParaRPr lang="fr-FR" sz="1800" dirty="0"/>
          </a:p>
          <a:p>
            <a:r>
              <a:rPr lang="fr-FR" sz="2000" dirty="0" smtClean="0"/>
              <a:t>Les champs aussi doivent être nommés correctement</a:t>
            </a:r>
            <a:endParaRPr lang="fr-FR" sz="2000" dirty="0"/>
          </a:p>
          <a:p>
            <a:pPr marL="0" indent="0">
              <a:buNone/>
            </a:pPr>
            <a:r>
              <a:rPr lang="fr-FR" sz="2000" dirty="0" smtClean="0"/>
              <a:t>	</a:t>
            </a:r>
            <a:endParaRPr lang="fr-FR" sz="2000" dirty="0"/>
          </a:p>
        </p:txBody>
      </p:sp>
    </p:spTree>
    <p:extLst>
      <p:ext uri="{BB962C8B-B14F-4D97-AF65-F5344CB8AC3E}">
        <p14:creationId xmlns:p14="http://schemas.microsoft.com/office/powerpoint/2010/main" val="3098368379"/>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p:cNvSpPr>
            <a:spLocks noGrp="1"/>
          </p:cNvSpPr>
          <p:nvPr>
            <p:ph type="title"/>
          </p:nvPr>
        </p:nvSpPr>
        <p:spPr/>
        <p:txBody>
          <a:bodyPr/>
          <a:lstStyle/>
          <a:p>
            <a:r>
              <a:rPr lang="fr-FR" dirty="0" smtClean="0"/>
              <a:t>Les exceptions et </a:t>
            </a:r>
            <a:r>
              <a:rPr lang="fr-FR" dirty="0" err="1" smtClean="0"/>
              <a:t>JUnit</a:t>
            </a:r>
            <a:endParaRPr lang="fr-FR" dirty="0"/>
          </a:p>
        </p:txBody>
      </p:sp>
      <p:sp>
        <p:nvSpPr>
          <p:cNvPr id="4" name="Espace réservé du pied de page 3"/>
          <p:cNvSpPr>
            <a:spLocks noGrp="1"/>
          </p:cNvSpPr>
          <p:nvPr>
            <p:ph type="ftr" sz="quarter" idx="11"/>
          </p:nvPr>
        </p:nvSpPr>
        <p:spPr/>
        <p:txBody>
          <a:bodyPr/>
          <a:lstStyle/>
          <a:p>
            <a:pPr>
              <a:defRPr/>
            </a:pPr>
            <a:r>
              <a:rPr lang="fr-FR" dirty="0" smtClean="0"/>
              <a:t>TDD</a:t>
            </a:r>
            <a:endParaRPr lang="fr-FR" dirty="0"/>
          </a:p>
        </p:txBody>
      </p:sp>
      <p:sp>
        <p:nvSpPr>
          <p:cNvPr id="5" name="Espace réservé du numéro de diapositive 4"/>
          <p:cNvSpPr>
            <a:spLocks noGrp="1"/>
          </p:cNvSpPr>
          <p:nvPr>
            <p:ph type="sldNum" sz="quarter" idx="12"/>
          </p:nvPr>
        </p:nvSpPr>
        <p:spPr/>
        <p:txBody>
          <a:bodyPr/>
          <a:lstStyle/>
          <a:p>
            <a:pPr>
              <a:defRPr/>
            </a:pPr>
            <a:fld id="{276219AF-F5ED-455B-A512-B03AB3602319}" type="slidenum">
              <a:rPr lang="fr-FR" smtClean="0"/>
              <a:pPr>
                <a:defRPr/>
              </a:pPr>
              <a:t>63</a:t>
            </a:fld>
            <a:endParaRPr lang="fr-FR" dirty="0"/>
          </a:p>
        </p:txBody>
      </p:sp>
      <p:sp>
        <p:nvSpPr>
          <p:cNvPr id="3" name="Espace réservé du contenu 2"/>
          <p:cNvSpPr>
            <a:spLocks noGrp="1"/>
          </p:cNvSpPr>
          <p:nvPr>
            <p:ph idx="1"/>
          </p:nvPr>
        </p:nvSpPr>
        <p:spPr/>
        <p:txBody>
          <a:bodyPr>
            <a:normAutofit/>
          </a:bodyPr>
          <a:lstStyle/>
          <a:p>
            <a:r>
              <a:rPr lang="fr-FR" sz="1600" b="1" dirty="0" smtClean="0"/>
              <a:t>Comment tester (faire une assertion) sur la levée d’une exception ?</a:t>
            </a:r>
          </a:p>
          <a:p>
            <a:pPr marL="0" indent="0">
              <a:buNone/>
            </a:pPr>
            <a:r>
              <a:rPr lang="fr-FR" sz="1600" dirty="0" smtClean="0"/>
              <a:t>Utiliser l’argument </a:t>
            </a:r>
            <a:r>
              <a:rPr lang="fr-FR" sz="1600" i="1" dirty="0" err="1" smtClean="0"/>
              <a:t>expected</a:t>
            </a:r>
            <a:r>
              <a:rPr lang="fr-FR" sz="1600" i="1" dirty="0" smtClean="0"/>
              <a:t> </a:t>
            </a:r>
            <a:r>
              <a:rPr lang="fr-FR" sz="1600" dirty="0" smtClean="0"/>
              <a:t>de l’annotation @Test, cet argument permet de préciser qu’une exception est attendue suite à l’exécution du test</a:t>
            </a:r>
          </a:p>
          <a:p>
            <a:pPr marL="0" indent="0">
              <a:buNone/>
            </a:pPr>
            <a:endParaRPr lang="fr-FR" sz="1600" dirty="0" smtClean="0"/>
          </a:p>
          <a:p>
            <a:pPr marL="0" indent="0">
              <a:buNone/>
            </a:pPr>
            <a:endParaRPr lang="fr-FR" sz="1600" dirty="0" smtClean="0"/>
          </a:p>
          <a:p>
            <a:pPr lvl="1"/>
            <a:endParaRPr lang="fr-FR" sz="1400" dirty="0" smtClean="0"/>
          </a:p>
        </p:txBody>
      </p:sp>
      <p:sp>
        <p:nvSpPr>
          <p:cNvPr id="7" name="ZoneTexte 6"/>
          <p:cNvSpPr txBox="1"/>
          <p:nvPr/>
        </p:nvSpPr>
        <p:spPr>
          <a:xfrm>
            <a:off x="910084" y="1772112"/>
            <a:ext cx="8064896" cy="1515943"/>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r>
              <a:rPr lang="fr-FR" sz="1200" b="1" dirty="0" smtClean="0">
                <a:solidFill>
                  <a:schemeClr val="tx1"/>
                </a:solidFill>
              </a:rPr>
              <a:t>Code concis !</a:t>
            </a:r>
          </a:p>
          <a:p>
            <a:pPr algn="ctr"/>
            <a:endParaRPr lang="fr-FR" sz="1200" b="1" dirty="0">
              <a:solidFill>
                <a:schemeClr val="tx1"/>
              </a:solidFill>
            </a:endParaRPr>
          </a:p>
          <a:p>
            <a:pPr algn="ctr"/>
            <a:r>
              <a:rPr lang="fr-FR" sz="1200" b="1" dirty="0" smtClean="0">
                <a:solidFill>
                  <a:schemeClr val="tx1"/>
                </a:solidFill>
              </a:rPr>
              <a:t>Mais ne permet pas de savoir d’où provient l’exception dans le cas ou plusieurs instruction pouvant la lancer</a:t>
            </a:r>
          </a:p>
          <a:p>
            <a:pPr algn="ctr"/>
            <a:r>
              <a:rPr lang="fr-FR" sz="1200" b="1" dirty="0" smtClean="0">
                <a:solidFill>
                  <a:schemeClr val="tx1"/>
                </a:solidFill>
              </a:rPr>
              <a:t>Et il n’est pas non plus possible de faire des assertions sur le détail  des exceptions (message par exemple)</a:t>
            </a:r>
            <a:br>
              <a:rPr lang="fr-FR" sz="1200" b="1" dirty="0" smtClean="0">
                <a:solidFill>
                  <a:schemeClr val="tx1"/>
                </a:solidFill>
              </a:rPr>
            </a:br>
            <a:endParaRPr lang="fr-FR" sz="1200" b="1" dirty="0" smtClean="0">
              <a:solidFill>
                <a:schemeClr val="tx1"/>
              </a:solidFill>
            </a:endParaRPr>
          </a:p>
          <a:p>
            <a:pPr algn="ctr"/>
            <a:r>
              <a:rPr lang="fr-FR" sz="1200" b="1" dirty="0">
                <a:solidFill>
                  <a:schemeClr val="tx1"/>
                </a:solidFill>
              </a:rPr>
              <a:t>Utile lorsqu’on à qu’une instruction problématique et qu’on à juste besoin </a:t>
            </a:r>
            <a:r>
              <a:rPr lang="fr-FR" sz="1200" b="1" dirty="0" smtClean="0">
                <a:solidFill>
                  <a:schemeClr val="tx1"/>
                </a:solidFill>
              </a:rPr>
              <a:t>de vérifier qu’une exception est lancée</a:t>
            </a:r>
            <a:endParaRPr lang="fr-FR" sz="1200" b="1" dirty="0">
              <a:solidFill>
                <a:schemeClr val="tx1"/>
              </a:solidFill>
            </a:endParaRPr>
          </a:p>
          <a:p>
            <a:pPr algn="ctr"/>
            <a:endParaRPr lang="fr-FR" sz="1200" b="1" dirty="0" smtClean="0">
              <a:solidFill>
                <a:schemeClr val="tx1"/>
              </a:solidFill>
            </a:endParaRPr>
          </a:p>
        </p:txBody>
      </p:sp>
      <p:sp>
        <p:nvSpPr>
          <p:cNvPr id="13" name="Rectangle 2"/>
          <p:cNvSpPr>
            <a:spLocks noChangeArrowheads="1"/>
          </p:cNvSpPr>
          <p:nvPr/>
        </p:nvSpPr>
        <p:spPr bwMode="auto">
          <a:xfrm>
            <a:off x="498405" y="3428298"/>
            <a:ext cx="5760640" cy="1015663"/>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fr-FR" altLang="fr-FR" sz="1000" b="0" i="0" u="none" strike="noStrike" cap="none" normalizeH="0" baseline="0" dirty="0" smtClean="0">
                <a:ln>
                  <a:noFill/>
                </a:ln>
                <a:solidFill>
                  <a:srgbClr val="BBB529"/>
                </a:solidFill>
                <a:effectLst/>
                <a:latin typeface="Courier New" pitchFamily="49" charset="0"/>
                <a:cs typeface="Courier New" pitchFamily="49" charset="0"/>
              </a:rPr>
              <a:t>@Test</a:t>
            </a:r>
            <a:r>
              <a:rPr kumimoji="0" lang="fr-FR" altLang="fr-FR" sz="1000" b="0" i="0" u="none" strike="noStrike" cap="none" normalizeH="0" baseline="0" dirty="0" smtClean="0">
                <a:ln>
                  <a:noFill/>
                </a:ln>
                <a:solidFill>
                  <a:srgbClr val="A9B7C6"/>
                </a:solidFill>
                <a:effectLst/>
                <a:latin typeface="Courier New" pitchFamily="49" charset="0"/>
                <a:cs typeface="Courier New" pitchFamily="49" charset="0"/>
              </a:rPr>
              <a:t>(</a:t>
            </a:r>
            <a:r>
              <a:rPr kumimoji="0" lang="fr-FR" altLang="fr-FR" sz="1000" b="0" i="0" u="none" strike="noStrike" cap="none" normalizeH="0" baseline="0" dirty="0" err="1" smtClean="0">
                <a:ln>
                  <a:noFill/>
                </a:ln>
                <a:solidFill>
                  <a:srgbClr val="D0D0FF"/>
                </a:solidFill>
                <a:effectLst/>
                <a:latin typeface="Courier New" pitchFamily="49" charset="0"/>
                <a:cs typeface="Courier New" pitchFamily="49" charset="0"/>
              </a:rPr>
              <a:t>expected</a:t>
            </a:r>
            <a:r>
              <a:rPr kumimoji="0" lang="fr-FR" altLang="fr-FR" sz="1000" b="0" i="0" u="none" strike="noStrike" cap="none" normalizeH="0" baseline="0" dirty="0" smtClean="0">
                <a:ln>
                  <a:noFill/>
                </a:ln>
                <a:solidFill>
                  <a:srgbClr val="D0D0FF"/>
                </a:solidFill>
                <a:effectLst/>
                <a:latin typeface="Courier New" pitchFamily="49" charset="0"/>
                <a:cs typeface="Courier New" pitchFamily="49" charset="0"/>
              </a:rPr>
              <a:t> </a:t>
            </a:r>
            <a:r>
              <a:rPr kumimoji="0" lang="fr-FR" altLang="fr-FR" sz="1000" b="0" i="0" u="none" strike="noStrike" cap="none" normalizeH="0" baseline="0" dirty="0" smtClean="0">
                <a:ln>
                  <a:noFill/>
                </a:ln>
                <a:solidFill>
                  <a:srgbClr val="A9B7C6"/>
                </a:solidFill>
                <a:effectLst/>
                <a:latin typeface="Courier New" pitchFamily="49" charset="0"/>
                <a:cs typeface="Courier New" pitchFamily="49" charset="0"/>
              </a:rPr>
              <a:t>= </a:t>
            </a:r>
            <a:r>
              <a:rPr kumimoji="0" lang="fr-FR" altLang="fr-FR" sz="1000" b="0" i="0" u="none" strike="noStrike" cap="none" normalizeH="0" baseline="0" dirty="0" err="1" smtClean="0">
                <a:ln>
                  <a:noFill/>
                </a:ln>
                <a:solidFill>
                  <a:srgbClr val="A9B7C6"/>
                </a:solidFill>
                <a:effectLst/>
                <a:latin typeface="Courier New" pitchFamily="49" charset="0"/>
                <a:cs typeface="Courier New" pitchFamily="49" charset="0"/>
              </a:rPr>
              <a:t>IllegalArgumentException.</a:t>
            </a:r>
            <a:r>
              <a:rPr kumimoji="0" lang="fr-FR" altLang="fr-FR" sz="1000" b="0" i="0" u="none" strike="noStrike" cap="none" normalizeH="0" baseline="0" dirty="0" err="1" smtClean="0">
                <a:ln>
                  <a:noFill/>
                </a:ln>
                <a:solidFill>
                  <a:srgbClr val="CC7832"/>
                </a:solidFill>
                <a:effectLst/>
                <a:latin typeface="Courier New" pitchFamily="49" charset="0"/>
                <a:cs typeface="Courier New" pitchFamily="49" charset="0"/>
              </a:rPr>
              <a:t>class</a:t>
            </a:r>
            <a:r>
              <a:rPr kumimoji="0" lang="fr-FR" altLang="fr-FR" sz="1000" b="0" i="0" u="none" strike="noStrike" cap="none" normalizeH="0" baseline="0" dirty="0" smtClean="0">
                <a:ln>
                  <a:noFill/>
                </a:ln>
                <a:solidFill>
                  <a:srgbClr val="A9B7C6"/>
                </a:solidFill>
                <a:effectLst/>
                <a:latin typeface="Courier New" pitchFamily="49" charset="0"/>
                <a:cs typeface="Courier New" pitchFamily="49" charset="0"/>
              </a:rPr>
              <a:t>)</a:t>
            </a:r>
            <a:br>
              <a:rPr kumimoji="0" lang="fr-FR" altLang="fr-FR" sz="1000" b="0" i="0" u="none" strike="noStrike" cap="none" normalizeH="0" baseline="0" dirty="0" smtClean="0">
                <a:ln>
                  <a:noFill/>
                </a:ln>
                <a:solidFill>
                  <a:srgbClr val="A9B7C6"/>
                </a:solidFill>
                <a:effectLst/>
                <a:latin typeface="Courier New" pitchFamily="49" charset="0"/>
                <a:cs typeface="Courier New" pitchFamily="49" charset="0"/>
              </a:rPr>
            </a:br>
            <a:r>
              <a:rPr kumimoji="0" lang="fr-FR" altLang="fr-FR" sz="1000" b="0" i="0" u="none" strike="noStrike" cap="none" normalizeH="0" baseline="0" dirty="0" smtClean="0">
                <a:ln>
                  <a:noFill/>
                </a:ln>
                <a:solidFill>
                  <a:srgbClr val="CC7832"/>
                </a:solidFill>
                <a:effectLst/>
                <a:latin typeface="Courier New" pitchFamily="49" charset="0"/>
                <a:cs typeface="Courier New" pitchFamily="49" charset="0"/>
              </a:rPr>
              <a:t>public </a:t>
            </a:r>
            <a:r>
              <a:rPr kumimoji="0" lang="fr-FR" altLang="fr-FR" sz="1000" b="0" i="0" u="none" strike="noStrike" cap="none" normalizeH="0" baseline="0" dirty="0" err="1" smtClean="0">
                <a:ln>
                  <a:noFill/>
                </a:ln>
                <a:solidFill>
                  <a:srgbClr val="CC7832"/>
                </a:solidFill>
                <a:effectLst/>
                <a:latin typeface="Courier New" pitchFamily="49" charset="0"/>
                <a:cs typeface="Courier New" pitchFamily="49" charset="0"/>
              </a:rPr>
              <a:t>void</a:t>
            </a:r>
            <a:r>
              <a:rPr kumimoji="0" lang="fr-FR" altLang="fr-FR" sz="1000" b="0" i="0" u="none" strike="noStrike" cap="none" normalizeH="0" baseline="0" dirty="0" smtClean="0">
                <a:ln>
                  <a:noFill/>
                </a:ln>
                <a:solidFill>
                  <a:srgbClr val="CC7832"/>
                </a:solidFill>
                <a:effectLst/>
                <a:latin typeface="Courier New" pitchFamily="49" charset="0"/>
                <a:cs typeface="Courier New" pitchFamily="49" charset="0"/>
              </a:rPr>
              <a:t> </a:t>
            </a:r>
            <a:r>
              <a:rPr kumimoji="0" lang="fr-FR" altLang="fr-FR" sz="1000" b="0" i="0" u="none" strike="noStrike" cap="none" normalizeH="0" baseline="0" dirty="0" err="1" smtClean="0">
                <a:ln>
                  <a:noFill/>
                </a:ln>
                <a:solidFill>
                  <a:srgbClr val="FFC66D"/>
                </a:solidFill>
                <a:effectLst/>
                <a:latin typeface="Courier New" pitchFamily="49" charset="0"/>
                <a:cs typeface="Courier New" pitchFamily="49" charset="0"/>
              </a:rPr>
              <a:t>sum_with_one_negative_number_throw_expected_exception</a:t>
            </a:r>
            <a:r>
              <a:rPr kumimoji="0" lang="fr-FR" altLang="fr-FR" sz="1000" b="0" i="0" u="none" strike="noStrike" cap="none" normalizeH="0" baseline="0" dirty="0" smtClean="0">
                <a:ln>
                  <a:noFill/>
                </a:ln>
                <a:solidFill>
                  <a:srgbClr val="A9B7C6"/>
                </a:solidFill>
                <a:effectLst/>
                <a:latin typeface="Courier New" pitchFamily="49" charset="0"/>
                <a:cs typeface="Courier New" pitchFamily="49" charset="0"/>
              </a:rPr>
              <a:t>() {</a:t>
            </a:r>
            <a:br>
              <a:rPr kumimoji="0" lang="fr-FR" altLang="fr-FR" sz="1000" b="0" i="0" u="none" strike="noStrike" cap="none" normalizeH="0" baseline="0" dirty="0" smtClean="0">
                <a:ln>
                  <a:noFill/>
                </a:ln>
                <a:solidFill>
                  <a:srgbClr val="A9B7C6"/>
                </a:solidFill>
                <a:effectLst/>
                <a:latin typeface="Courier New" pitchFamily="49" charset="0"/>
                <a:cs typeface="Courier New" pitchFamily="49" charset="0"/>
              </a:rPr>
            </a:br>
            <a:r>
              <a:rPr kumimoji="0" lang="fr-FR" altLang="fr-FR" sz="1000" b="0" i="0" u="none" strike="noStrike" cap="none" normalizeH="0" baseline="0" dirty="0" smtClean="0">
                <a:ln>
                  <a:noFill/>
                </a:ln>
                <a:solidFill>
                  <a:srgbClr val="A9B7C6"/>
                </a:solidFill>
                <a:effectLst/>
                <a:latin typeface="Courier New" pitchFamily="49" charset="0"/>
                <a:cs typeface="Courier New" pitchFamily="49" charset="0"/>
              </a:rPr>
              <a:t>    String </a:t>
            </a:r>
            <a:r>
              <a:rPr kumimoji="0" lang="fr-FR" altLang="fr-FR" sz="1000" b="0" i="0" u="none" strike="noStrike" cap="none" normalizeH="0" baseline="0" dirty="0" err="1" smtClean="0">
                <a:ln>
                  <a:noFill/>
                </a:ln>
                <a:solidFill>
                  <a:srgbClr val="A9B7C6"/>
                </a:solidFill>
                <a:effectLst/>
                <a:latin typeface="Courier New" pitchFamily="49" charset="0"/>
                <a:cs typeface="Courier New" pitchFamily="49" charset="0"/>
              </a:rPr>
              <a:t>numbers</a:t>
            </a:r>
            <a:r>
              <a:rPr kumimoji="0" lang="fr-FR" altLang="fr-FR" sz="1000" b="0" i="0" u="none" strike="noStrike" cap="none" normalizeH="0" baseline="0" dirty="0" smtClean="0">
                <a:ln>
                  <a:noFill/>
                </a:ln>
                <a:solidFill>
                  <a:srgbClr val="A9B7C6"/>
                </a:solidFill>
                <a:effectLst/>
                <a:latin typeface="Courier New" pitchFamily="49" charset="0"/>
                <a:cs typeface="Courier New" pitchFamily="49" charset="0"/>
              </a:rPr>
              <a:t> = </a:t>
            </a:r>
            <a:r>
              <a:rPr kumimoji="0" lang="fr-FR" altLang="fr-FR" sz="1000" b="0" i="0" u="none" strike="noStrike" cap="none" normalizeH="0" baseline="0" dirty="0" smtClean="0">
                <a:ln>
                  <a:noFill/>
                </a:ln>
                <a:solidFill>
                  <a:srgbClr val="6A8759"/>
                </a:solidFill>
                <a:effectLst/>
                <a:latin typeface="Courier New" pitchFamily="49" charset="0"/>
                <a:cs typeface="Courier New" pitchFamily="49" charset="0"/>
              </a:rPr>
              <a:t>"//;</a:t>
            </a:r>
            <a:r>
              <a:rPr kumimoji="0" lang="fr-FR" altLang="fr-FR" sz="1000" b="0" i="0" u="none" strike="noStrike" cap="none" normalizeH="0" baseline="0" dirty="0" smtClean="0">
                <a:ln>
                  <a:noFill/>
                </a:ln>
                <a:solidFill>
                  <a:srgbClr val="CC7832"/>
                </a:solidFill>
                <a:effectLst/>
                <a:latin typeface="Courier New" pitchFamily="49" charset="0"/>
                <a:cs typeface="Courier New" pitchFamily="49" charset="0"/>
              </a:rPr>
              <a:t>\n</a:t>
            </a:r>
            <a:r>
              <a:rPr kumimoji="0" lang="fr-FR" altLang="fr-FR" sz="1000" b="0" i="0" u="none" strike="noStrike" cap="none" normalizeH="0" baseline="0" dirty="0" smtClean="0">
                <a:ln>
                  <a:noFill/>
                </a:ln>
                <a:solidFill>
                  <a:srgbClr val="6A8759"/>
                </a:solidFill>
                <a:effectLst/>
                <a:latin typeface="Courier New" pitchFamily="49" charset="0"/>
                <a:cs typeface="Courier New" pitchFamily="49" charset="0"/>
              </a:rPr>
              <a:t>1;2;-3;4"</a:t>
            </a:r>
            <a:r>
              <a:rPr kumimoji="0" lang="fr-FR" altLang="fr-FR" sz="1000" b="0" i="0" u="none" strike="noStrike" cap="none" normalizeH="0" baseline="0" dirty="0" smtClean="0">
                <a:ln>
                  <a:noFill/>
                </a:ln>
                <a:solidFill>
                  <a:srgbClr val="CC7832"/>
                </a:solidFill>
                <a:effectLst/>
                <a:latin typeface="Courier New" pitchFamily="49" charset="0"/>
                <a:cs typeface="Courier New" pitchFamily="49" charset="0"/>
              </a:rPr>
              <a:t>;</a:t>
            </a:r>
            <a:br>
              <a:rPr kumimoji="0" lang="fr-FR" altLang="fr-FR" sz="1000" b="0" i="0" u="none" strike="noStrike" cap="none" normalizeH="0" baseline="0" dirty="0" smtClean="0">
                <a:ln>
                  <a:noFill/>
                </a:ln>
                <a:solidFill>
                  <a:srgbClr val="CC7832"/>
                </a:solidFill>
                <a:effectLst/>
                <a:latin typeface="Courier New" pitchFamily="49" charset="0"/>
                <a:cs typeface="Courier New" pitchFamily="49" charset="0"/>
              </a:rPr>
            </a:br>
            <a:r>
              <a:rPr kumimoji="0" lang="fr-FR" altLang="fr-FR" sz="1000" b="0" i="0" u="none" strike="noStrike" cap="none" normalizeH="0" baseline="0" dirty="0" smtClean="0">
                <a:ln>
                  <a:noFill/>
                </a:ln>
                <a:solidFill>
                  <a:srgbClr val="CC7832"/>
                </a:solidFill>
                <a:effectLst/>
                <a:latin typeface="Courier New" pitchFamily="49" charset="0"/>
                <a:cs typeface="Courier New" pitchFamily="49" charset="0"/>
              </a:rPr>
              <a:t>    </a:t>
            </a:r>
            <a:r>
              <a:rPr kumimoji="0" lang="fr-FR" altLang="fr-FR" sz="1000" b="0" i="0" u="none" strike="noStrike" cap="none" normalizeH="0" baseline="0" dirty="0" err="1" smtClean="0">
                <a:ln>
                  <a:noFill/>
                </a:ln>
                <a:solidFill>
                  <a:srgbClr val="9876AA"/>
                </a:solidFill>
                <a:effectLst/>
                <a:latin typeface="Courier New" pitchFamily="49" charset="0"/>
                <a:cs typeface="Courier New" pitchFamily="49" charset="0"/>
              </a:rPr>
              <a:t>stringCalculator</a:t>
            </a:r>
            <a:r>
              <a:rPr kumimoji="0" lang="fr-FR" altLang="fr-FR" sz="1000" b="0" i="0" u="none" strike="noStrike" cap="none" normalizeH="0" baseline="0" dirty="0" err="1" smtClean="0">
                <a:ln>
                  <a:noFill/>
                </a:ln>
                <a:solidFill>
                  <a:srgbClr val="A9B7C6"/>
                </a:solidFill>
                <a:effectLst/>
                <a:latin typeface="Courier New" pitchFamily="49" charset="0"/>
                <a:cs typeface="Courier New" pitchFamily="49" charset="0"/>
              </a:rPr>
              <a:t>.add</a:t>
            </a:r>
            <a:r>
              <a:rPr kumimoji="0" lang="fr-FR" altLang="fr-FR" sz="1000" b="0" i="0" u="none" strike="noStrike" cap="none" normalizeH="0" baseline="0" dirty="0" smtClean="0">
                <a:ln>
                  <a:noFill/>
                </a:ln>
                <a:solidFill>
                  <a:srgbClr val="A9B7C6"/>
                </a:solidFill>
                <a:effectLst/>
                <a:latin typeface="Courier New" pitchFamily="49" charset="0"/>
                <a:cs typeface="Courier New" pitchFamily="49" charset="0"/>
              </a:rPr>
              <a:t>(</a:t>
            </a:r>
            <a:r>
              <a:rPr kumimoji="0" lang="fr-FR" altLang="fr-FR" sz="1000" b="0" i="0" u="none" strike="noStrike" cap="none" normalizeH="0" baseline="0" dirty="0" err="1" smtClean="0">
                <a:ln>
                  <a:noFill/>
                </a:ln>
                <a:solidFill>
                  <a:srgbClr val="A9B7C6"/>
                </a:solidFill>
                <a:effectLst/>
                <a:latin typeface="Courier New" pitchFamily="49" charset="0"/>
                <a:cs typeface="Courier New" pitchFamily="49" charset="0"/>
              </a:rPr>
              <a:t>numbers</a:t>
            </a:r>
            <a:r>
              <a:rPr kumimoji="0" lang="fr-FR" altLang="fr-FR" sz="1000" b="0" i="0" u="none" strike="noStrike" cap="none" normalizeH="0" baseline="0" dirty="0" smtClean="0">
                <a:ln>
                  <a:noFill/>
                </a:ln>
                <a:solidFill>
                  <a:srgbClr val="A9B7C6"/>
                </a:solidFill>
                <a:effectLst/>
                <a:latin typeface="Courier New" pitchFamily="49" charset="0"/>
                <a:cs typeface="Courier New" pitchFamily="49" charset="0"/>
              </a:rPr>
              <a:t>)</a:t>
            </a:r>
            <a:r>
              <a:rPr kumimoji="0" lang="fr-FR" altLang="fr-FR" sz="1000" b="0" i="0" u="none" strike="noStrike" cap="none" normalizeH="0" baseline="0" dirty="0" smtClean="0">
                <a:ln>
                  <a:noFill/>
                </a:ln>
                <a:solidFill>
                  <a:srgbClr val="CC7832"/>
                </a:solidFill>
                <a:effectLst/>
                <a:latin typeface="Courier New" pitchFamily="49" charset="0"/>
                <a:cs typeface="Courier New" pitchFamily="49" charset="0"/>
              </a:rPr>
              <a:t>;</a:t>
            </a:r>
            <a:br>
              <a:rPr kumimoji="0" lang="fr-FR" altLang="fr-FR" sz="1000" b="0" i="0" u="none" strike="noStrike" cap="none" normalizeH="0" baseline="0" dirty="0" smtClean="0">
                <a:ln>
                  <a:noFill/>
                </a:ln>
                <a:solidFill>
                  <a:srgbClr val="CC7832"/>
                </a:solidFill>
                <a:effectLst/>
                <a:latin typeface="Courier New" pitchFamily="49" charset="0"/>
                <a:cs typeface="Courier New" pitchFamily="49" charset="0"/>
              </a:rPr>
            </a:br>
            <a:r>
              <a:rPr kumimoji="0" lang="fr-FR" altLang="fr-FR" sz="1000" b="0" i="0" u="none" strike="noStrike" cap="none" normalizeH="0" baseline="0" dirty="0" smtClean="0">
                <a:ln>
                  <a:noFill/>
                </a:ln>
                <a:solidFill>
                  <a:srgbClr val="CC7832"/>
                </a:solidFill>
                <a:effectLst/>
                <a:latin typeface="Courier New" pitchFamily="49" charset="0"/>
                <a:cs typeface="Courier New" pitchFamily="49" charset="0"/>
              </a:rPr>
              <a:t/>
            </a:r>
            <a:br>
              <a:rPr kumimoji="0" lang="fr-FR" altLang="fr-FR" sz="1000" b="0" i="0" u="none" strike="noStrike" cap="none" normalizeH="0" baseline="0" dirty="0" smtClean="0">
                <a:ln>
                  <a:noFill/>
                </a:ln>
                <a:solidFill>
                  <a:srgbClr val="CC7832"/>
                </a:solidFill>
                <a:effectLst/>
                <a:latin typeface="Courier New" pitchFamily="49" charset="0"/>
                <a:cs typeface="Courier New" pitchFamily="49" charset="0"/>
              </a:rPr>
            </a:br>
            <a:r>
              <a:rPr kumimoji="0" lang="fr-FR" altLang="fr-FR" sz="1000" b="0" i="0" u="none" strike="noStrike" cap="none" normalizeH="0" baseline="0" dirty="0" smtClean="0">
                <a:ln>
                  <a:noFill/>
                </a:ln>
                <a:solidFill>
                  <a:srgbClr val="A9B7C6"/>
                </a:solidFill>
                <a:effectLst/>
                <a:latin typeface="Courier New" pitchFamily="49" charset="0"/>
                <a:cs typeface="Courier New" pitchFamily="49" charset="0"/>
              </a:rPr>
              <a:t>}</a:t>
            </a:r>
            <a:endParaRPr kumimoji="0" lang="fr-FR" altLang="fr-FR" sz="1800" b="0" i="0" u="none" strike="noStrike" cap="none" normalizeH="0" baseline="0" dirty="0" smtClean="0">
              <a:ln>
                <a:noFill/>
              </a:ln>
              <a:solidFill>
                <a:schemeClr val="tx1"/>
              </a:solidFill>
              <a:effectLst/>
              <a:latin typeface="Arial" pitchFamily="34" charset="0"/>
              <a:cs typeface="Arial" pitchFamily="34" charset="0"/>
            </a:endParaRPr>
          </a:p>
        </p:txBody>
      </p:sp>
      <p:cxnSp>
        <p:nvCxnSpPr>
          <p:cNvPr id="9" name="Connecteur droit avec flèche 8"/>
          <p:cNvCxnSpPr/>
          <p:nvPr/>
        </p:nvCxnSpPr>
        <p:spPr>
          <a:xfrm flipH="1">
            <a:off x="1342135" y="3147817"/>
            <a:ext cx="216025" cy="280481"/>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30" name="ZoneTexte 29"/>
          <p:cNvSpPr txBox="1"/>
          <p:nvPr/>
        </p:nvSpPr>
        <p:spPr>
          <a:xfrm>
            <a:off x="6688698" y="3734298"/>
            <a:ext cx="2160240" cy="576064"/>
          </a:xfrm>
          <a:prstGeom prst="rect">
            <a:avLst/>
          </a:prstGeom>
        </p:spPr>
        <p:style>
          <a:lnRef idx="2">
            <a:schemeClr val="accent5"/>
          </a:lnRef>
          <a:fillRef idx="1">
            <a:schemeClr val="lt1"/>
          </a:fillRef>
          <a:effectRef idx="0">
            <a:schemeClr val="accent5"/>
          </a:effectRef>
          <a:fontRef idx="minor">
            <a:schemeClr val="dk1"/>
          </a:fontRef>
        </p:style>
        <p:txBody>
          <a:bodyPr wrap="square" lIns="0" tIns="0" rIns="0" bIns="0" rtlCol="0" anchor="ctr">
            <a:noAutofit/>
          </a:bodyPr>
          <a:lstStyle/>
          <a:p>
            <a:pPr algn="ctr"/>
            <a:r>
              <a:rPr lang="fr-FR" sz="1400" b="1" dirty="0" err="1" smtClean="0">
                <a:solidFill>
                  <a:schemeClr val="accent5"/>
                </a:solidFill>
              </a:rPr>
              <a:t>JUnit</a:t>
            </a:r>
            <a:r>
              <a:rPr lang="fr-FR" sz="1400" b="1" dirty="0" smtClean="0">
                <a:solidFill>
                  <a:schemeClr val="accent5"/>
                </a:solidFill>
              </a:rPr>
              <a:t> 4 et inférieur</a:t>
            </a:r>
          </a:p>
          <a:p>
            <a:pPr algn="ctr"/>
            <a:r>
              <a:rPr lang="fr-FR" sz="1400" b="1" dirty="0" smtClean="0">
                <a:solidFill>
                  <a:schemeClr val="accent5"/>
                </a:solidFill>
              </a:rPr>
              <a:t>N’existe plus en </a:t>
            </a:r>
            <a:r>
              <a:rPr lang="fr-FR" sz="1400" b="1" dirty="0" err="1" smtClean="0">
                <a:solidFill>
                  <a:schemeClr val="accent5"/>
                </a:solidFill>
              </a:rPr>
              <a:t>JUnit</a:t>
            </a:r>
            <a:r>
              <a:rPr lang="fr-FR" sz="1400" b="1" dirty="0" smtClean="0">
                <a:solidFill>
                  <a:schemeClr val="accent5"/>
                </a:solidFill>
              </a:rPr>
              <a:t> 5</a:t>
            </a:r>
          </a:p>
        </p:txBody>
      </p:sp>
      <p:pic>
        <p:nvPicPr>
          <p:cNvPr id="2052" name="Picture 4" descr="Résultat de recherche d'images pour &quot;warning&quot;"/>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46753" y="3327896"/>
            <a:ext cx="612005" cy="6120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317303"/>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p:cNvSpPr>
            <a:spLocks noGrp="1"/>
          </p:cNvSpPr>
          <p:nvPr>
            <p:ph type="title"/>
          </p:nvPr>
        </p:nvSpPr>
        <p:spPr/>
        <p:txBody>
          <a:bodyPr/>
          <a:lstStyle/>
          <a:p>
            <a:r>
              <a:rPr lang="fr-FR" dirty="0"/>
              <a:t>Les exceptions et </a:t>
            </a:r>
            <a:r>
              <a:rPr lang="fr-FR" dirty="0" err="1"/>
              <a:t>JUnit</a:t>
            </a:r>
            <a:endParaRPr lang="fr-FR" dirty="0"/>
          </a:p>
        </p:txBody>
      </p:sp>
      <p:sp>
        <p:nvSpPr>
          <p:cNvPr id="4" name="Espace réservé du pied de page 3"/>
          <p:cNvSpPr>
            <a:spLocks noGrp="1"/>
          </p:cNvSpPr>
          <p:nvPr>
            <p:ph type="ftr" sz="quarter" idx="11"/>
          </p:nvPr>
        </p:nvSpPr>
        <p:spPr/>
        <p:txBody>
          <a:bodyPr/>
          <a:lstStyle/>
          <a:p>
            <a:pPr>
              <a:defRPr/>
            </a:pPr>
            <a:r>
              <a:rPr lang="fr-FR" dirty="0" smtClean="0"/>
              <a:t>TDD</a:t>
            </a:r>
            <a:endParaRPr lang="fr-FR" dirty="0"/>
          </a:p>
        </p:txBody>
      </p:sp>
      <p:sp>
        <p:nvSpPr>
          <p:cNvPr id="5" name="Espace réservé du numéro de diapositive 4"/>
          <p:cNvSpPr>
            <a:spLocks noGrp="1"/>
          </p:cNvSpPr>
          <p:nvPr>
            <p:ph type="sldNum" sz="quarter" idx="12"/>
          </p:nvPr>
        </p:nvSpPr>
        <p:spPr/>
        <p:txBody>
          <a:bodyPr/>
          <a:lstStyle/>
          <a:p>
            <a:pPr>
              <a:defRPr/>
            </a:pPr>
            <a:fld id="{276219AF-F5ED-455B-A512-B03AB3602319}" type="slidenum">
              <a:rPr lang="fr-FR" smtClean="0"/>
              <a:pPr>
                <a:defRPr/>
              </a:pPr>
              <a:t>64</a:t>
            </a:fld>
            <a:endParaRPr lang="fr-FR" dirty="0"/>
          </a:p>
        </p:txBody>
      </p:sp>
      <p:sp>
        <p:nvSpPr>
          <p:cNvPr id="3" name="Espace réservé du contenu 2"/>
          <p:cNvSpPr>
            <a:spLocks noGrp="1"/>
          </p:cNvSpPr>
          <p:nvPr>
            <p:ph idx="1"/>
          </p:nvPr>
        </p:nvSpPr>
        <p:spPr/>
        <p:txBody>
          <a:bodyPr>
            <a:normAutofit/>
          </a:bodyPr>
          <a:lstStyle/>
          <a:p>
            <a:r>
              <a:rPr lang="fr-FR" sz="1600" dirty="0" smtClean="0"/>
              <a:t>Autre méthode: en utilisant les @</a:t>
            </a:r>
            <a:r>
              <a:rPr lang="fr-FR" sz="1600" dirty="0" err="1" smtClean="0"/>
              <a:t>Rule</a:t>
            </a:r>
            <a:r>
              <a:rPr lang="fr-FR" sz="1600" dirty="0" smtClean="0"/>
              <a:t> de </a:t>
            </a:r>
            <a:r>
              <a:rPr lang="fr-FR" sz="1600" dirty="0" err="1" smtClean="0"/>
              <a:t>Junit</a:t>
            </a:r>
            <a:r>
              <a:rPr lang="fr-FR" sz="1600" dirty="0" smtClean="0"/>
              <a:t/>
            </a:r>
            <a:br>
              <a:rPr lang="fr-FR" sz="1600" dirty="0" smtClean="0"/>
            </a:br>
            <a:r>
              <a:rPr lang="fr-FR" sz="1600" dirty="0" smtClean="0"/>
              <a:t>On déclare une « Exception attendue » qu’on va décorer avec l’annotation @</a:t>
            </a:r>
            <a:r>
              <a:rPr lang="fr-FR" sz="1600" dirty="0" err="1" smtClean="0"/>
              <a:t>Rule</a:t>
            </a:r>
            <a:r>
              <a:rPr lang="fr-FR" sz="1600" dirty="0" smtClean="0"/>
              <a:t>, on peut ensuite faire des vérification sur cet objet (type, message, occurrence…)</a:t>
            </a:r>
            <a:endParaRPr lang="fr-FR" sz="1400" dirty="0" smtClean="0"/>
          </a:p>
        </p:txBody>
      </p:sp>
      <p:sp>
        <p:nvSpPr>
          <p:cNvPr id="7" name="ZoneTexte 6"/>
          <p:cNvSpPr txBox="1"/>
          <p:nvPr/>
        </p:nvSpPr>
        <p:spPr>
          <a:xfrm>
            <a:off x="1115619" y="3683425"/>
            <a:ext cx="6732240" cy="828093"/>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lvl="1" algn="ctr"/>
            <a:r>
              <a:rPr lang="fr-FR" sz="1200" b="1" dirty="0" smtClean="0">
                <a:solidFill>
                  <a:schemeClr val="tx1"/>
                </a:solidFill>
              </a:rPr>
              <a:t>On peut vérifier l’apparition de l’exception ainsi que son message par exemple</a:t>
            </a:r>
          </a:p>
          <a:p>
            <a:pPr lvl="1" algn="ctr"/>
            <a:r>
              <a:rPr lang="fr-FR" sz="1200" b="1" dirty="0" smtClean="0">
                <a:solidFill>
                  <a:schemeClr val="tx1"/>
                </a:solidFill>
              </a:rPr>
              <a:t>Code assez concis et réutilisable dans toute la classe de test</a:t>
            </a:r>
          </a:p>
        </p:txBody>
      </p:sp>
      <p:sp>
        <p:nvSpPr>
          <p:cNvPr id="2" name="Rectangle 1"/>
          <p:cNvSpPr>
            <a:spLocks noChangeArrowheads="1"/>
          </p:cNvSpPr>
          <p:nvPr/>
        </p:nvSpPr>
        <p:spPr bwMode="auto">
          <a:xfrm>
            <a:off x="1115619" y="1740135"/>
            <a:ext cx="6732240" cy="1785104"/>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fr-FR" altLang="fr-FR" sz="1000" b="0" i="0" u="none" strike="noStrike" cap="none" normalizeH="0" baseline="0" dirty="0" smtClean="0">
                <a:ln>
                  <a:noFill/>
                </a:ln>
                <a:solidFill>
                  <a:srgbClr val="BBB529"/>
                </a:solidFill>
                <a:effectLst/>
                <a:latin typeface="Courier New" pitchFamily="49" charset="0"/>
                <a:cs typeface="Courier New" pitchFamily="49" charset="0"/>
              </a:rPr>
              <a:t>@</a:t>
            </a:r>
            <a:r>
              <a:rPr kumimoji="0" lang="fr-FR" altLang="fr-FR" sz="1000" b="0" i="0" u="none" strike="noStrike" cap="none" normalizeH="0" baseline="0" dirty="0" err="1" smtClean="0">
                <a:ln>
                  <a:noFill/>
                </a:ln>
                <a:solidFill>
                  <a:srgbClr val="BBB529"/>
                </a:solidFill>
                <a:effectLst/>
                <a:latin typeface="Courier New" pitchFamily="49" charset="0"/>
                <a:cs typeface="Courier New" pitchFamily="49" charset="0"/>
              </a:rPr>
              <a:t>Rule</a:t>
            </a:r>
            <a:r>
              <a:rPr kumimoji="0" lang="fr-FR" altLang="fr-FR" sz="1000" b="0" i="0" u="none" strike="noStrike" cap="none" normalizeH="0" baseline="0" dirty="0" smtClean="0">
                <a:ln>
                  <a:noFill/>
                </a:ln>
                <a:solidFill>
                  <a:srgbClr val="BBB529"/>
                </a:solidFill>
                <a:effectLst/>
                <a:latin typeface="Courier New" pitchFamily="49" charset="0"/>
                <a:cs typeface="Courier New" pitchFamily="49" charset="0"/>
              </a:rPr>
              <a:t/>
            </a:r>
            <a:br>
              <a:rPr kumimoji="0" lang="fr-FR" altLang="fr-FR" sz="1000" b="0" i="0" u="none" strike="noStrike" cap="none" normalizeH="0" baseline="0" dirty="0" smtClean="0">
                <a:ln>
                  <a:noFill/>
                </a:ln>
                <a:solidFill>
                  <a:srgbClr val="BBB529"/>
                </a:solidFill>
                <a:effectLst/>
                <a:latin typeface="Courier New" pitchFamily="49" charset="0"/>
                <a:cs typeface="Courier New" pitchFamily="49" charset="0"/>
              </a:rPr>
            </a:br>
            <a:r>
              <a:rPr kumimoji="0" lang="fr-FR" altLang="fr-FR" sz="1000" b="0" i="0" u="none" strike="noStrike" cap="none" normalizeH="0" baseline="0" dirty="0" smtClean="0">
                <a:ln>
                  <a:noFill/>
                </a:ln>
                <a:solidFill>
                  <a:srgbClr val="CC7832"/>
                </a:solidFill>
                <a:effectLst/>
                <a:latin typeface="Courier New" pitchFamily="49" charset="0"/>
                <a:cs typeface="Courier New" pitchFamily="49" charset="0"/>
              </a:rPr>
              <a:t>public </a:t>
            </a:r>
            <a:r>
              <a:rPr kumimoji="0" lang="fr-FR" altLang="fr-FR" sz="1000" b="0" i="0" u="none" strike="noStrike" cap="none" normalizeH="0" baseline="0" dirty="0" err="1" smtClean="0">
                <a:ln>
                  <a:noFill/>
                </a:ln>
                <a:solidFill>
                  <a:srgbClr val="A9B7C6"/>
                </a:solidFill>
                <a:effectLst/>
                <a:latin typeface="Courier New" pitchFamily="49" charset="0"/>
                <a:cs typeface="Courier New" pitchFamily="49" charset="0"/>
              </a:rPr>
              <a:t>ExpectedException</a:t>
            </a:r>
            <a:r>
              <a:rPr kumimoji="0" lang="fr-FR" altLang="fr-FR" sz="1000" b="0" i="0" u="none" strike="noStrike" cap="none" normalizeH="0" baseline="0" dirty="0" smtClean="0">
                <a:ln>
                  <a:noFill/>
                </a:ln>
                <a:solidFill>
                  <a:srgbClr val="A9B7C6"/>
                </a:solidFill>
                <a:effectLst/>
                <a:latin typeface="Courier New" pitchFamily="49" charset="0"/>
                <a:cs typeface="Courier New" pitchFamily="49" charset="0"/>
              </a:rPr>
              <a:t> </a:t>
            </a:r>
            <a:r>
              <a:rPr kumimoji="0" lang="fr-FR" altLang="fr-FR" sz="1000" b="0" i="0" u="none" strike="noStrike" cap="none" normalizeH="0" baseline="0" dirty="0" err="1" smtClean="0">
                <a:ln>
                  <a:noFill/>
                </a:ln>
                <a:solidFill>
                  <a:srgbClr val="9876AA"/>
                </a:solidFill>
                <a:effectLst/>
                <a:latin typeface="Courier New" pitchFamily="49" charset="0"/>
                <a:cs typeface="Courier New" pitchFamily="49" charset="0"/>
              </a:rPr>
              <a:t>thrown</a:t>
            </a:r>
            <a:r>
              <a:rPr kumimoji="0" lang="fr-FR" altLang="fr-FR" sz="1000" b="0" i="0" u="none" strike="noStrike" cap="none" normalizeH="0" baseline="0" dirty="0" smtClean="0">
                <a:ln>
                  <a:noFill/>
                </a:ln>
                <a:solidFill>
                  <a:srgbClr val="9876AA"/>
                </a:solidFill>
                <a:effectLst/>
                <a:latin typeface="Courier New" pitchFamily="49" charset="0"/>
                <a:cs typeface="Courier New" pitchFamily="49" charset="0"/>
              </a:rPr>
              <a:t> </a:t>
            </a:r>
            <a:r>
              <a:rPr kumimoji="0" lang="fr-FR" altLang="fr-FR" sz="1000" b="0" i="0" u="none" strike="noStrike" cap="none" normalizeH="0" baseline="0" dirty="0" smtClean="0">
                <a:ln>
                  <a:noFill/>
                </a:ln>
                <a:solidFill>
                  <a:srgbClr val="A9B7C6"/>
                </a:solidFill>
                <a:effectLst/>
                <a:latin typeface="Courier New" pitchFamily="49" charset="0"/>
                <a:cs typeface="Courier New" pitchFamily="49" charset="0"/>
              </a:rPr>
              <a:t>= </a:t>
            </a:r>
            <a:r>
              <a:rPr kumimoji="0" lang="fr-FR" altLang="fr-FR" sz="1000" b="0" i="0" u="none" strike="noStrike" cap="none" normalizeH="0" baseline="0" dirty="0" err="1" smtClean="0">
                <a:ln>
                  <a:noFill/>
                </a:ln>
                <a:solidFill>
                  <a:srgbClr val="A9B7C6"/>
                </a:solidFill>
                <a:effectLst/>
                <a:latin typeface="Courier New" pitchFamily="49" charset="0"/>
                <a:cs typeface="Courier New" pitchFamily="49" charset="0"/>
              </a:rPr>
              <a:t>ExpectedException.</a:t>
            </a:r>
            <a:r>
              <a:rPr kumimoji="0" lang="fr-FR" altLang="fr-FR" sz="1000" b="0" i="1" u="none" strike="noStrike" cap="none" normalizeH="0" baseline="0" dirty="0" err="1" smtClean="0">
                <a:ln>
                  <a:noFill/>
                </a:ln>
                <a:solidFill>
                  <a:srgbClr val="A9B7C6"/>
                </a:solidFill>
                <a:effectLst/>
                <a:latin typeface="Courier New" pitchFamily="49" charset="0"/>
                <a:cs typeface="Courier New" pitchFamily="49" charset="0"/>
              </a:rPr>
              <a:t>none</a:t>
            </a:r>
            <a:r>
              <a:rPr kumimoji="0" lang="fr-FR" altLang="fr-FR" sz="1000" b="0" i="0" u="none" strike="noStrike" cap="none" normalizeH="0" baseline="0" dirty="0" smtClean="0">
                <a:ln>
                  <a:noFill/>
                </a:ln>
                <a:solidFill>
                  <a:srgbClr val="A9B7C6"/>
                </a:solidFill>
                <a:effectLst/>
                <a:latin typeface="Courier New" pitchFamily="49" charset="0"/>
                <a:cs typeface="Courier New" pitchFamily="49" charset="0"/>
              </a:rPr>
              <a:t>()</a:t>
            </a:r>
            <a:r>
              <a:rPr kumimoji="0" lang="fr-FR" altLang="fr-FR" sz="1000" b="0" i="0" u="none" strike="noStrike" cap="none" normalizeH="0" baseline="0" dirty="0" smtClean="0">
                <a:ln>
                  <a:noFill/>
                </a:ln>
                <a:solidFill>
                  <a:srgbClr val="CC7832"/>
                </a:solidFill>
                <a:effectLst/>
                <a:latin typeface="Courier New" pitchFamily="49" charset="0"/>
                <a:cs typeface="Courier New" pitchFamily="49" charset="0"/>
              </a:rPr>
              <a:t>;</a:t>
            </a:r>
            <a:br>
              <a:rPr kumimoji="0" lang="fr-FR" altLang="fr-FR" sz="1000" b="0" i="0" u="none" strike="noStrike" cap="none" normalizeH="0" baseline="0" dirty="0" smtClean="0">
                <a:ln>
                  <a:noFill/>
                </a:ln>
                <a:solidFill>
                  <a:srgbClr val="CC7832"/>
                </a:solidFill>
                <a:effectLst/>
                <a:latin typeface="Courier New" pitchFamily="49" charset="0"/>
                <a:cs typeface="Courier New" pitchFamily="49" charset="0"/>
              </a:rPr>
            </a:br>
            <a:r>
              <a:rPr kumimoji="0" lang="fr-FR" altLang="fr-FR" sz="1000" b="0" i="0" u="none" strike="noStrike" cap="none" normalizeH="0" baseline="0" dirty="0" smtClean="0">
                <a:ln>
                  <a:noFill/>
                </a:ln>
                <a:solidFill>
                  <a:srgbClr val="CC7832"/>
                </a:solidFill>
                <a:effectLst/>
                <a:latin typeface="Courier New" pitchFamily="49" charset="0"/>
                <a:cs typeface="Courier New" pitchFamily="49" charset="0"/>
              </a:rPr>
              <a:t/>
            </a:r>
            <a:br>
              <a:rPr kumimoji="0" lang="fr-FR" altLang="fr-FR" sz="1000" b="0" i="0" u="none" strike="noStrike" cap="none" normalizeH="0" baseline="0" dirty="0" smtClean="0">
                <a:ln>
                  <a:noFill/>
                </a:ln>
                <a:solidFill>
                  <a:srgbClr val="CC7832"/>
                </a:solidFill>
                <a:effectLst/>
                <a:latin typeface="Courier New" pitchFamily="49" charset="0"/>
                <a:cs typeface="Courier New" pitchFamily="49" charset="0"/>
              </a:rPr>
            </a:br>
            <a:r>
              <a:rPr kumimoji="0" lang="fr-FR" altLang="fr-FR" sz="1000" b="0" i="0" u="none" strike="noStrike" cap="none" normalizeH="0" baseline="0" dirty="0" smtClean="0">
                <a:ln>
                  <a:noFill/>
                </a:ln>
                <a:solidFill>
                  <a:srgbClr val="BBB529"/>
                </a:solidFill>
                <a:effectLst/>
                <a:latin typeface="Courier New" pitchFamily="49" charset="0"/>
                <a:cs typeface="Courier New" pitchFamily="49" charset="0"/>
              </a:rPr>
              <a:t>@Test</a:t>
            </a:r>
            <a:br>
              <a:rPr kumimoji="0" lang="fr-FR" altLang="fr-FR" sz="1000" b="0" i="0" u="none" strike="noStrike" cap="none" normalizeH="0" baseline="0" dirty="0" smtClean="0">
                <a:ln>
                  <a:noFill/>
                </a:ln>
                <a:solidFill>
                  <a:srgbClr val="BBB529"/>
                </a:solidFill>
                <a:effectLst/>
                <a:latin typeface="Courier New" pitchFamily="49" charset="0"/>
                <a:cs typeface="Courier New" pitchFamily="49" charset="0"/>
              </a:rPr>
            </a:br>
            <a:r>
              <a:rPr kumimoji="0" lang="fr-FR" altLang="fr-FR" sz="1000" b="0" i="0" u="none" strike="noStrike" cap="none" normalizeH="0" baseline="0" dirty="0" smtClean="0">
                <a:ln>
                  <a:noFill/>
                </a:ln>
                <a:solidFill>
                  <a:srgbClr val="CC7832"/>
                </a:solidFill>
                <a:effectLst/>
                <a:latin typeface="Courier New" pitchFamily="49" charset="0"/>
                <a:cs typeface="Courier New" pitchFamily="49" charset="0"/>
              </a:rPr>
              <a:t>public </a:t>
            </a:r>
            <a:r>
              <a:rPr kumimoji="0" lang="fr-FR" altLang="fr-FR" sz="1000" b="0" i="0" u="none" strike="noStrike" cap="none" normalizeH="0" baseline="0" dirty="0" err="1" smtClean="0">
                <a:ln>
                  <a:noFill/>
                </a:ln>
                <a:solidFill>
                  <a:srgbClr val="CC7832"/>
                </a:solidFill>
                <a:effectLst/>
                <a:latin typeface="Courier New" pitchFamily="49" charset="0"/>
                <a:cs typeface="Courier New" pitchFamily="49" charset="0"/>
              </a:rPr>
              <a:t>void</a:t>
            </a:r>
            <a:r>
              <a:rPr kumimoji="0" lang="fr-FR" altLang="fr-FR" sz="1000" b="0" i="0" u="none" strike="noStrike" cap="none" normalizeH="0" baseline="0" dirty="0" smtClean="0">
                <a:ln>
                  <a:noFill/>
                </a:ln>
                <a:solidFill>
                  <a:srgbClr val="CC7832"/>
                </a:solidFill>
                <a:effectLst/>
                <a:latin typeface="Courier New" pitchFamily="49" charset="0"/>
                <a:cs typeface="Courier New" pitchFamily="49" charset="0"/>
              </a:rPr>
              <a:t> </a:t>
            </a:r>
            <a:r>
              <a:rPr kumimoji="0" lang="fr-FR" altLang="fr-FR" sz="1000" b="0" i="0" u="none" strike="noStrike" cap="none" normalizeH="0" baseline="0" dirty="0" smtClean="0">
                <a:ln>
                  <a:noFill/>
                </a:ln>
                <a:solidFill>
                  <a:srgbClr val="FFC66D"/>
                </a:solidFill>
                <a:effectLst/>
                <a:latin typeface="Courier New" pitchFamily="49" charset="0"/>
                <a:cs typeface="Courier New" pitchFamily="49" charset="0"/>
              </a:rPr>
              <a:t>sum_with_one_negative_number_throw_exception_rules_with_negative_list</a:t>
            </a:r>
            <a:r>
              <a:rPr kumimoji="0" lang="fr-FR" altLang="fr-FR" sz="1000" b="0" i="0" u="none" strike="noStrike" cap="none" normalizeH="0" baseline="0" dirty="0" smtClean="0">
                <a:ln>
                  <a:noFill/>
                </a:ln>
                <a:solidFill>
                  <a:srgbClr val="A9B7C6"/>
                </a:solidFill>
                <a:effectLst/>
                <a:latin typeface="Courier New" pitchFamily="49" charset="0"/>
                <a:cs typeface="Courier New" pitchFamily="49" charset="0"/>
              </a:rPr>
              <a:t>() {</a:t>
            </a:r>
            <a:br>
              <a:rPr kumimoji="0" lang="fr-FR" altLang="fr-FR" sz="1000" b="0" i="0" u="none" strike="noStrike" cap="none" normalizeH="0" baseline="0" dirty="0" smtClean="0">
                <a:ln>
                  <a:noFill/>
                </a:ln>
                <a:solidFill>
                  <a:srgbClr val="A9B7C6"/>
                </a:solidFill>
                <a:effectLst/>
                <a:latin typeface="Courier New" pitchFamily="49" charset="0"/>
                <a:cs typeface="Courier New" pitchFamily="49" charset="0"/>
              </a:rPr>
            </a:br>
            <a:r>
              <a:rPr kumimoji="0" lang="fr-FR" altLang="fr-FR" sz="1000" b="0" i="0" u="none" strike="noStrike" cap="none" normalizeH="0" baseline="0" dirty="0" smtClean="0">
                <a:ln>
                  <a:noFill/>
                </a:ln>
                <a:solidFill>
                  <a:srgbClr val="A9B7C6"/>
                </a:solidFill>
                <a:effectLst/>
                <a:latin typeface="Courier New" pitchFamily="49" charset="0"/>
                <a:cs typeface="Courier New" pitchFamily="49" charset="0"/>
              </a:rPr>
              <a:t>    </a:t>
            </a:r>
            <a:r>
              <a:rPr kumimoji="0" lang="fr-FR" altLang="fr-FR" sz="1000" b="0" i="0" u="none" strike="noStrike" cap="none" normalizeH="0" baseline="0" dirty="0" err="1" smtClean="0">
                <a:ln>
                  <a:noFill/>
                </a:ln>
                <a:solidFill>
                  <a:srgbClr val="9876AA"/>
                </a:solidFill>
                <a:effectLst/>
                <a:latin typeface="Courier New" pitchFamily="49" charset="0"/>
                <a:cs typeface="Courier New" pitchFamily="49" charset="0"/>
              </a:rPr>
              <a:t>thrown</a:t>
            </a:r>
            <a:r>
              <a:rPr kumimoji="0" lang="fr-FR" altLang="fr-FR" sz="1000" b="0" i="0" u="none" strike="noStrike" cap="none" normalizeH="0" baseline="0" dirty="0" err="1" smtClean="0">
                <a:ln>
                  <a:noFill/>
                </a:ln>
                <a:solidFill>
                  <a:srgbClr val="A9B7C6"/>
                </a:solidFill>
                <a:effectLst/>
                <a:latin typeface="Courier New" pitchFamily="49" charset="0"/>
                <a:cs typeface="Courier New" pitchFamily="49" charset="0"/>
              </a:rPr>
              <a:t>.expect</a:t>
            </a:r>
            <a:r>
              <a:rPr kumimoji="0" lang="fr-FR" altLang="fr-FR" sz="1000" b="0" i="0" u="none" strike="noStrike" cap="none" normalizeH="0" baseline="0" dirty="0" smtClean="0">
                <a:ln>
                  <a:noFill/>
                </a:ln>
                <a:solidFill>
                  <a:srgbClr val="A9B7C6"/>
                </a:solidFill>
                <a:effectLst/>
                <a:latin typeface="Courier New" pitchFamily="49" charset="0"/>
                <a:cs typeface="Courier New" pitchFamily="49" charset="0"/>
              </a:rPr>
              <a:t>(</a:t>
            </a:r>
            <a:r>
              <a:rPr kumimoji="0" lang="fr-FR" altLang="fr-FR" sz="1000" b="0" i="0" u="none" strike="noStrike" cap="none" normalizeH="0" baseline="0" dirty="0" err="1" smtClean="0">
                <a:ln>
                  <a:noFill/>
                </a:ln>
                <a:solidFill>
                  <a:srgbClr val="A9B7C6"/>
                </a:solidFill>
                <a:effectLst/>
                <a:latin typeface="Courier New" pitchFamily="49" charset="0"/>
                <a:cs typeface="Courier New" pitchFamily="49" charset="0"/>
              </a:rPr>
              <a:t>IllegalArgumentException.</a:t>
            </a:r>
            <a:r>
              <a:rPr kumimoji="0" lang="fr-FR" altLang="fr-FR" sz="1000" b="0" i="0" u="none" strike="noStrike" cap="none" normalizeH="0" baseline="0" dirty="0" err="1" smtClean="0">
                <a:ln>
                  <a:noFill/>
                </a:ln>
                <a:solidFill>
                  <a:srgbClr val="CC7832"/>
                </a:solidFill>
                <a:effectLst/>
                <a:latin typeface="Courier New" pitchFamily="49" charset="0"/>
                <a:cs typeface="Courier New" pitchFamily="49" charset="0"/>
              </a:rPr>
              <a:t>class</a:t>
            </a:r>
            <a:r>
              <a:rPr kumimoji="0" lang="fr-FR" altLang="fr-FR" sz="1000" b="0" i="0" u="none" strike="noStrike" cap="none" normalizeH="0" baseline="0" dirty="0" smtClean="0">
                <a:ln>
                  <a:noFill/>
                </a:ln>
                <a:solidFill>
                  <a:srgbClr val="A9B7C6"/>
                </a:solidFill>
                <a:effectLst/>
                <a:latin typeface="Courier New" pitchFamily="49" charset="0"/>
                <a:cs typeface="Courier New" pitchFamily="49" charset="0"/>
              </a:rPr>
              <a:t>)</a:t>
            </a:r>
            <a:r>
              <a:rPr kumimoji="0" lang="fr-FR" altLang="fr-FR" sz="1000" b="0" i="0" u="none" strike="noStrike" cap="none" normalizeH="0" baseline="0" dirty="0" smtClean="0">
                <a:ln>
                  <a:noFill/>
                </a:ln>
                <a:solidFill>
                  <a:srgbClr val="CC7832"/>
                </a:solidFill>
                <a:effectLst/>
                <a:latin typeface="Courier New" pitchFamily="49" charset="0"/>
                <a:cs typeface="Courier New" pitchFamily="49" charset="0"/>
              </a:rPr>
              <a:t>;</a:t>
            </a:r>
            <a:br>
              <a:rPr kumimoji="0" lang="fr-FR" altLang="fr-FR" sz="1000" b="0" i="0" u="none" strike="noStrike" cap="none" normalizeH="0" baseline="0" dirty="0" smtClean="0">
                <a:ln>
                  <a:noFill/>
                </a:ln>
                <a:solidFill>
                  <a:srgbClr val="CC7832"/>
                </a:solidFill>
                <a:effectLst/>
                <a:latin typeface="Courier New" pitchFamily="49" charset="0"/>
                <a:cs typeface="Courier New" pitchFamily="49" charset="0"/>
              </a:rPr>
            </a:br>
            <a:r>
              <a:rPr kumimoji="0" lang="fr-FR" altLang="fr-FR" sz="1000" b="0" i="0" u="none" strike="noStrike" cap="none" normalizeH="0" baseline="0" dirty="0" smtClean="0">
                <a:ln>
                  <a:noFill/>
                </a:ln>
                <a:solidFill>
                  <a:srgbClr val="CC7832"/>
                </a:solidFill>
                <a:effectLst/>
                <a:latin typeface="Courier New" pitchFamily="49" charset="0"/>
                <a:cs typeface="Courier New" pitchFamily="49" charset="0"/>
              </a:rPr>
              <a:t>    </a:t>
            </a:r>
            <a:r>
              <a:rPr kumimoji="0" lang="fr-FR" altLang="fr-FR" sz="1000" b="0" i="0" u="none" strike="noStrike" cap="none" normalizeH="0" baseline="0" dirty="0" err="1" smtClean="0">
                <a:ln>
                  <a:noFill/>
                </a:ln>
                <a:solidFill>
                  <a:srgbClr val="9876AA"/>
                </a:solidFill>
                <a:effectLst/>
                <a:latin typeface="Courier New" pitchFamily="49" charset="0"/>
                <a:cs typeface="Courier New" pitchFamily="49" charset="0"/>
              </a:rPr>
              <a:t>thrown</a:t>
            </a:r>
            <a:r>
              <a:rPr kumimoji="0" lang="fr-FR" altLang="fr-FR" sz="1000" b="0" i="0" u="none" strike="noStrike" cap="none" normalizeH="0" baseline="0" dirty="0" err="1" smtClean="0">
                <a:ln>
                  <a:noFill/>
                </a:ln>
                <a:solidFill>
                  <a:srgbClr val="A9B7C6"/>
                </a:solidFill>
                <a:effectLst/>
                <a:latin typeface="Courier New" pitchFamily="49" charset="0"/>
                <a:cs typeface="Courier New" pitchFamily="49" charset="0"/>
              </a:rPr>
              <a:t>.expectMessage</a:t>
            </a:r>
            <a:r>
              <a:rPr kumimoji="0" lang="fr-FR" altLang="fr-FR" sz="1000" b="0" i="0" u="none" strike="noStrike" cap="none" normalizeH="0" baseline="0" dirty="0" smtClean="0">
                <a:ln>
                  <a:noFill/>
                </a:ln>
                <a:solidFill>
                  <a:srgbClr val="A9B7C6"/>
                </a:solidFill>
                <a:effectLst/>
                <a:latin typeface="Courier New" pitchFamily="49" charset="0"/>
                <a:cs typeface="Courier New" pitchFamily="49" charset="0"/>
              </a:rPr>
              <a:t>(</a:t>
            </a:r>
            <a:r>
              <a:rPr kumimoji="0" lang="fr-FR" altLang="fr-FR" sz="1000" b="0" i="0" u="none" strike="noStrike" cap="none" normalizeH="0" baseline="0" dirty="0" err="1" smtClean="0">
                <a:ln>
                  <a:noFill/>
                </a:ln>
                <a:solidFill>
                  <a:srgbClr val="A9B7C6"/>
                </a:solidFill>
                <a:effectLst/>
                <a:latin typeface="Courier New" pitchFamily="49" charset="0"/>
                <a:cs typeface="Courier New" pitchFamily="49" charset="0"/>
              </a:rPr>
              <a:t>Matchers.</a:t>
            </a:r>
            <a:r>
              <a:rPr kumimoji="0" lang="fr-FR" altLang="fr-FR" sz="1000" b="0" i="1" u="none" strike="noStrike" cap="none" normalizeH="0" baseline="0" dirty="0" err="1" smtClean="0">
                <a:ln>
                  <a:noFill/>
                </a:ln>
                <a:solidFill>
                  <a:srgbClr val="A9B7C6"/>
                </a:solidFill>
                <a:effectLst/>
                <a:latin typeface="Courier New" pitchFamily="49" charset="0"/>
                <a:cs typeface="Courier New" pitchFamily="49" charset="0"/>
              </a:rPr>
              <a:t>containsString</a:t>
            </a:r>
            <a:r>
              <a:rPr kumimoji="0" lang="fr-FR" altLang="fr-FR" sz="1000" b="0" i="0" u="none" strike="noStrike" cap="none" normalizeH="0" baseline="0" dirty="0" smtClean="0">
                <a:ln>
                  <a:noFill/>
                </a:ln>
                <a:solidFill>
                  <a:srgbClr val="A9B7C6"/>
                </a:solidFill>
                <a:effectLst/>
                <a:latin typeface="Courier New" pitchFamily="49" charset="0"/>
                <a:cs typeface="Courier New" pitchFamily="49" charset="0"/>
              </a:rPr>
              <a:t>(</a:t>
            </a:r>
            <a:r>
              <a:rPr kumimoji="0" lang="fr-FR" altLang="fr-FR" sz="1000" b="0" i="0" u="none" strike="noStrike" cap="none" normalizeH="0" baseline="0" dirty="0" smtClean="0">
                <a:ln>
                  <a:noFill/>
                </a:ln>
                <a:solidFill>
                  <a:srgbClr val="6A8759"/>
                </a:solidFill>
                <a:effectLst/>
                <a:latin typeface="Courier New" pitchFamily="49" charset="0"/>
                <a:cs typeface="Courier New" pitchFamily="49" charset="0"/>
              </a:rPr>
              <a:t>"-3"</a:t>
            </a:r>
            <a:r>
              <a:rPr kumimoji="0" lang="fr-FR" altLang="fr-FR" sz="1000" b="0" i="0" u="none" strike="noStrike" cap="none" normalizeH="0" baseline="0" dirty="0" smtClean="0">
                <a:ln>
                  <a:noFill/>
                </a:ln>
                <a:solidFill>
                  <a:srgbClr val="A9B7C6"/>
                </a:solidFill>
                <a:effectLst/>
                <a:latin typeface="Courier New" pitchFamily="49" charset="0"/>
                <a:cs typeface="Courier New" pitchFamily="49" charset="0"/>
              </a:rPr>
              <a:t>))</a:t>
            </a:r>
            <a:r>
              <a:rPr kumimoji="0" lang="fr-FR" altLang="fr-FR" sz="1000" b="0" i="0" u="none" strike="noStrike" cap="none" normalizeH="0" baseline="0" dirty="0" smtClean="0">
                <a:ln>
                  <a:noFill/>
                </a:ln>
                <a:solidFill>
                  <a:srgbClr val="CC7832"/>
                </a:solidFill>
                <a:effectLst/>
                <a:latin typeface="Courier New" pitchFamily="49" charset="0"/>
                <a:cs typeface="Courier New" pitchFamily="49" charset="0"/>
              </a:rPr>
              <a:t>;</a:t>
            </a:r>
            <a:br>
              <a:rPr kumimoji="0" lang="fr-FR" altLang="fr-FR" sz="1000" b="0" i="0" u="none" strike="noStrike" cap="none" normalizeH="0" baseline="0" dirty="0" smtClean="0">
                <a:ln>
                  <a:noFill/>
                </a:ln>
                <a:solidFill>
                  <a:srgbClr val="CC7832"/>
                </a:solidFill>
                <a:effectLst/>
                <a:latin typeface="Courier New" pitchFamily="49" charset="0"/>
                <a:cs typeface="Courier New" pitchFamily="49" charset="0"/>
              </a:rPr>
            </a:br>
            <a:r>
              <a:rPr kumimoji="0" lang="fr-FR" altLang="fr-FR" sz="1000" b="0" i="0" u="none" strike="noStrike" cap="none" normalizeH="0" baseline="0" dirty="0" smtClean="0">
                <a:ln>
                  <a:noFill/>
                </a:ln>
                <a:solidFill>
                  <a:srgbClr val="CC7832"/>
                </a:solidFill>
                <a:effectLst/>
                <a:latin typeface="Courier New" pitchFamily="49" charset="0"/>
                <a:cs typeface="Courier New" pitchFamily="49" charset="0"/>
              </a:rPr>
              <a:t>    </a:t>
            </a:r>
            <a:r>
              <a:rPr kumimoji="0" lang="fr-FR" altLang="fr-FR" sz="1000" b="0" i="0" u="none" strike="noStrike" cap="none" normalizeH="0" baseline="0" dirty="0" smtClean="0">
                <a:ln>
                  <a:noFill/>
                </a:ln>
                <a:solidFill>
                  <a:srgbClr val="A9B7C6"/>
                </a:solidFill>
                <a:effectLst/>
                <a:latin typeface="Courier New" pitchFamily="49" charset="0"/>
                <a:cs typeface="Courier New" pitchFamily="49" charset="0"/>
              </a:rPr>
              <a:t>String </a:t>
            </a:r>
            <a:r>
              <a:rPr kumimoji="0" lang="fr-FR" altLang="fr-FR" sz="1000" b="0" i="0" u="none" strike="noStrike" cap="none" normalizeH="0" baseline="0" dirty="0" err="1" smtClean="0">
                <a:ln>
                  <a:noFill/>
                </a:ln>
                <a:solidFill>
                  <a:srgbClr val="A9B7C6"/>
                </a:solidFill>
                <a:effectLst/>
                <a:latin typeface="Courier New" pitchFamily="49" charset="0"/>
                <a:cs typeface="Courier New" pitchFamily="49" charset="0"/>
              </a:rPr>
              <a:t>numbers</a:t>
            </a:r>
            <a:r>
              <a:rPr kumimoji="0" lang="fr-FR" altLang="fr-FR" sz="1000" b="0" i="0" u="none" strike="noStrike" cap="none" normalizeH="0" baseline="0" dirty="0" smtClean="0">
                <a:ln>
                  <a:noFill/>
                </a:ln>
                <a:solidFill>
                  <a:srgbClr val="A9B7C6"/>
                </a:solidFill>
                <a:effectLst/>
                <a:latin typeface="Courier New" pitchFamily="49" charset="0"/>
                <a:cs typeface="Courier New" pitchFamily="49" charset="0"/>
              </a:rPr>
              <a:t> = </a:t>
            </a:r>
            <a:r>
              <a:rPr kumimoji="0" lang="fr-FR" altLang="fr-FR" sz="1000" b="0" i="0" u="none" strike="noStrike" cap="none" normalizeH="0" baseline="0" dirty="0" smtClean="0">
                <a:ln>
                  <a:noFill/>
                </a:ln>
                <a:solidFill>
                  <a:srgbClr val="6A8759"/>
                </a:solidFill>
                <a:effectLst/>
                <a:latin typeface="Courier New" pitchFamily="49" charset="0"/>
                <a:cs typeface="Courier New" pitchFamily="49" charset="0"/>
              </a:rPr>
              <a:t>"//;</a:t>
            </a:r>
            <a:r>
              <a:rPr kumimoji="0" lang="fr-FR" altLang="fr-FR" sz="1000" b="0" i="0" u="none" strike="noStrike" cap="none" normalizeH="0" baseline="0" dirty="0" smtClean="0">
                <a:ln>
                  <a:noFill/>
                </a:ln>
                <a:solidFill>
                  <a:srgbClr val="CC7832"/>
                </a:solidFill>
                <a:effectLst/>
                <a:latin typeface="Courier New" pitchFamily="49" charset="0"/>
                <a:cs typeface="Courier New" pitchFamily="49" charset="0"/>
              </a:rPr>
              <a:t>\n</a:t>
            </a:r>
            <a:r>
              <a:rPr kumimoji="0" lang="fr-FR" altLang="fr-FR" sz="1000" b="0" i="0" u="none" strike="noStrike" cap="none" normalizeH="0" baseline="0" dirty="0" smtClean="0">
                <a:ln>
                  <a:noFill/>
                </a:ln>
                <a:solidFill>
                  <a:srgbClr val="6A8759"/>
                </a:solidFill>
                <a:effectLst/>
                <a:latin typeface="Courier New" pitchFamily="49" charset="0"/>
                <a:cs typeface="Courier New" pitchFamily="49" charset="0"/>
              </a:rPr>
              <a:t>1;2;-3;4"</a:t>
            </a:r>
            <a:r>
              <a:rPr kumimoji="0" lang="fr-FR" altLang="fr-FR" sz="1000" b="0" i="0" u="none" strike="noStrike" cap="none" normalizeH="0" baseline="0" dirty="0" smtClean="0">
                <a:ln>
                  <a:noFill/>
                </a:ln>
                <a:solidFill>
                  <a:srgbClr val="CC7832"/>
                </a:solidFill>
                <a:effectLst/>
                <a:latin typeface="Courier New" pitchFamily="49" charset="0"/>
                <a:cs typeface="Courier New" pitchFamily="49" charset="0"/>
              </a:rPr>
              <a:t>;</a:t>
            </a:r>
            <a:br>
              <a:rPr kumimoji="0" lang="fr-FR" altLang="fr-FR" sz="1000" b="0" i="0" u="none" strike="noStrike" cap="none" normalizeH="0" baseline="0" dirty="0" smtClean="0">
                <a:ln>
                  <a:noFill/>
                </a:ln>
                <a:solidFill>
                  <a:srgbClr val="CC7832"/>
                </a:solidFill>
                <a:effectLst/>
                <a:latin typeface="Courier New" pitchFamily="49" charset="0"/>
                <a:cs typeface="Courier New" pitchFamily="49" charset="0"/>
              </a:rPr>
            </a:br>
            <a:r>
              <a:rPr kumimoji="0" lang="fr-FR" altLang="fr-FR" sz="1000" b="0" i="0" u="none" strike="noStrike" cap="none" normalizeH="0" baseline="0" dirty="0" smtClean="0">
                <a:ln>
                  <a:noFill/>
                </a:ln>
                <a:solidFill>
                  <a:srgbClr val="CC7832"/>
                </a:solidFill>
                <a:effectLst/>
                <a:latin typeface="Courier New" pitchFamily="49" charset="0"/>
                <a:cs typeface="Courier New" pitchFamily="49" charset="0"/>
              </a:rPr>
              <a:t>    </a:t>
            </a:r>
            <a:r>
              <a:rPr kumimoji="0" lang="fr-FR" altLang="fr-FR" sz="1000" b="0" i="0" u="none" strike="noStrike" cap="none" normalizeH="0" baseline="0" dirty="0" err="1" smtClean="0">
                <a:ln>
                  <a:noFill/>
                </a:ln>
                <a:solidFill>
                  <a:srgbClr val="9876AA"/>
                </a:solidFill>
                <a:effectLst/>
                <a:latin typeface="Courier New" pitchFamily="49" charset="0"/>
                <a:cs typeface="Courier New" pitchFamily="49" charset="0"/>
              </a:rPr>
              <a:t>stringCalculator</a:t>
            </a:r>
            <a:r>
              <a:rPr kumimoji="0" lang="fr-FR" altLang="fr-FR" sz="1000" b="0" i="0" u="none" strike="noStrike" cap="none" normalizeH="0" baseline="0" dirty="0" err="1" smtClean="0">
                <a:ln>
                  <a:noFill/>
                </a:ln>
                <a:solidFill>
                  <a:srgbClr val="A9B7C6"/>
                </a:solidFill>
                <a:effectLst/>
                <a:latin typeface="Courier New" pitchFamily="49" charset="0"/>
                <a:cs typeface="Courier New" pitchFamily="49" charset="0"/>
              </a:rPr>
              <a:t>.add</a:t>
            </a:r>
            <a:r>
              <a:rPr kumimoji="0" lang="fr-FR" altLang="fr-FR" sz="1000" b="0" i="0" u="none" strike="noStrike" cap="none" normalizeH="0" baseline="0" dirty="0" smtClean="0">
                <a:ln>
                  <a:noFill/>
                </a:ln>
                <a:solidFill>
                  <a:srgbClr val="A9B7C6"/>
                </a:solidFill>
                <a:effectLst/>
                <a:latin typeface="Courier New" pitchFamily="49" charset="0"/>
                <a:cs typeface="Courier New" pitchFamily="49" charset="0"/>
              </a:rPr>
              <a:t>(</a:t>
            </a:r>
            <a:r>
              <a:rPr kumimoji="0" lang="fr-FR" altLang="fr-FR" sz="1000" b="0" i="0" u="none" strike="noStrike" cap="none" normalizeH="0" baseline="0" dirty="0" err="1" smtClean="0">
                <a:ln>
                  <a:noFill/>
                </a:ln>
                <a:solidFill>
                  <a:srgbClr val="A9B7C6"/>
                </a:solidFill>
                <a:effectLst/>
                <a:latin typeface="Courier New" pitchFamily="49" charset="0"/>
                <a:cs typeface="Courier New" pitchFamily="49" charset="0"/>
              </a:rPr>
              <a:t>numbers</a:t>
            </a:r>
            <a:r>
              <a:rPr kumimoji="0" lang="fr-FR" altLang="fr-FR" sz="1000" b="0" i="0" u="none" strike="noStrike" cap="none" normalizeH="0" baseline="0" dirty="0" smtClean="0">
                <a:ln>
                  <a:noFill/>
                </a:ln>
                <a:solidFill>
                  <a:srgbClr val="A9B7C6"/>
                </a:solidFill>
                <a:effectLst/>
                <a:latin typeface="Courier New" pitchFamily="49" charset="0"/>
                <a:cs typeface="Courier New" pitchFamily="49" charset="0"/>
              </a:rPr>
              <a:t>)</a:t>
            </a:r>
            <a:r>
              <a:rPr kumimoji="0" lang="fr-FR" altLang="fr-FR" sz="1000" b="0" i="0" u="none" strike="noStrike" cap="none" normalizeH="0" baseline="0" dirty="0" smtClean="0">
                <a:ln>
                  <a:noFill/>
                </a:ln>
                <a:solidFill>
                  <a:srgbClr val="CC7832"/>
                </a:solidFill>
                <a:effectLst/>
                <a:latin typeface="Courier New" pitchFamily="49" charset="0"/>
                <a:cs typeface="Courier New" pitchFamily="49" charset="0"/>
              </a:rPr>
              <a:t>;</a:t>
            </a:r>
            <a:br>
              <a:rPr kumimoji="0" lang="fr-FR" altLang="fr-FR" sz="1000" b="0" i="0" u="none" strike="noStrike" cap="none" normalizeH="0" baseline="0" dirty="0" smtClean="0">
                <a:ln>
                  <a:noFill/>
                </a:ln>
                <a:solidFill>
                  <a:srgbClr val="CC7832"/>
                </a:solidFill>
                <a:effectLst/>
                <a:latin typeface="Courier New" pitchFamily="49" charset="0"/>
                <a:cs typeface="Courier New" pitchFamily="49" charset="0"/>
              </a:rPr>
            </a:br>
            <a:r>
              <a:rPr kumimoji="0" lang="fr-FR" altLang="fr-FR" sz="1000" b="0" i="0" u="none" strike="noStrike" cap="none" normalizeH="0" baseline="0" dirty="0" smtClean="0">
                <a:ln>
                  <a:noFill/>
                </a:ln>
                <a:solidFill>
                  <a:srgbClr val="CC7832"/>
                </a:solidFill>
                <a:effectLst/>
                <a:latin typeface="Courier New" pitchFamily="49" charset="0"/>
                <a:cs typeface="Courier New" pitchFamily="49" charset="0"/>
              </a:rPr>
              <a:t/>
            </a:r>
            <a:br>
              <a:rPr kumimoji="0" lang="fr-FR" altLang="fr-FR" sz="1000" b="0" i="0" u="none" strike="noStrike" cap="none" normalizeH="0" baseline="0" dirty="0" smtClean="0">
                <a:ln>
                  <a:noFill/>
                </a:ln>
                <a:solidFill>
                  <a:srgbClr val="CC7832"/>
                </a:solidFill>
                <a:effectLst/>
                <a:latin typeface="Courier New" pitchFamily="49" charset="0"/>
                <a:cs typeface="Courier New" pitchFamily="49" charset="0"/>
              </a:rPr>
            </a:br>
            <a:r>
              <a:rPr kumimoji="0" lang="fr-FR" altLang="fr-FR" sz="1000" b="0" i="0" u="none" strike="noStrike" cap="none" normalizeH="0" baseline="0" dirty="0" smtClean="0">
                <a:ln>
                  <a:noFill/>
                </a:ln>
                <a:solidFill>
                  <a:srgbClr val="A9B7C6"/>
                </a:solidFill>
                <a:effectLst/>
                <a:latin typeface="Courier New" pitchFamily="49" charset="0"/>
                <a:cs typeface="Courier New" pitchFamily="49" charset="0"/>
              </a:rPr>
              <a:t>}</a:t>
            </a:r>
            <a:endParaRPr kumimoji="0" lang="fr-FR" altLang="fr-FR" sz="1800" b="0" i="0" u="none" strike="noStrike" cap="none" normalizeH="0" baseline="0" dirty="0" smtClean="0">
              <a:ln>
                <a:noFill/>
              </a:ln>
              <a:solidFill>
                <a:schemeClr val="tx1"/>
              </a:solidFill>
              <a:effectLst/>
              <a:latin typeface="Arial" pitchFamily="34" charset="0"/>
              <a:cs typeface="Arial" pitchFamily="34" charset="0"/>
            </a:endParaRPr>
          </a:p>
        </p:txBody>
      </p:sp>
      <p:cxnSp>
        <p:nvCxnSpPr>
          <p:cNvPr id="9" name="Connecteur droit avec flèche 8"/>
          <p:cNvCxnSpPr>
            <a:stCxn id="7" idx="1"/>
          </p:cNvCxnSpPr>
          <p:nvPr/>
        </p:nvCxnSpPr>
        <p:spPr>
          <a:xfrm rot="10800000" flipH="1">
            <a:off x="1115619" y="1923682"/>
            <a:ext cx="144016" cy="2173791"/>
          </a:xfrm>
          <a:prstGeom prst="bentConnector4">
            <a:avLst>
              <a:gd name="adj1" fmla="val -407881"/>
              <a:gd name="adj2" fmla="val 100524"/>
            </a:avLst>
          </a:prstGeom>
          <a:ln>
            <a:tailEnd type="arrow"/>
          </a:ln>
        </p:spPr>
        <p:style>
          <a:lnRef idx="3">
            <a:schemeClr val="accent1"/>
          </a:lnRef>
          <a:fillRef idx="0">
            <a:schemeClr val="accent1"/>
          </a:fillRef>
          <a:effectRef idx="2">
            <a:schemeClr val="accent1"/>
          </a:effectRef>
          <a:fontRef idx="minor">
            <a:schemeClr val="tx1"/>
          </a:fontRef>
        </p:style>
      </p:cxnSp>
      <p:cxnSp>
        <p:nvCxnSpPr>
          <p:cNvPr id="19" name="Connecteur droit avec flèche 8"/>
          <p:cNvCxnSpPr>
            <a:stCxn id="7" idx="1"/>
            <a:endCxn id="2" idx="1"/>
          </p:cNvCxnSpPr>
          <p:nvPr/>
        </p:nvCxnSpPr>
        <p:spPr>
          <a:xfrm rot="10800000">
            <a:off x="1115619" y="2632688"/>
            <a:ext cx="12700" cy="1464785"/>
          </a:xfrm>
          <a:prstGeom prst="bentConnector3">
            <a:avLst>
              <a:gd name="adj1" fmla="val 1800000"/>
            </a:avLst>
          </a:prstGeom>
          <a:ln>
            <a:tailEnd type="arrow"/>
          </a:ln>
        </p:spPr>
        <p:style>
          <a:lnRef idx="3">
            <a:schemeClr val="accent1"/>
          </a:lnRef>
          <a:fillRef idx="0">
            <a:schemeClr val="accent1"/>
          </a:fillRef>
          <a:effectRef idx="2">
            <a:schemeClr val="accent1"/>
          </a:effectRef>
          <a:fontRef idx="minor">
            <a:schemeClr val="tx1"/>
          </a:fontRef>
        </p:style>
      </p:cxnSp>
      <p:sp>
        <p:nvSpPr>
          <p:cNvPr id="32" name="ZoneTexte 31"/>
          <p:cNvSpPr txBox="1"/>
          <p:nvPr/>
        </p:nvSpPr>
        <p:spPr>
          <a:xfrm>
            <a:off x="5868147" y="473099"/>
            <a:ext cx="2160240" cy="576064"/>
          </a:xfrm>
          <a:prstGeom prst="rect">
            <a:avLst/>
          </a:prstGeom>
        </p:spPr>
        <p:style>
          <a:lnRef idx="2">
            <a:schemeClr val="accent5"/>
          </a:lnRef>
          <a:fillRef idx="1">
            <a:schemeClr val="lt1"/>
          </a:fillRef>
          <a:effectRef idx="0">
            <a:schemeClr val="accent5"/>
          </a:effectRef>
          <a:fontRef idx="minor">
            <a:schemeClr val="dk1"/>
          </a:fontRef>
        </p:style>
        <p:txBody>
          <a:bodyPr wrap="square" lIns="0" tIns="0" rIns="0" bIns="0" rtlCol="0" anchor="ctr">
            <a:noAutofit/>
          </a:bodyPr>
          <a:lstStyle/>
          <a:p>
            <a:pPr algn="ctr"/>
            <a:r>
              <a:rPr lang="fr-FR" sz="1400" b="1" dirty="0" err="1" smtClean="0">
                <a:solidFill>
                  <a:schemeClr val="accent5"/>
                </a:solidFill>
              </a:rPr>
              <a:t>JUnit</a:t>
            </a:r>
            <a:r>
              <a:rPr lang="fr-FR" sz="1400" b="1" dirty="0" smtClean="0">
                <a:solidFill>
                  <a:schemeClr val="accent5"/>
                </a:solidFill>
              </a:rPr>
              <a:t> 4 et inférieur</a:t>
            </a:r>
          </a:p>
          <a:p>
            <a:pPr algn="ctr"/>
            <a:r>
              <a:rPr lang="fr-FR" sz="1400" b="1" dirty="0" smtClean="0">
                <a:solidFill>
                  <a:schemeClr val="accent5"/>
                </a:solidFill>
              </a:rPr>
              <a:t>N’existe plus en </a:t>
            </a:r>
            <a:r>
              <a:rPr lang="fr-FR" sz="1400" b="1" dirty="0" err="1" smtClean="0">
                <a:solidFill>
                  <a:schemeClr val="accent5"/>
                </a:solidFill>
              </a:rPr>
              <a:t>JUnit</a:t>
            </a:r>
            <a:r>
              <a:rPr lang="fr-FR" sz="1400" b="1" dirty="0" smtClean="0">
                <a:solidFill>
                  <a:schemeClr val="accent5"/>
                </a:solidFill>
              </a:rPr>
              <a:t> 5</a:t>
            </a:r>
          </a:p>
        </p:txBody>
      </p:sp>
      <p:pic>
        <p:nvPicPr>
          <p:cNvPr id="33" name="Picture 4" descr="Résultat de recherche d'images pour &quot;warning&quot;"/>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26204" y="66697"/>
            <a:ext cx="612005" cy="6120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6686900"/>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p:cNvSpPr>
            <a:spLocks noGrp="1"/>
          </p:cNvSpPr>
          <p:nvPr>
            <p:ph type="title"/>
          </p:nvPr>
        </p:nvSpPr>
        <p:spPr/>
        <p:txBody>
          <a:bodyPr/>
          <a:lstStyle/>
          <a:p>
            <a:r>
              <a:rPr lang="fr-FR" dirty="0"/>
              <a:t>Les exceptions et </a:t>
            </a:r>
            <a:r>
              <a:rPr lang="fr-FR" dirty="0" err="1"/>
              <a:t>JUnit</a:t>
            </a:r>
            <a:endParaRPr lang="fr-FR" dirty="0"/>
          </a:p>
        </p:txBody>
      </p:sp>
      <p:sp>
        <p:nvSpPr>
          <p:cNvPr id="4" name="Espace réservé du pied de page 3"/>
          <p:cNvSpPr>
            <a:spLocks noGrp="1"/>
          </p:cNvSpPr>
          <p:nvPr>
            <p:ph type="ftr" sz="quarter" idx="11"/>
          </p:nvPr>
        </p:nvSpPr>
        <p:spPr/>
        <p:txBody>
          <a:bodyPr/>
          <a:lstStyle/>
          <a:p>
            <a:pPr>
              <a:defRPr/>
            </a:pPr>
            <a:r>
              <a:rPr lang="fr-FR" dirty="0" smtClean="0"/>
              <a:t>TDD</a:t>
            </a:r>
            <a:endParaRPr lang="fr-FR" dirty="0"/>
          </a:p>
        </p:txBody>
      </p:sp>
      <p:sp>
        <p:nvSpPr>
          <p:cNvPr id="5" name="Espace réservé du numéro de diapositive 4"/>
          <p:cNvSpPr>
            <a:spLocks noGrp="1"/>
          </p:cNvSpPr>
          <p:nvPr>
            <p:ph type="sldNum" sz="quarter" idx="12"/>
          </p:nvPr>
        </p:nvSpPr>
        <p:spPr/>
        <p:txBody>
          <a:bodyPr/>
          <a:lstStyle/>
          <a:p>
            <a:pPr>
              <a:defRPr/>
            </a:pPr>
            <a:fld id="{276219AF-F5ED-455B-A512-B03AB3602319}" type="slidenum">
              <a:rPr lang="fr-FR" smtClean="0"/>
              <a:pPr>
                <a:defRPr/>
              </a:pPr>
              <a:t>65</a:t>
            </a:fld>
            <a:endParaRPr lang="fr-FR" dirty="0"/>
          </a:p>
        </p:txBody>
      </p:sp>
      <p:sp>
        <p:nvSpPr>
          <p:cNvPr id="3" name="Espace réservé du contenu 2"/>
          <p:cNvSpPr>
            <a:spLocks noGrp="1"/>
          </p:cNvSpPr>
          <p:nvPr>
            <p:ph idx="1"/>
          </p:nvPr>
        </p:nvSpPr>
        <p:spPr/>
        <p:txBody>
          <a:bodyPr>
            <a:normAutofit/>
          </a:bodyPr>
          <a:lstStyle/>
          <a:p>
            <a:r>
              <a:rPr lang="fr-FR" sz="2000" dirty="0" smtClean="0"/>
              <a:t>Il existe d’autres </a:t>
            </a:r>
            <a:r>
              <a:rPr lang="fr-FR" sz="2000" dirty="0" err="1" smtClean="0"/>
              <a:t>Rules</a:t>
            </a:r>
            <a:r>
              <a:rPr lang="fr-FR" sz="2000" dirty="0" smtClean="0"/>
              <a:t> </a:t>
            </a:r>
            <a:r>
              <a:rPr lang="fr-FR" sz="2000" dirty="0" err="1" smtClean="0"/>
              <a:t>Junit</a:t>
            </a:r>
            <a:endParaRPr lang="fr-FR" sz="2000" dirty="0" smtClean="0"/>
          </a:p>
          <a:p>
            <a:endParaRPr lang="fr-FR" sz="1100" dirty="0"/>
          </a:p>
          <a:p>
            <a:pPr lvl="1"/>
            <a:r>
              <a:rPr lang="fr-FR" sz="1800" b="1" dirty="0" err="1"/>
              <a:t>ExpectedException</a:t>
            </a:r>
            <a:r>
              <a:rPr lang="fr-FR" sz="1800" b="1" dirty="0"/>
              <a:t> </a:t>
            </a:r>
            <a:r>
              <a:rPr lang="fr-FR" sz="1800" b="1" dirty="0" err="1" smtClean="0"/>
              <a:t>Rules</a:t>
            </a:r>
            <a:r>
              <a:rPr lang="fr-FR" sz="1800" b="1" dirty="0" smtClean="0"/>
              <a:t>: </a:t>
            </a:r>
            <a:r>
              <a:rPr lang="fr-FR" sz="1800" dirty="0" smtClean="0"/>
              <a:t>permet de vérifier les exceptions levées</a:t>
            </a:r>
            <a:endParaRPr lang="fr-FR" sz="1800" b="1" dirty="0" smtClean="0"/>
          </a:p>
          <a:p>
            <a:pPr lvl="1"/>
            <a:r>
              <a:rPr lang="fr-FR" sz="1800" b="1" dirty="0" err="1" smtClean="0"/>
              <a:t>TemporaryFolder</a:t>
            </a:r>
            <a:r>
              <a:rPr lang="fr-FR" sz="1800" b="1" dirty="0" smtClean="0"/>
              <a:t> </a:t>
            </a:r>
            <a:r>
              <a:rPr lang="fr-FR" sz="1800" b="1" dirty="0" err="1" smtClean="0"/>
              <a:t>Rule</a:t>
            </a:r>
            <a:r>
              <a:rPr lang="fr-FR" sz="1800" b="1" dirty="0" smtClean="0"/>
              <a:t>: </a:t>
            </a:r>
            <a:r>
              <a:rPr lang="fr-FR" sz="1800" dirty="0" smtClean="0"/>
              <a:t>qui permet d’obtenir un répertoire temporaire pour les tests</a:t>
            </a:r>
          </a:p>
          <a:p>
            <a:pPr lvl="1"/>
            <a:r>
              <a:rPr lang="fr-FR" sz="1800" b="1" dirty="0" err="1"/>
              <a:t>ExternalResource</a:t>
            </a:r>
            <a:r>
              <a:rPr lang="fr-FR" sz="1800" b="1" dirty="0"/>
              <a:t> </a:t>
            </a:r>
            <a:r>
              <a:rPr lang="fr-FR" sz="1800" b="1" dirty="0" err="1" smtClean="0"/>
              <a:t>Rules</a:t>
            </a:r>
            <a:r>
              <a:rPr lang="fr-FR" sz="1800" b="1" dirty="0" smtClean="0"/>
              <a:t>: </a:t>
            </a:r>
            <a:r>
              <a:rPr lang="fr-FR" sz="1800" dirty="0" smtClean="0"/>
              <a:t>qui permet d’obtenir une ressource externe (un répertoire temporaire, ou autre)</a:t>
            </a:r>
          </a:p>
          <a:p>
            <a:pPr lvl="1"/>
            <a:r>
              <a:rPr lang="fr-FR" sz="1800" b="1" dirty="0" err="1"/>
              <a:t>ErrorCollector</a:t>
            </a:r>
            <a:r>
              <a:rPr lang="fr-FR" sz="1800" b="1" dirty="0"/>
              <a:t> </a:t>
            </a:r>
            <a:r>
              <a:rPr lang="fr-FR" sz="1800" b="1" dirty="0" err="1" smtClean="0"/>
              <a:t>Rule</a:t>
            </a:r>
            <a:r>
              <a:rPr lang="fr-FR" sz="1800" b="1" dirty="0" smtClean="0"/>
              <a:t>: </a:t>
            </a:r>
            <a:r>
              <a:rPr lang="fr-FR" sz="1800" dirty="0" smtClean="0"/>
              <a:t> permet à un test de continuer après la première erreur</a:t>
            </a:r>
          </a:p>
          <a:p>
            <a:pPr lvl="1"/>
            <a:r>
              <a:rPr lang="fr-FR" sz="1800" b="1" dirty="0"/>
              <a:t>Timeout </a:t>
            </a:r>
            <a:r>
              <a:rPr lang="fr-FR" sz="1800" b="1" dirty="0" err="1" smtClean="0"/>
              <a:t>Rule</a:t>
            </a:r>
            <a:r>
              <a:rPr lang="fr-FR" sz="1800" b="1" dirty="0" smtClean="0"/>
              <a:t>: </a:t>
            </a:r>
            <a:r>
              <a:rPr lang="fr-FR" sz="1800" dirty="0" smtClean="0"/>
              <a:t>permet d’appliquer un timeout aux tests d’une classe</a:t>
            </a:r>
          </a:p>
          <a:p>
            <a:pPr lvl="1"/>
            <a:r>
              <a:rPr lang="fr-FR" sz="1800" b="1" dirty="0" err="1" smtClean="0"/>
              <a:t>Verifier</a:t>
            </a:r>
            <a:r>
              <a:rPr lang="fr-FR" sz="1800" b="1" dirty="0" smtClean="0"/>
              <a:t> </a:t>
            </a:r>
            <a:r>
              <a:rPr lang="fr-FR" sz="1800" b="1" dirty="0" err="1" smtClean="0"/>
              <a:t>Rule</a:t>
            </a:r>
            <a:r>
              <a:rPr lang="fr-FR" sz="1800" b="1" dirty="0" smtClean="0"/>
              <a:t>, </a:t>
            </a:r>
            <a:r>
              <a:rPr lang="fr-FR" sz="1800" b="1" dirty="0" err="1"/>
              <a:t>TestName</a:t>
            </a:r>
            <a:r>
              <a:rPr lang="fr-FR" sz="1800" b="1" dirty="0"/>
              <a:t> </a:t>
            </a:r>
            <a:r>
              <a:rPr lang="fr-FR" sz="1800" b="1" dirty="0" err="1" smtClean="0"/>
              <a:t>Rule</a:t>
            </a:r>
            <a:r>
              <a:rPr lang="fr-FR" sz="1800" b="1" dirty="0" smtClean="0"/>
              <a:t>, </a:t>
            </a:r>
            <a:r>
              <a:rPr lang="fr-FR" sz="1800" b="1" dirty="0" err="1" smtClean="0"/>
              <a:t>ClassRule</a:t>
            </a:r>
            <a:r>
              <a:rPr lang="fr-FR" sz="1800" b="1" dirty="0" smtClean="0"/>
              <a:t>, </a:t>
            </a:r>
            <a:r>
              <a:rPr lang="fr-FR" sz="1800" b="1" dirty="0" err="1" smtClean="0"/>
              <a:t>RuleChain</a:t>
            </a:r>
            <a:r>
              <a:rPr lang="fr-FR" sz="1800" b="1" dirty="0" smtClean="0"/>
              <a:t>…</a:t>
            </a:r>
            <a:endParaRPr lang="fr-FR" sz="1800" b="1" dirty="0"/>
          </a:p>
          <a:p>
            <a:endParaRPr lang="fr-FR" b="1" dirty="0"/>
          </a:p>
          <a:p>
            <a:pPr marL="0" indent="0">
              <a:buNone/>
            </a:pPr>
            <a:r>
              <a:rPr lang="fr-FR" dirty="0"/>
              <a:t>Plus d’infos ici : </a:t>
            </a:r>
            <a:r>
              <a:rPr lang="fr-FR" dirty="0">
                <a:hlinkClick r:id="rId3"/>
              </a:rPr>
              <a:t>https://</a:t>
            </a:r>
            <a:r>
              <a:rPr lang="fr-FR" dirty="0" smtClean="0">
                <a:hlinkClick r:id="rId3"/>
              </a:rPr>
              <a:t>github.com/junit-team/junit4/wiki/rules</a:t>
            </a:r>
            <a:r>
              <a:rPr lang="fr-FR" dirty="0" smtClean="0"/>
              <a:t> </a:t>
            </a:r>
            <a:endParaRPr lang="fr-FR" dirty="0"/>
          </a:p>
          <a:p>
            <a:endParaRPr lang="fr-FR" b="1" dirty="0"/>
          </a:p>
          <a:p>
            <a:endParaRPr lang="fr-FR" b="1" dirty="0"/>
          </a:p>
          <a:p>
            <a:endParaRPr lang="fr-FR" b="1" dirty="0"/>
          </a:p>
          <a:p>
            <a:endParaRPr lang="fr-FR" b="1" dirty="0"/>
          </a:p>
          <a:p>
            <a:endParaRPr lang="fr-FR" sz="1100" dirty="0" smtClean="0"/>
          </a:p>
        </p:txBody>
      </p:sp>
    </p:spTree>
    <p:extLst>
      <p:ext uri="{BB962C8B-B14F-4D97-AF65-F5344CB8AC3E}">
        <p14:creationId xmlns:p14="http://schemas.microsoft.com/office/powerpoint/2010/main" val="1547099653"/>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p:cNvSpPr>
            <a:spLocks noGrp="1"/>
          </p:cNvSpPr>
          <p:nvPr>
            <p:ph type="title"/>
          </p:nvPr>
        </p:nvSpPr>
        <p:spPr/>
        <p:txBody>
          <a:bodyPr/>
          <a:lstStyle/>
          <a:p>
            <a:r>
              <a:rPr lang="fr-FR" dirty="0" smtClean="0"/>
              <a:t>TDD en Java avec JUnit</a:t>
            </a:r>
            <a:endParaRPr lang="fr-FR" dirty="0"/>
          </a:p>
        </p:txBody>
      </p:sp>
      <p:sp>
        <p:nvSpPr>
          <p:cNvPr id="4" name="Espace réservé du pied de page 3"/>
          <p:cNvSpPr>
            <a:spLocks noGrp="1"/>
          </p:cNvSpPr>
          <p:nvPr>
            <p:ph type="ftr" sz="quarter" idx="11"/>
          </p:nvPr>
        </p:nvSpPr>
        <p:spPr/>
        <p:txBody>
          <a:bodyPr/>
          <a:lstStyle/>
          <a:p>
            <a:pPr>
              <a:defRPr/>
            </a:pPr>
            <a:r>
              <a:rPr lang="fr-FR" dirty="0" smtClean="0"/>
              <a:t>TDD</a:t>
            </a:r>
            <a:endParaRPr lang="fr-FR" dirty="0"/>
          </a:p>
        </p:txBody>
      </p:sp>
      <p:sp>
        <p:nvSpPr>
          <p:cNvPr id="5" name="Espace réservé du numéro de diapositive 4"/>
          <p:cNvSpPr>
            <a:spLocks noGrp="1"/>
          </p:cNvSpPr>
          <p:nvPr>
            <p:ph type="sldNum" sz="quarter" idx="12"/>
          </p:nvPr>
        </p:nvSpPr>
        <p:spPr/>
        <p:txBody>
          <a:bodyPr/>
          <a:lstStyle/>
          <a:p>
            <a:pPr>
              <a:defRPr/>
            </a:pPr>
            <a:fld id="{276219AF-F5ED-455B-A512-B03AB3602319}" type="slidenum">
              <a:rPr lang="fr-FR" smtClean="0"/>
              <a:pPr>
                <a:defRPr/>
              </a:pPr>
              <a:t>66</a:t>
            </a:fld>
            <a:endParaRPr lang="fr-FR" dirty="0"/>
          </a:p>
        </p:txBody>
      </p:sp>
      <p:sp>
        <p:nvSpPr>
          <p:cNvPr id="3" name="Espace réservé du contenu 2"/>
          <p:cNvSpPr>
            <a:spLocks noGrp="1"/>
          </p:cNvSpPr>
          <p:nvPr>
            <p:ph idx="1"/>
          </p:nvPr>
        </p:nvSpPr>
        <p:spPr/>
        <p:txBody>
          <a:bodyPr>
            <a:normAutofit fontScale="92500" lnSpcReduction="10000"/>
          </a:bodyPr>
          <a:lstStyle/>
          <a:p>
            <a:r>
              <a:rPr lang="fr-FR" dirty="0" smtClean="0"/>
              <a:t>Ce qu’il faut éviter quand on écrit des tests</a:t>
            </a:r>
          </a:p>
          <a:p>
            <a:pPr lvl="1"/>
            <a:r>
              <a:rPr lang="fr-FR" dirty="0" smtClean="0"/>
              <a:t>Il faut éviter les tests qui s’appuient sur un état du système mis en place par les tests précédents</a:t>
            </a:r>
          </a:p>
          <a:p>
            <a:pPr lvl="1"/>
            <a:endParaRPr lang="fr-FR" dirty="0" smtClean="0"/>
          </a:p>
          <a:p>
            <a:pPr lvl="1"/>
            <a:r>
              <a:rPr lang="fr-FR" dirty="0" smtClean="0"/>
              <a:t>Il faut éviter les tests qui dépendent les uns des autres</a:t>
            </a:r>
          </a:p>
          <a:p>
            <a:pPr lvl="1"/>
            <a:endParaRPr lang="fr-FR" dirty="0" smtClean="0"/>
          </a:p>
          <a:p>
            <a:pPr lvl="1"/>
            <a:r>
              <a:rPr lang="fr-FR" dirty="0" smtClean="0"/>
              <a:t>Il ne faut pas s’appuyer sur l’ordre d’exécution des tests</a:t>
            </a:r>
          </a:p>
          <a:p>
            <a:pPr lvl="1"/>
            <a:endParaRPr lang="fr-FR" dirty="0" smtClean="0"/>
          </a:p>
          <a:p>
            <a:pPr lvl="1"/>
            <a:r>
              <a:rPr lang="fr-FR" dirty="0" smtClean="0"/>
              <a:t>Il faut éviter les tests basés sur le temps d’exécution ou la performance</a:t>
            </a:r>
          </a:p>
          <a:p>
            <a:pPr lvl="1"/>
            <a:endParaRPr lang="fr-FR" dirty="0" smtClean="0"/>
          </a:p>
          <a:p>
            <a:pPr lvl="1"/>
            <a:r>
              <a:rPr lang="fr-FR" dirty="0" smtClean="0"/>
              <a:t>Il faut éviter les tests trop lents, sinon les développeurs hésiteront à les lancer régulièrement et intégralement</a:t>
            </a:r>
          </a:p>
          <a:p>
            <a:pPr lvl="1"/>
            <a:endParaRPr lang="fr-FR" dirty="0" smtClean="0"/>
          </a:p>
          <a:p>
            <a:pPr lvl="1"/>
            <a:r>
              <a:rPr lang="fr-FR" dirty="0" smtClean="0"/>
              <a:t>Il faut éviter de tester les détails d’implémentation, seul le comportement final est intéressant (le QUOI par le COMMENT)</a:t>
            </a:r>
          </a:p>
          <a:p>
            <a:pPr marL="0" indent="0">
              <a:buNone/>
            </a:pPr>
            <a:endParaRPr lang="fr-FR" sz="1100" dirty="0" smtClean="0"/>
          </a:p>
        </p:txBody>
      </p:sp>
    </p:spTree>
    <p:extLst>
      <p:ext uri="{BB962C8B-B14F-4D97-AF65-F5344CB8AC3E}">
        <p14:creationId xmlns:p14="http://schemas.microsoft.com/office/powerpoint/2010/main" val="322182642"/>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75000"/>
              </a:schemeClr>
            </a:gs>
            <a:gs pos="17000">
              <a:schemeClr val="tx1"/>
            </a:gs>
          </a:gsLst>
          <a:lin ang="5400000" scaled="1"/>
          <a:tileRect/>
        </a:gradFill>
        <a:effectLst/>
      </p:bgPr>
    </p:bg>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342581" y="852985"/>
            <a:ext cx="4949502" cy="3588847"/>
          </a:xfrm>
        </p:spPr>
        <p:txBody>
          <a:bodyPr>
            <a:normAutofit/>
          </a:bodyPr>
          <a:lstStyle/>
          <a:p>
            <a:r>
              <a:rPr lang="fr-FR" dirty="0" smtClean="0"/>
              <a:t>Premier exercice en TDD: </a:t>
            </a:r>
            <a:r>
              <a:rPr lang="fr-FR" dirty="0" err="1" smtClean="0"/>
              <a:t>FizzBuzz</a:t>
            </a:r>
            <a:r>
              <a:rPr lang="fr-FR" dirty="0" smtClean="0"/>
              <a:t> !</a:t>
            </a:r>
          </a:p>
          <a:p>
            <a:endParaRPr lang="fr-FR" dirty="0"/>
          </a:p>
          <a:p>
            <a:r>
              <a:rPr lang="fr-FR" dirty="0" smtClean="0"/>
              <a:t>Ecrivez un programme qui prend en entrée un nombre et qui renvoi</a:t>
            </a:r>
          </a:p>
          <a:p>
            <a:pPr lvl="1"/>
            <a:r>
              <a:rPr lang="fr-FR" b="1" dirty="0" err="1" smtClean="0"/>
              <a:t>Fizz</a:t>
            </a:r>
            <a:r>
              <a:rPr lang="fr-FR" dirty="0" smtClean="0"/>
              <a:t> si c’est un multiple de 3</a:t>
            </a:r>
          </a:p>
          <a:p>
            <a:pPr lvl="1"/>
            <a:r>
              <a:rPr lang="fr-FR" b="1" dirty="0" smtClean="0"/>
              <a:t>Buzz</a:t>
            </a:r>
            <a:r>
              <a:rPr lang="fr-FR" dirty="0" smtClean="0"/>
              <a:t> si c’est multiple de 5</a:t>
            </a:r>
          </a:p>
          <a:p>
            <a:pPr lvl="1"/>
            <a:r>
              <a:rPr lang="fr-FR" dirty="0" smtClean="0"/>
              <a:t>Le nombre lui-même dans les autres cas</a:t>
            </a:r>
          </a:p>
          <a:p>
            <a:pPr lvl="1"/>
            <a:endParaRPr lang="fr-FR" dirty="0"/>
          </a:p>
          <a:p>
            <a:r>
              <a:rPr lang="fr-FR" dirty="0" smtClean="0"/>
              <a:t>En utilisant le TDD, quels sont les premiers tests à réaliser ? Quelles sont les premières questions à se poser ?</a:t>
            </a:r>
          </a:p>
        </p:txBody>
      </p:sp>
      <p:sp>
        <p:nvSpPr>
          <p:cNvPr id="6" name="Titre 5"/>
          <p:cNvSpPr>
            <a:spLocks noGrp="1"/>
          </p:cNvSpPr>
          <p:nvPr>
            <p:ph type="title"/>
          </p:nvPr>
        </p:nvSpPr>
        <p:spPr/>
        <p:txBody>
          <a:bodyPr/>
          <a:lstStyle/>
          <a:p>
            <a:r>
              <a:rPr lang="fr-FR" dirty="0"/>
              <a:t>Travaux dirigés</a:t>
            </a:r>
          </a:p>
        </p:txBody>
      </p:sp>
      <p:sp>
        <p:nvSpPr>
          <p:cNvPr id="4" name="Espace réservé du pied de page 3"/>
          <p:cNvSpPr>
            <a:spLocks noGrp="1"/>
          </p:cNvSpPr>
          <p:nvPr>
            <p:ph type="ftr" sz="quarter" idx="11"/>
          </p:nvPr>
        </p:nvSpPr>
        <p:spPr/>
        <p:txBody>
          <a:bodyPr/>
          <a:lstStyle/>
          <a:p>
            <a:pPr>
              <a:defRPr/>
            </a:pPr>
            <a:r>
              <a:rPr lang="fr-FR" dirty="0" smtClean="0"/>
              <a:t>TDD</a:t>
            </a:r>
            <a:endParaRPr lang="fr-FR" dirty="0"/>
          </a:p>
        </p:txBody>
      </p:sp>
      <p:sp>
        <p:nvSpPr>
          <p:cNvPr id="5" name="Espace réservé du numéro de diapositive 4"/>
          <p:cNvSpPr>
            <a:spLocks noGrp="1"/>
          </p:cNvSpPr>
          <p:nvPr>
            <p:ph type="sldNum" sz="quarter" idx="12"/>
          </p:nvPr>
        </p:nvSpPr>
        <p:spPr/>
        <p:txBody>
          <a:bodyPr/>
          <a:lstStyle/>
          <a:p>
            <a:pPr>
              <a:defRPr/>
            </a:pPr>
            <a:fld id="{276219AF-F5ED-455B-A512-B03AB3602319}" type="slidenum">
              <a:rPr lang="fr-FR" smtClean="0"/>
              <a:pPr>
                <a:defRPr/>
              </a:pPr>
              <a:t>67</a:t>
            </a:fld>
            <a:endParaRPr lang="fr-FR" dirty="0"/>
          </a:p>
        </p:txBody>
      </p:sp>
      <p:sp>
        <p:nvSpPr>
          <p:cNvPr id="2" name="AutoShape 2" descr="Image associé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sp>
        <p:nvSpPr>
          <p:cNvPr id="7" name="AutoShape 4" descr="Image associée"/>
          <p:cNvSpPr>
            <a:spLocks noChangeAspect="1" noChangeArrowheads="1"/>
          </p:cNvSpPr>
          <p:nvPr/>
        </p:nvSpPr>
        <p:spPr bwMode="auto">
          <a:xfrm>
            <a:off x="307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sp>
        <p:nvSpPr>
          <p:cNvPr id="8" name="AutoShape 6" descr="Image associée"/>
          <p:cNvSpPr>
            <a:spLocks noChangeAspect="1" noChangeArrowheads="1"/>
          </p:cNvSpPr>
          <p:nvPr/>
        </p:nvSpPr>
        <p:spPr bwMode="auto">
          <a:xfrm>
            <a:off x="460375" y="160339"/>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sp>
        <p:nvSpPr>
          <p:cNvPr id="9" name="AutoShape 8" descr="Image associée"/>
          <p:cNvSpPr>
            <a:spLocks noChangeAspect="1" noChangeArrowheads="1"/>
          </p:cNvSpPr>
          <p:nvPr/>
        </p:nvSpPr>
        <p:spPr bwMode="auto">
          <a:xfrm>
            <a:off x="612775" y="312740"/>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pic>
        <p:nvPicPr>
          <p:cNvPr id="1036" name="Picture 12" descr="Pre Course Week 4 Ndash Tdd And Pair Programming Lex Go Cod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36723" y="1059582"/>
            <a:ext cx="2799778" cy="20882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538760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342581" y="852985"/>
            <a:ext cx="8405886" cy="3588847"/>
          </a:xfrm>
        </p:spPr>
        <p:txBody>
          <a:bodyPr>
            <a:normAutofit/>
          </a:bodyPr>
          <a:lstStyle/>
          <a:p>
            <a:r>
              <a:rPr lang="fr-FR" dirty="0" smtClean="0"/>
              <a:t>Itération 1: le code de test ne compile même pas</a:t>
            </a:r>
          </a:p>
          <a:p>
            <a:endParaRPr lang="fr-FR" dirty="0"/>
          </a:p>
          <a:p>
            <a:endParaRPr lang="fr-FR" dirty="0" smtClean="0"/>
          </a:p>
          <a:p>
            <a:endParaRPr lang="fr-FR" dirty="0"/>
          </a:p>
          <a:p>
            <a:pPr lvl="1"/>
            <a:r>
              <a:rPr lang="fr-FR" dirty="0" smtClean="0"/>
              <a:t>Une fois la classe créer, le code de test compile</a:t>
            </a:r>
          </a:p>
          <a:p>
            <a:pPr lvl="1"/>
            <a:r>
              <a:rPr lang="fr-FR" dirty="0" smtClean="0"/>
              <a:t>Mais son exécution est KO</a:t>
            </a:r>
          </a:p>
        </p:txBody>
      </p:sp>
      <p:sp>
        <p:nvSpPr>
          <p:cNvPr id="6" name="Titre 5"/>
          <p:cNvSpPr>
            <a:spLocks noGrp="1"/>
          </p:cNvSpPr>
          <p:nvPr>
            <p:ph type="title"/>
          </p:nvPr>
        </p:nvSpPr>
        <p:spPr/>
        <p:txBody>
          <a:bodyPr/>
          <a:lstStyle/>
          <a:p>
            <a:r>
              <a:rPr lang="fr-FR" dirty="0"/>
              <a:t>Travaux dirigés</a:t>
            </a:r>
          </a:p>
        </p:txBody>
      </p:sp>
      <p:sp>
        <p:nvSpPr>
          <p:cNvPr id="4" name="Espace réservé du pied de page 3"/>
          <p:cNvSpPr>
            <a:spLocks noGrp="1"/>
          </p:cNvSpPr>
          <p:nvPr>
            <p:ph type="ftr" sz="quarter" idx="11"/>
          </p:nvPr>
        </p:nvSpPr>
        <p:spPr/>
        <p:txBody>
          <a:bodyPr/>
          <a:lstStyle/>
          <a:p>
            <a:pPr>
              <a:defRPr/>
            </a:pPr>
            <a:r>
              <a:rPr lang="fr-FR" dirty="0" smtClean="0"/>
              <a:t>TDD</a:t>
            </a:r>
            <a:endParaRPr lang="fr-FR" dirty="0"/>
          </a:p>
        </p:txBody>
      </p:sp>
      <p:sp>
        <p:nvSpPr>
          <p:cNvPr id="5" name="Espace réservé du numéro de diapositive 4"/>
          <p:cNvSpPr>
            <a:spLocks noGrp="1"/>
          </p:cNvSpPr>
          <p:nvPr>
            <p:ph type="sldNum" sz="quarter" idx="12"/>
          </p:nvPr>
        </p:nvSpPr>
        <p:spPr/>
        <p:txBody>
          <a:bodyPr/>
          <a:lstStyle/>
          <a:p>
            <a:pPr>
              <a:defRPr/>
            </a:pPr>
            <a:fld id="{276219AF-F5ED-455B-A512-B03AB3602319}" type="slidenum">
              <a:rPr lang="fr-FR" smtClean="0"/>
              <a:pPr>
                <a:defRPr/>
              </a:pPr>
              <a:t>68</a:t>
            </a:fld>
            <a:endParaRPr lang="fr-FR" dirty="0"/>
          </a:p>
        </p:txBody>
      </p:sp>
      <p:sp>
        <p:nvSpPr>
          <p:cNvPr id="2" name="AutoShape 2" descr="Image associé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sp>
        <p:nvSpPr>
          <p:cNvPr id="7" name="AutoShape 4" descr="Image associée"/>
          <p:cNvSpPr>
            <a:spLocks noChangeAspect="1" noChangeArrowheads="1"/>
          </p:cNvSpPr>
          <p:nvPr/>
        </p:nvSpPr>
        <p:spPr bwMode="auto">
          <a:xfrm>
            <a:off x="307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sp>
        <p:nvSpPr>
          <p:cNvPr id="8" name="AutoShape 6" descr="Image associée"/>
          <p:cNvSpPr>
            <a:spLocks noChangeAspect="1" noChangeArrowheads="1"/>
          </p:cNvSpPr>
          <p:nvPr/>
        </p:nvSpPr>
        <p:spPr bwMode="auto">
          <a:xfrm>
            <a:off x="460375" y="160339"/>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sp>
        <p:nvSpPr>
          <p:cNvPr id="9" name="AutoShape 8" descr="Image associée"/>
          <p:cNvSpPr>
            <a:spLocks noChangeAspect="1" noChangeArrowheads="1"/>
          </p:cNvSpPr>
          <p:nvPr/>
        </p:nvSpPr>
        <p:spPr bwMode="auto">
          <a:xfrm>
            <a:off x="612775" y="312740"/>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sp>
        <p:nvSpPr>
          <p:cNvPr id="10" name="Rectangle 1"/>
          <p:cNvSpPr>
            <a:spLocks noChangeArrowheads="1"/>
          </p:cNvSpPr>
          <p:nvPr/>
        </p:nvSpPr>
        <p:spPr bwMode="auto">
          <a:xfrm>
            <a:off x="460377" y="1203598"/>
            <a:ext cx="5940153" cy="707886"/>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fr-FR" altLang="fr-FR" sz="1000" b="0" i="0" u="none" strike="noStrike" cap="none" normalizeH="0" baseline="0" dirty="0" smtClean="0">
                <a:ln>
                  <a:noFill/>
                </a:ln>
                <a:solidFill>
                  <a:srgbClr val="BBB529"/>
                </a:solidFill>
                <a:effectLst/>
                <a:latin typeface="Courier New" pitchFamily="49" charset="0"/>
                <a:cs typeface="Courier New" pitchFamily="49" charset="0"/>
              </a:rPr>
              <a:t>@Test</a:t>
            </a:r>
            <a:br>
              <a:rPr kumimoji="0" lang="fr-FR" altLang="fr-FR" sz="1000" b="0" i="0" u="none" strike="noStrike" cap="none" normalizeH="0" baseline="0" dirty="0" smtClean="0">
                <a:ln>
                  <a:noFill/>
                </a:ln>
                <a:solidFill>
                  <a:srgbClr val="BBB529"/>
                </a:solidFill>
                <a:effectLst/>
                <a:latin typeface="Courier New" pitchFamily="49" charset="0"/>
                <a:cs typeface="Courier New" pitchFamily="49" charset="0"/>
              </a:rPr>
            </a:br>
            <a:r>
              <a:rPr kumimoji="0" lang="fr-FR" altLang="fr-FR" sz="1000" b="0" i="0" u="none" strike="noStrike" cap="none" normalizeH="0" baseline="0" dirty="0" smtClean="0">
                <a:ln>
                  <a:noFill/>
                </a:ln>
                <a:solidFill>
                  <a:srgbClr val="CC7832"/>
                </a:solidFill>
                <a:effectLst/>
                <a:latin typeface="Courier New" pitchFamily="49" charset="0"/>
                <a:cs typeface="Courier New" pitchFamily="49" charset="0"/>
              </a:rPr>
              <a:t>public </a:t>
            </a:r>
            <a:r>
              <a:rPr kumimoji="0" lang="fr-FR" altLang="fr-FR" sz="1000" b="0" i="0" u="none" strike="noStrike" cap="none" normalizeH="0" baseline="0" dirty="0" err="1" smtClean="0">
                <a:ln>
                  <a:noFill/>
                </a:ln>
                <a:solidFill>
                  <a:srgbClr val="CC7832"/>
                </a:solidFill>
                <a:effectLst/>
                <a:latin typeface="Courier New" pitchFamily="49" charset="0"/>
                <a:cs typeface="Courier New" pitchFamily="49" charset="0"/>
              </a:rPr>
              <a:t>void</a:t>
            </a:r>
            <a:r>
              <a:rPr kumimoji="0" lang="fr-FR" altLang="fr-FR" sz="1000" b="0" i="0" u="none" strike="noStrike" cap="none" normalizeH="0" baseline="0" dirty="0" smtClean="0">
                <a:ln>
                  <a:noFill/>
                </a:ln>
                <a:solidFill>
                  <a:srgbClr val="CC7832"/>
                </a:solidFill>
                <a:effectLst/>
                <a:latin typeface="Courier New" pitchFamily="49" charset="0"/>
                <a:cs typeface="Courier New" pitchFamily="49" charset="0"/>
              </a:rPr>
              <a:t> </a:t>
            </a:r>
            <a:r>
              <a:rPr kumimoji="0" lang="fr-FR" altLang="fr-FR" sz="1000" b="0" i="0" u="none" strike="noStrike" cap="none" normalizeH="0" baseline="0" dirty="0" smtClean="0">
                <a:ln>
                  <a:noFill/>
                </a:ln>
                <a:solidFill>
                  <a:srgbClr val="FFC66D"/>
                </a:solidFill>
                <a:effectLst/>
                <a:latin typeface="Courier New" pitchFamily="49" charset="0"/>
                <a:cs typeface="Courier New" pitchFamily="49" charset="0"/>
              </a:rPr>
              <a:t>get_value_should_return_fizz_if_input_is_divisible_by_3</a:t>
            </a:r>
            <a:r>
              <a:rPr kumimoji="0" lang="fr-FR" altLang="fr-FR" sz="1000" b="0" i="0" u="none" strike="noStrike" cap="none" normalizeH="0" baseline="0" dirty="0" smtClean="0">
                <a:ln>
                  <a:noFill/>
                </a:ln>
                <a:solidFill>
                  <a:srgbClr val="A9B7C6"/>
                </a:solidFill>
                <a:effectLst/>
                <a:latin typeface="Courier New" pitchFamily="49" charset="0"/>
                <a:cs typeface="Courier New" pitchFamily="49" charset="0"/>
              </a:rPr>
              <a:t>() {</a:t>
            </a:r>
            <a:br>
              <a:rPr kumimoji="0" lang="fr-FR" altLang="fr-FR" sz="1000" b="0" i="0" u="none" strike="noStrike" cap="none" normalizeH="0" baseline="0" dirty="0" smtClean="0">
                <a:ln>
                  <a:noFill/>
                </a:ln>
                <a:solidFill>
                  <a:srgbClr val="A9B7C6"/>
                </a:solidFill>
                <a:effectLst/>
                <a:latin typeface="Courier New" pitchFamily="49" charset="0"/>
                <a:cs typeface="Courier New" pitchFamily="49" charset="0"/>
              </a:rPr>
            </a:br>
            <a:r>
              <a:rPr kumimoji="0" lang="fr-FR" altLang="fr-FR" sz="1000" b="0" i="0" u="none" strike="noStrike" cap="none" normalizeH="0" baseline="0" dirty="0" smtClean="0">
                <a:ln>
                  <a:noFill/>
                </a:ln>
                <a:solidFill>
                  <a:srgbClr val="A9B7C6"/>
                </a:solidFill>
                <a:effectLst/>
                <a:latin typeface="Courier New" pitchFamily="49" charset="0"/>
                <a:cs typeface="Courier New" pitchFamily="49" charset="0"/>
              </a:rPr>
              <a:t>    </a:t>
            </a:r>
            <a:r>
              <a:rPr kumimoji="0" lang="fr-FR" altLang="fr-FR" sz="1000" b="0" i="0" u="none" strike="noStrike" cap="none" normalizeH="0" baseline="0" dirty="0" err="1" smtClean="0">
                <a:ln>
                  <a:noFill/>
                </a:ln>
                <a:solidFill>
                  <a:srgbClr val="A9B7C6"/>
                </a:solidFill>
                <a:effectLst/>
                <a:latin typeface="Courier New" pitchFamily="49" charset="0"/>
                <a:cs typeface="Courier New" pitchFamily="49" charset="0"/>
              </a:rPr>
              <a:t>Assert.assertEquals</a:t>
            </a:r>
            <a:r>
              <a:rPr kumimoji="0" lang="fr-FR" altLang="fr-FR" sz="1000" b="0" i="0" u="none" strike="noStrike" cap="none" normalizeH="0" baseline="0" dirty="0" smtClean="0">
                <a:ln>
                  <a:noFill/>
                </a:ln>
                <a:solidFill>
                  <a:srgbClr val="A9B7C6"/>
                </a:solidFill>
                <a:effectLst/>
                <a:latin typeface="Courier New" pitchFamily="49" charset="0"/>
                <a:cs typeface="Courier New" pitchFamily="49" charset="0"/>
              </a:rPr>
              <a:t>(</a:t>
            </a:r>
            <a:r>
              <a:rPr kumimoji="0" lang="fr-FR" altLang="fr-FR" sz="1000" b="0" i="0" u="none" strike="noStrike" cap="none" normalizeH="0" baseline="0" dirty="0" smtClean="0">
                <a:ln>
                  <a:noFill/>
                </a:ln>
                <a:solidFill>
                  <a:srgbClr val="6A8759"/>
                </a:solidFill>
                <a:effectLst/>
                <a:latin typeface="Courier New" pitchFamily="49" charset="0"/>
                <a:cs typeface="Courier New" pitchFamily="49" charset="0"/>
              </a:rPr>
              <a:t>"</a:t>
            </a:r>
            <a:r>
              <a:rPr kumimoji="0" lang="fr-FR" altLang="fr-FR" sz="1000" b="0" i="0" u="none" strike="noStrike" cap="none" normalizeH="0" baseline="0" dirty="0" err="1" smtClean="0">
                <a:ln>
                  <a:noFill/>
                </a:ln>
                <a:solidFill>
                  <a:srgbClr val="6A8759"/>
                </a:solidFill>
                <a:effectLst/>
                <a:latin typeface="Courier New" pitchFamily="49" charset="0"/>
                <a:cs typeface="Courier New" pitchFamily="49" charset="0"/>
              </a:rPr>
              <a:t>Fizz</a:t>
            </a:r>
            <a:r>
              <a:rPr kumimoji="0" lang="fr-FR" altLang="fr-FR" sz="1000" b="0" i="0" u="none" strike="noStrike" cap="none" normalizeH="0" baseline="0" dirty="0" smtClean="0">
                <a:ln>
                  <a:noFill/>
                </a:ln>
                <a:solidFill>
                  <a:srgbClr val="6A8759"/>
                </a:solidFill>
                <a:effectLst/>
                <a:latin typeface="Courier New" pitchFamily="49" charset="0"/>
                <a:cs typeface="Courier New" pitchFamily="49" charset="0"/>
              </a:rPr>
              <a:t>"</a:t>
            </a:r>
            <a:r>
              <a:rPr kumimoji="0" lang="fr-FR" altLang="fr-FR" sz="1000" b="0" i="0" u="none" strike="noStrike" cap="none" normalizeH="0" baseline="0" dirty="0" smtClean="0">
                <a:ln>
                  <a:noFill/>
                </a:ln>
                <a:solidFill>
                  <a:srgbClr val="CC7832"/>
                </a:solidFill>
                <a:effectLst/>
                <a:latin typeface="Courier New" pitchFamily="49" charset="0"/>
                <a:cs typeface="Courier New" pitchFamily="49" charset="0"/>
              </a:rPr>
              <a:t>, </a:t>
            </a:r>
            <a:r>
              <a:rPr kumimoji="0" lang="fr-FR" altLang="fr-FR" sz="1000" b="0" i="0" u="none" strike="noStrike" cap="none" normalizeH="0" baseline="0" dirty="0" err="1" smtClean="0">
                <a:ln>
                  <a:noFill/>
                </a:ln>
                <a:solidFill>
                  <a:srgbClr val="A9B7C6"/>
                </a:solidFill>
                <a:effectLst/>
                <a:latin typeface="Courier New" pitchFamily="49" charset="0"/>
                <a:cs typeface="Courier New" pitchFamily="49" charset="0"/>
              </a:rPr>
              <a:t>FizzBuzz.getValue</a:t>
            </a:r>
            <a:r>
              <a:rPr kumimoji="0" lang="fr-FR" altLang="fr-FR" sz="1000" b="0" i="0" u="none" strike="noStrike" cap="none" normalizeH="0" baseline="0" dirty="0" smtClean="0">
                <a:ln>
                  <a:noFill/>
                </a:ln>
                <a:solidFill>
                  <a:srgbClr val="A9B7C6"/>
                </a:solidFill>
                <a:effectLst/>
                <a:latin typeface="Courier New" pitchFamily="49" charset="0"/>
                <a:cs typeface="Courier New" pitchFamily="49" charset="0"/>
              </a:rPr>
              <a:t>(</a:t>
            </a:r>
            <a:r>
              <a:rPr kumimoji="0" lang="fr-FR" altLang="fr-FR" sz="1000" b="0" i="0" u="none" strike="noStrike" cap="none" normalizeH="0" baseline="0" dirty="0" smtClean="0">
                <a:ln>
                  <a:noFill/>
                </a:ln>
                <a:solidFill>
                  <a:srgbClr val="6897BB"/>
                </a:solidFill>
                <a:effectLst/>
                <a:latin typeface="Courier New" pitchFamily="49" charset="0"/>
                <a:cs typeface="Courier New" pitchFamily="49" charset="0"/>
              </a:rPr>
              <a:t>3</a:t>
            </a:r>
            <a:r>
              <a:rPr kumimoji="0" lang="fr-FR" altLang="fr-FR" sz="1000" b="0" i="0" u="none" strike="noStrike" cap="none" normalizeH="0" baseline="0" dirty="0" smtClean="0">
                <a:ln>
                  <a:noFill/>
                </a:ln>
                <a:solidFill>
                  <a:srgbClr val="A9B7C6"/>
                </a:solidFill>
                <a:effectLst/>
                <a:latin typeface="Courier New" pitchFamily="49" charset="0"/>
                <a:cs typeface="Courier New" pitchFamily="49" charset="0"/>
              </a:rPr>
              <a:t>))</a:t>
            </a:r>
            <a:r>
              <a:rPr kumimoji="0" lang="fr-FR" altLang="fr-FR" sz="1000" b="0" i="0" u="none" strike="noStrike" cap="none" normalizeH="0" baseline="0" dirty="0" smtClean="0">
                <a:ln>
                  <a:noFill/>
                </a:ln>
                <a:solidFill>
                  <a:srgbClr val="CC7832"/>
                </a:solidFill>
                <a:effectLst/>
                <a:latin typeface="Courier New" pitchFamily="49" charset="0"/>
                <a:cs typeface="Courier New" pitchFamily="49" charset="0"/>
              </a:rPr>
              <a:t>;</a:t>
            </a:r>
            <a:br>
              <a:rPr kumimoji="0" lang="fr-FR" altLang="fr-FR" sz="1000" b="0" i="0" u="none" strike="noStrike" cap="none" normalizeH="0" baseline="0" dirty="0" smtClean="0">
                <a:ln>
                  <a:noFill/>
                </a:ln>
                <a:solidFill>
                  <a:srgbClr val="CC7832"/>
                </a:solidFill>
                <a:effectLst/>
                <a:latin typeface="Courier New" pitchFamily="49" charset="0"/>
                <a:cs typeface="Courier New" pitchFamily="49" charset="0"/>
              </a:rPr>
            </a:br>
            <a:r>
              <a:rPr kumimoji="0" lang="fr-FR" altLang="fr-FR" sz="1000" b="0" i="0" u="none" strike="noStrike" cap="none" normalizeH="0" baseline="0" dirty="0" smtClean="0">
                <a:ln>
                  <a:noFill/>
                </a:ln>
                <a:solidFill>
                  <a:srgbClr val="A9B7C6"/>
                </a:solidFill>
                <a:effectLst/>
                <a:latin typeface="Courier New" pitchFamily="49" charset="0"/>
                <a:cs typeface="Courier New" pitchFamily="49" charset="0"/>
              </a:rPr>
              <a:t>}</a:t>
            </a:r>
            <a:endParaRPr kumimoji="0" lang="fr-FR" altLang="fr-FR" sz="1800" b="0" i="0" u="none" strike="noStrike" cap="none" normalizeH="0" baseline="0" dirty="0" smtClean="0">
              <a:ln>
                <a:noFill/>
              </a:ln>
              <a:solidFill>
                <a:schemeClr val="tx1"/>
              </a:solidFill>
              <a:effectLst/>
              <a:latin typeface="Arial" pitchFamily="34" charset="0"/>
              <a:cs typeface="Arial" pitchFamily="34" charset="0"/>
            </a:endParaRP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70076" y="2427734"/>
            <a:ext cx="2946450" cy="20310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78556439"/>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342581" y="852985"/>
            <a:ext cx="8405886" cy="3588847"/>
          </a:xfrm>
        </p:spPr>
        <p:txBody>
          <a:bodyPr>
            <a:normAutofit/>
          </a:bodyPr>
          <a:lstStyle/>
          <a:p>
            <a:r>
              <a:rPr lang="fr-FR" dirty="0" smtClean="0"/>
              <a:t>Itération 2: on écrit le minimum de code pour que le test fonctionne</a:t>
            </a:r>
          </a:p>
          <a:p>
            <a:endParaRPr lang="fr-FR" dirty="0"/>
          </a:p>
          <a:p>
            <a:endParaRPr lang="fr-FR" dirty="0" smtClean="0"/>
          </a:p>
          <a:p>
            <a:endParaRPr lang="fr-FR" dirty="0"/>
          </a:p>
          <a:p>
            <a:pPr lvl="1"/>
            <a:endParaRPr lang="fr-FR" dirty="0" smtClean="0"/>
          </a:p>
          <a:p>
            <a:pPr lvl="1"/>
            <a:r>
              <a:rPr lang="fr-FR" dirty="0" smtClean="0"/>
              <a:t>Le test passe au vert</a:t>
            </a:r>
          </a:p>
          <a:p>
            <a:pPr lvl="1"/>
            <a:r>
              <a:rPr lang="fr-FR" dirty="0" smtClean="0"/>
              <a:t>Avant de faire le prochain test on fait une phase de </a:t>
            </a:r>
            <a:r>
              <a:rPr lang="fr-FR" dirty="0" err="1" smtClean="0"/>
              <a:t>refactoring</a:t>
            </a:r>
            <a:r>
              <a:rPr lang="fr-FR" dirty="0" smtClean="0"/>
              <a:t> du code applicatif</a:t>
            </a:r>
          </a:p>
          <a:p>
            <a:pPr lvl="1"/>
            <a:r>
              <a:rPr lang="fr-FR" dirty="0" smtClean="0"/>
              <a:t>Une fois fait, on passe à l’itération suivante</a:t>
            </a:r>
          </a:p>
          <a:p>
            <a:pPr lvl="1"/>
            <a:r>
              <a:rPr lang="fr-FR" dirty="0" smtClean="0"/>
              <a:t>Et ainsi de suite…</a:t>
            </a:r>
            <a:endParaRPr lang="fr-FR" dirty="0"/>
          </a:p>
        </p:txBody>
      </p:sp>
      <p:sp>
        <p:nvSpPr>
          <p:cNvPr id="6" name="Titre 5"/>
          <p:cNvSpPr>
            <a:spLocks noGrp="1"/>
          </p:cNvSpPr>
          <p:nvPr>
            <p:ph type="title"/>
          </p:nvPr>
        </p:nvSpPr>
        <p:spPr/>
        <p:txBody>
          <a:bodyPr/>
          <a:lstStyle/>
          <a:p>
            <a:r>
              <a:rPr lang="fr-FR" dirty="0"/>
              <a:t>Travaux dirigés</a:t>
            </a:r>
          </a:p>
        </p:txBody>
      </p:sp>
      <p:sp>
        <p:nvSpPr>
          <p:cNvPr id="4" name="Espace réservé du pied de page 3"/>
          <p:cNvSpPr>
            <a:spLocks noGrp="1"/>
          </p:cNvSpPr>
          <p:nvPr>
            <p:ph type="ftr" sz="quarter" idx="11"/>
          </p:nvPr>
        </p:nvSpPr>
        <p:spPr/>
        <p:txBody>
          <a:bodyPr/>
          <a:lstStyle/>
          <a:p>
            <a:pPr>
              <a:defRPr/>
            </a:pPr>
            <a:r>
              <a:rPr lang="fr-FR" dirty="0" smtClean="0"/>
              <a:t>TDD</a:t>
            </a:r>
            <a:endParaRPr lang="fr-FR" dirty="0"/>
          </a:p>
        </p:txBody>
      </p:sp>
      <p:sp>
        <p:nvSpPr>
          <p:cNvPr id="5" name="Espace réservé du numéro de diapositive 4"/>
          <p:cNvSpPr>
            <a:spLocks noGrp="1"/>
          </p:cNvSpPr>
          <p:nvPr>
            <p:ph type="sldNum" sz="quarter" idx="12"/>
          </p:nvPr>
        </p:nvSpPr>
        <p:spPr/>
        <p:txBody>
          <a:bodyPr/>
          <a:lstStyle/>
          <a:p>
            <a:pPr>
              <a:defRPr/>
            </a:pPr>
            <a:fld id="{276219AF-F5ED-455B-A512-B03AB3602319}" type="slidenum">
              <a:rPr lang="fr-FR" smtClean="0"/>
              <a:pPr>
                <a:defRPr/>
              </a:pPr>
              <a:t>69</a:t>
            </a:fld>
            <a:endParaRPr lang="fr-FR" dirty="0"/>
          </a:p>
        </p:txBody>
      </p:sp>
      <p:sp>
        <p:nvSpPr>
          <p:cNvPr id="2" name="AutoShape 2" descr="Image associé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sp>
        <p:nvSpPr>
          <p:cNvPr id="7" name="AutoShape 4" descr="Image associée"/>
          <p:cNvSpPr>
            <a:spLocks noChangeAspect="1" noChangeArrowheads="1"/>
          </p:cNvSpPr>
          <p:nvPr/>
        </p:nvSpPr>
        <p:spPr bwMode="auto">
          <a:xfrm>
            <a:off x="307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sp>
        <p:nvSpPr>
          <p:cNvPr id="8" name="AutoShape 6" descr="Image associée"/>
          <p:cNvSpPr>
            <a:spLocks noChangeAspect="1" noChangeArrowheads="1"/>
          </p:cNvSpPr>
          <p:nvPr/>
        </p:nvSpPr>
        <p:spPr bwMode="auto">
          <a:xfrm>
            <a:off x="460375" y="160339"/>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sp>
        <p:nvSpPr>
          <p:cNvPr id="9" name="AutoShape 8" descr="Image associée"/>
          <p:cNvSpPr>
            <a:spLocks noChangeAspect="1" noChangeArrowheads="1"/>
          </p:cNvSpPr>
          <p:nvPr/>
        </p:nvSpPr>
        <p:spPr bwMode="auto">
          <a:xfrm>
            <a:off x="612775" y="312740"/>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sp>
        <p:nvSpPr>
          <p:cNvPr id="11" name="Rectangle 1"/>
          <p:cNvSpPr>
            <a:spLocks noChangeArrowheads="1"/>
          </p:cNvSpPr>
          <p:nvPr/>
        </p:nvSpPr>
        <p:spPr bwMode="auto">
          <a:xfrm>
            <a:off x="765178" y="1203602"/>
            <a:ext cx="7020272" cy="1015663"/>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fr-FR" altLang="fr-FR" sz="1000" b="0" i="0" u="none" strike="noStrike" cap="none" normalizeH="0" baseline="0" smtClean="0">
                <a:ln>
                  <a:noFill/>
                </a:ln>
                <a:solidFill>
                  <a:srgbClr val="CC7832"/>
                </a:solidFill>
                <a:effectLst/>
                <a:latin typeface="Courier New" pitchFamily="49" charset="0"/>
                <a:cs typeface="Courier New" pitchFamily="49" charset="0"/>
              </a:rPr>
              <a:t>public static </a:t>
            </a:r>
            <a:r>
              <a:rPr kumimoji="0" lang="fr-FR" altLang="fr-FR" sz="1000" b="0" i="0" u="none" strike="noStrike" cap="none" normalizeH="0" baseline="0" smtClean="0">
                <a:ln>
                  <a:noFill/>
                </a:ln>
                <a:solidFill>
                  <a:srgbClr val="A9B7C6"/>
                </a:solidFill>
                <a:effectLst/>
                <a:latin typeface="Courier New" pitchFamily="49" charset="0"/>
                <a:cs typeface="Courier New" pitchFamily="49" charset="0"/>
              </a:rPr>
              <a:t>String </a:t>
            </a:r>
            <a:r>
              <a:rPr kumimoji="0" lang="fr-FR" altLang="fr-FR" sz="1000" b="0" i="0" u="none" strike="noStrike" cap="none" normalizeH="0" baseline="0" smtClean="0">
                <a:ln>
                  <a:noFill/>
                </a:ln>
                <a:solidFill>
                  <a:srgbClr val="FFC66D"/>
                </a:solidFill>
                <a:effectLst/>
                <a:latin typeface="Courier New" pitchFamily="49" charset="0"/>
                <a:cs typeface="Courier New" pitchFamily="49" charset="0"/>
              </a:rPr>
              <a:t>getValue</a:t>
            </a:r>
            <a:r>
              <a:rPr kumimoji="0" lang="fr-FR" altLang="fr-FR" sz="1000" b="0" i="0" u="none" strike="noStrike" cap="none" normalizeH="0" baseline="0" smtClean="0">
                <a:ln>
                  <a:noFill/>
                </a:ln>
                <a:solidFill>
                  <a:srgbClr val="A9B7C6"/>
                </a:solidFill>
                <a:effectLst/>
                <a:latin typeface="Courier New" pitchFamily="49" charset="0"/>
                <a:cs typeface="Courier New" pitchFamily="49" charset="0"/>
              </a:rPr>
              <a:t>(</a:t>
            </a:r>
            <a:r>
              <a:rPr kumimoji="0" lang="fr-FR" altLang="fr-FR" sz="1000" b="0" i="0" u="none" strike="noStrike" cap="none" normalizeH="0" baseline="0" smtClean="0">
                <a:ln>
                  <a:noFill/>
                </a:ln>
                <a:solidFill>
                  <a:srgbClr val="CC7832"/>
                </a:solidFill>
                <a:effectLst/>
                <a:latin typeface="Courier New" pitchFamily="49" charset="0"/>
                <a:cs typeface="Courier New" pitchFamily="49" charset="0"/>
              </a:rPr>
              <a:t>int </a:t>
            </a:r>
            <a:r>
              <a:rPr kumimoji="0" lang="fr-FR" altLang="fr-FR" sz="1000" b="0" i="0" u="none" strike="noStrike" cap="none" normalizeH="0" baseline="0" smtClean="0">
                <a:ln>
                  <a:noFill/>
                </a:ln>
                <a:solidFill>
                  <a:srgbClr val="A9B7C6"/>
                </a:solidFill>
                <a:effectLst/>
                <a:latin typeface="Courier New" pitchFamily="49" charset="0"/>
                <a:cs typeface="Courier New" pitchFamily="49" charset="0"/>
              </a:rPr>
              <a:t>number) {</a:t>
            </a:r>
            <a:br>
              <a:rPr kumimoji="0" lang="fr-FR" altLang="fr-FR" sz="1000" b="0" i="0" u="none" strike="noStrike" cap="none" normalizeH="0" baseline="0" smtClean="0">
                <a:ln>
                  <a:noFill/>
                </a:ln>
                <a:solidFill>
                  <a:srgbClr val="A9B7C6"/>
                </a:solidFill>
                <a:effectLst/>
                <a:latin typeface="Courier New" pitchFamily="49" charset="0"/>
                <a:cs typeface="Courier New" pitchFamily="49" charset="0"/>
              </a:rPr>
            </a:br>
            <a:r>
              <a:rPr kumimoji="0" lang="fr-FR" altLang="fr-FR" sz="1000" b="0" i="0" u="none" strike="noStrike" cap="none" normalizeH="0" baseline="0" smtClean="0">
                <a:ln>
                  <a:noFill/>
                </a:ln>
                <a:solidFill>
                  <a:srgbClr val="A9B7C6"/>
                </a:solidFill>
                <a:effectLst/>
                <a:latin typeface="Courier New" pitchFamily="49" charset="0"/>
                <a:cs typeface="Courier New" pitchFamily="49" charset="0"/>
              </a:rPr>
              <a:t>    </a:t>
            </a:r>
            <a:r>
              <a:rPr kumimoji="0" lang="fr-FR" altLang="fr-FR" sz="1000" b="0" i="0" u="none" strike="noStrike" cap="none" normalizeH="0" baseline="0" smtClean="0">
                <a:ln>
                  <a:noFill/>
                </a:ln>
                <a:solidFill>
                  <a:srgbClr val="CC7832"/>
                </a:solidFill>
                <a:effectLst/>
                <a:latin typeface="Courier New" pitchFamily="49" charset="0"/>
                <a:cs typeface="Courier New" pitchFamily="49" charset="0"/>
              </a:rPr>
              <a:t>if </a:t>
            </a:r>
            <a:r>
              <a:rPr kumimoji="0" lang="fr-FR" altLang="fr-FR" sz="1000" b="0" i="0" u="none" strike="noStrike" cap="none" normalizeH="0" baseline="0" smtClean="0">
                <a:ln>
                  <a:noFill/>
                </a:ln>
                <a:solidFill>
                  <a:srgbClr val="A9B7C6"/>
                </a:solidFill>
                <a:effectLst/>
                <a:latin typeface="Courier New" pitchFamily="49" charset="0"/>
                <a:cs typeface="Courier New" pitchFamily="49" charset="0"/>
              </a:rPr>
              <a:t>(number%</a:t>
            </a:r>
            <a:r>
              <a:rPr kumimoji="0" lang="fr-FR" altLang="fr-FR" sz="1000" b="0" i="0" u="none" strike="noStrike" cap="none" normalizeH="0" baseline="0" smtClean="0">
                <a:ln>
                  <a:noFill/>
                </a:ln>
                <a:solidFill>
                  <a:srgbClr val="6897BB"/>
                </a:solidFill>
                <a:effectLst/>
                <a:latin typeface="Courier New" pitchFamily="49" charset="0"/>
                <a:cs typeface="Courier New" pitchFamily="49" charset="0"/>
              </a:rPr>
              <a:t>3 </a:t>
            </a:r>
            <a:r>
              <a:rPr kumimoji="0" lang="fr-FR" altLang="fr-FR" sz="1000" b="0" i="0" u="none" strike="noStrike" cap="none" normalizeH="0" baseline="0" smtClean="0">
                <a:ln>
                  <a:noFill/>
                </a:ln>
                <a:solidFill>
                  <a:srgbClr val="A9B7C6"/>
                </a:solidFill>
                <a:effectLst/>
                <a:latin typeface="Courier New" pitchFamily="49" charset="0"/>
                <a:cs typeface="Courier New" pitchFamily="49" charset="0"/>
              </a:rPr>
              <a:t>== </a:t>
            </a:r>
            <a:r>
              <a:rPr kumimoji="0" lang="fr-FR" altLang="fr-FR" sz="1000" b="0" i="0" u="none" strike="noStrike" cap="none" normalizeH="0" baseline="0" smtClean="0">
                <a:ln>
                  <a:noFill/>
                </a:ln>
                <a:solidFill>
                  <a:srgbClr val="6897BB"/>
                </a:solidFill>
                <a:effectLst/>
                <a:latin typeface="Courier New" pitchFamily="49" charset="0"/>
                <a:cs typeface="Courier New" pitchFamily="49" charset="0"/>
              </a:rPr>
              <a:t>0</a:t>
            </a:r>
            <a:r>
              <a:rPr kumimoji="0" lang="fr-FR" altLang="fr-FR" sz="1000" b="0" i="0" u="none" strike="noStrike" cap="none" normalizeH="0" baseline="0" smtClean="0">
                <a:ln>
                  <a:noFill/>
                </a:ln>
                <a:solidFill>
                  <a:srgbClr val="A9B7C6"/>
                </a:solidFill>
                <a:effectLst/>
                <a:latin typeface="Courier New" pitchFamily="49" charset="0"/>
                <a:cs typeface="Courier New" pitchFamily="49" charset="0"/>
              </a:rPr>
              <a:t>) {</a:t>
            </a:r>
            <a:br>
              <a:rPr kumimoji="0" lang="fr-FR" altLang="fr-FR" sz="1000" b="0" i="0" u="none" strike="noStrike" cap="none" normalizeH="0" baseline="0" smtClean="0">
                <a:ln>
                  <a:noFill/>
                </a:ln>
                <a:solidFill>
                  <a:srgbClr val="A9B7C6"/>
                </a:solidFill>
                <a:effectLst/>
                <a:latin typeface="Courier New" pitchFamily="49" charset="0"/>
                <a:cs typeface="Courier New" pitchFamily="49" charset="0"/>
              </a:rPr>
            </a:br>
            <a:r>
              <a:rPr kumimoji="0" lang="fr-FR" altLang="fr-FR" sz="1000" b="0" i="0" u="none" strike="noStrike" cap="none" normalizeH="0" baseline="0" smtClean="0">
                <a:ln>
                  <a:noFill/>
                </a:ln>
                <a:solidFill>
                  <a:srgbClr val="A9B7C6"/>
                </a:solidFill>
                <a:effectLst/>
                <a:latin typeface="Courier New" pitchFamily="49" charset="0"/>
                <a:cs typeface="Courier New" pitchFamily="49" charset="0"/>
              </a:rPr>
              <a:t>        </a:t>
            </a:r>
            <a:r>
              <a:rPr kumimoji="0" lang="fr-FR" altLang="fr-FR" sz="1000" b="0" i="0" u="none" strike="noStrike" cap="none" normalizeH="0" baseline="0" smtClean="0">
                <a:ln>
                  <a:noFill/>
                </a:ln>
                <a:solidFill>
                  <a:srgbClr val="CC7832"/>
                </a:solidFill>
                <a:effectLst/>
                <a:latin typeface="Courier New" pitchFamily="49" charset="0"/>
                <a:cs typeface="Courier New" pitchFamily="49" charset="0"/>
              </a:rPr>
              <a:t>return </a:t>
            </a:r>
            <a:r>
              <a:rPr kumimoji="0" lang="fr-FR" altLang="fr-FR" sz="1000" b="0" i="0" u="none" strike="noStrike" cap="none" normalizeH="0" baseline="0" smtClean="0">
                <a:ln>
                  <a:noFill/>
                </a:ln>
                <a:solidFill>
                  <a:srgbClr val="6A8759"/>
                </a:solidFill>
                <a:effectLst/>
                <a:latin typeface="Courier New" pitchFamily="49" charset="0"/>
                <a:cs typeface="Courier New" pitchFamily="49" charset="0"/>
              </a:rPr>
              <a:t>"Fizz"</a:t>
            </a:r>
            <a:r>
              <a:rPr kumimoji="0" lang="fr-FR" altLang="fr-FR" sz="1000" b="0" i="0" u="none" strike="noStrike" cap="none" normalizeH="0" baseline="0" smtClean="0">
                <a:ln>
                  <a:noFill/>
                </a:ln>
                <a:solidFill>
                  <a:srgbClr val="CC7832"/>
                </a:solidFill>
                <a:effectLst/>
                <a:latin typeface="Courier New" pitchFamily="49" charset="0"/>
                <a:cs typeface="Courier New" pitchFamily="49" charset="0"/>
              </a:rPr>
              <a:t>;</a:t>
            </a:r>
            <a:br>
              <a:rPr kumimoji="0" lang="fr-FR" altLang="fr-FR" sz="1000" b="0" i="0" u="none" strike="noStrike" cap="none" normalizeH="0" baseline="0" smtClean="0">
                <a:ln>
                  <a:noFill/>
                </a:ln>
                <a:solidFill>
                  <a:srgbClr val="CC7832"/>
                </a:solidFill>
                <a:effectLst/>
                <a:latin typeface="Courier New" pitchFamily="49" charset="0"/>
                <a:cs typeface="Courier New" pitchFamily="49" charset="0"/>
              </a:rPr>
            </a:br>
            <a:r>
              <a:rPr kumimoji="0" lang="fr-FR" altLang="fr-FR" sz="1000" b="0" i="0" u="none" strike="noStrike" cap="none" normalizeH="0" baseline="0" smtClean="0">
                <a:ln>
                  <a:noFill/>
                </a:ln>
                <a:solidFill>
                  <a:srgbClr val="CC7832"/>
                </a:solidFill>
                <a:effectLst/>
                <a:latin typeface="Courier New" pitchFamily="49" charset="0"/>
                <a:cs typeface="Courier New" pitchFamily="49" charset="0"/>
              </a:rPr>
              <a:t>    </a:t>
            </a:r>
            <a:r>
              <a:rPr kumimoji="0" lang="fr-FR" altLang="fr-FR" sz="1000" b="0" i="0" u="none" strike="noStrike" cap="none" normalizeH="0" baseline="0" smtClean="0">
                <a:ln>
                  <a:noFill/>
                </a:ln>
                <a:solidFill>
                  <a:srgbClr val="A9B7C6"/>
                </a:solidFill>
                <a:effectLst/>
                <a:latin typeface="Courier New" pitchFamily="49" charset="0"/>
                <a:cs typeface="Courier New" pitchFamily="49" charset="0"/>
              </a:rPr>
              <a:t>}</a:t>
            </a:r>
            <a:br>
              <a:rPr kumimoji="0" lang="fr-FR" altLang="fr-FR" sz="1000" b="0" i="0" u="none" strike="noStrike" cap="none" normalizeH="0" baseline="0" smtClean="0">
                <a:ln>
                  <a:noFill/>
                </a:ln>
                <a:solidFill>
                  <a:srgbClr val="A9B7C6"/>
                </a:solidFill>
                <a:effectLst/>
                <a:latin typeface="Courier New" pitchFamily="49" charset="0"/>
                <a:cs typeface="Courier New" pitchFamily="49" charset="0"/>
              </a:rPr>
            </a:br>
            <a:r>
              <a:rPr kumimoji="0" lang="fr-FR" altLang="fr-FR" sz="1000" b="0" i="0" u="none" strike="noStrike" cap="none" normalizeH="0" baseline="0" smtClean="0">
                <a:ln>
                  <a:noFill/>
                </a:ln>
                <a:solidFill>
                  <a:srgbClr val="A9B7C6"/>
                </a:solidFill>
                <a:effectLst/>
                <a:latin typeface="Courier New" pitchFamily="49" charset="0"/>
                <a:cs typeface="Courier New" pitchFamily="49" charset="0"/>
              </a:rPr>
              <a:t>    </a:t>
            </a:r>
            <a:r>
              <a:rPr kumimoji="0" lang="fr-FR" altLang="fr-FR" sz="1000" b="0" i="0" u="none" strike="noStrike" cap="none" normalizeH="0" baseline="0" smtClean="0">
                <a:ln>
                  <a:noFill/>
                </a:ln>
                <a:solidFill>
                  <a:srgbClr val="CC7832"/>
                </a:solidFill>
                <a:effectLst/>
                <a:latin typeface="Courier New" pitchFamily="49" charset="0"/>
                <a:cs typeface="Courier New" pitchFamily="49" charset="0"/>
              </a:rPr>
              <a:t>return null;</a:t>
            </a:r>
            <a:br>
              <a:rPr kumimoji="0" lang="fr-FR" altLang="fr-FR" sz="1000" b="0" i="0" u="none" strike="noStrike" cap="none" normalizeH="0" baseline="0" smtClean="0">
                <a:ln>
                  <a:noFill/>
                </a:ln>
                <a:solidFill>
                  <a:srgbClr val="CC7832"/>
                </a:solidFill>
                <a:effectLst/>
                <a:latin typeface="Courier New" pitchFamily="49" charset="0"/>
                <a:cs typeface="Courier New" pitchFamily="49" charset="0"/>
              </a:rPr>
            </a:br>
            <a:r>
              <a:rPr kumimoji="0" lang="fr-FR" altLang="fr-FR" sz="1000" b="0" i="0" u="none" strike="noStrike" cap="none" normalizeH="0" baseline="0" smtClean="0">
                <a:ln>
                  <a:noFill/>
                </a:ln>
                <a:solidFill>
                  <a:srgbClr val="A9B7C6"/>
                </a:solidFill>
                <a:effectLst/>
                <a:latin typeface="Courier New" pitchFamily="49" charset="0"/>
                <a:cs typeface="Courier New" pitchFamily="49" charset="0"/>
              </a:rPr>
              <a:t>}</a:t>
            </a:r>
            <a:endParaRPr kumimoji="0" lang="fr-FR" altLang="fr-FR" sz="1800" b="0" i="0" u="none" strike="noStrike" cap="none" normalizeH="0" baseline="0" smtClean="0">
              <a:ln>
                <a:noFill/>
              </a:ln>
              <a:solidFill>
                <a:schemeClr val="tx1"/>
              </a:solidFill>
              <a:effectLst/>
              <a:latin typeface="Arial" pitchFamily="34" charset="0"/>
              <a:cs typeface="Arial" pitchFamily="34" charset="0"/>
            </a:endParaRPr>
          </a:p>
        </p:txBody>
      </p:sp>
    </p:spTree>
    <p:extLst>
      <p:ext uri="{BB962C8B-B14F-4D97-AF65-F5344CB8AC3E}">
        <p14:creationId xmlns:p14="http://schemas.microsoft.com/office/powerpoint/2010/main" val="116962461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p:cNvSpPr>
            <a:spLocks noGrp="1"/>
          </p:cNvSpPr>
          <p:nvPr>
            <p:ph type="title"/>
          </p:nvPr>
        </p:nvSpPr>
        <p:spPr/>
        <p:txBody>
          <a:bodyPr/>
          <a:lstStyle/>
          <a:p>
            <a:r>
              <a:rPr lang="fr-FR" dirty="0" smtClean="0"/>
              <a:t>Introduction</a:t>
            </a:r>
            <a:endParaRPr lang="fr-FR" dirty="0"/>
          </a:p>
        </p:txBody>
      </p:sp>
      <p:sp>
        <p:nvSpPr>
          <p:cNvPr id="4" name="Espace réservé du pied de page 3"/>
          <p:cNvSpPr>
            <a:spLocks noGrp="1"/>
          </p:cNvSpPr>
          <p:nvPr>
            <p:ph type="ftr" sz="quarter" idx="11"/>
          </p:nvPr>
        </p:nvSpPr>
        <p:spPr/>
        <p:txBody>
          <a:bodyPr/>
          <a:lstStyle/>
          <a:p>
            <a:pPr>
              <a:defRPr/>
            </a:pPr>
            <a:r>
              <a:rPr lang="fr-FR" dirty="0" smtClean="0"/>
              <a:t>TDD</a:t>
            </a:r>
            <a:endParaRPr lang="fr-FR" dirty="0"/>
          </a:p>
        </p:txBody>
      </p:sp>
      <p:sp>
        <p:nvSpPr>
          <p:cNvPr id="5" name="Espace réservé du numéro de diapositive 4"/>
          <p:cNvSpPr>
            <a:spLocks noGrp="1"/>
          </p:cNvSpPr>
          <p:nvPr>
            <p:ph type="sldNum" sz="quarter" idx="12"/>
          </p:nvPr>
        </p:nvSpPr>
        <p:spPr/>
        <p:txBody>
          <a:bodyPr/>
          <a:lstStyle/>
          <a:p>
            <a:pPr>
              <a:defRPr/>
            </a:pPr>
            <a:fld id="{276219AF-F5ED-455B-A512-B03AB3602319}" type="slidenum">
              <a:rPr lang="fr-FR" smtClean="0"/>
              <a:pPr>
                <a:defRPr/>
              </a:pPr>
              <a:t>7</a:t>
            </a:fld>
            <a:endParaRPr lang="fr-FR" dirty="0"/>
          </a:p>
        </p:txBody>
      </p:sp>
      <p:sp>
        <p:nvSpPr>
          <p:cNvPr id="3" name="Espace réservé du contenu 2"/>
          <p:cNvSpPr>
            <a:spLocks noGrp="1"/>
          </p:cNvSpPr>
          <p:nvPr>
            <p:ph idx="1"/>
          </p:nvPr>
        </p:nvSpPr>
        <p:spPr>
          <a:xfrm>
            <a:off x="342578" y="737971"/>
            <a:ext cx="8460000" cy="3703862"/>
          </a:xfrm>
        </p:spPr>
        <p:style>
          <a:lnRef idx="1">
            <a:schemeClr val="accent3"/>
          </a:lnRef>
          <a:fillRef idx="2">
            <a:schemeClr val="accent3"/>
          </a:fillRef>
          <a:effectRef idx="1">
            <a:schemeClr val="accent3"/>
          </a:effectRef>
          <a:fontRef idx="minor">
            <a:schemeClr val="dk1"/>
          </a:fontRef>
        </p:style>
        <p:txBody>
          <a:bodyPr>
            <a:normAutofit/>
          </a:bodyPr>
          <a:lstStyle/>
          <a:p>
            <a:pPr marL="0" indent="0" algn="ctr">
              <a:buNone/>
            </a:pPr>
            <a:r>
              <a:rPr lang="fr-FR" sz="2400" dirty="0" smtClean="0">
                <a:latin typeface="BNPP Slab Serif Extra Bold" pitchFamily="50" charset="0"/>
              </a:rPr>
              <a:t>Les tests c’est…</a:t>
            </a:r>
            <a:endParaRPr lang="fr-FR" sz="2400" dirty="0">
              <a:latin typeface="BNPP Slab Serif Extra Bold" pitchFamily="50" charset="0"/>
            </a:endParaRPr>
          </a:p>
        </p:txBody>
      </p:sp>
      <p:sp>
        <p:nvSpPr>
          <p:cNvPr id="7" name="Rectangle à coins arrondis 6"/>
          <p:cNvSpPr/>
          <p:nvPr/>
        </p:nvSpPr>
        <p:spPr>
          <a:xfrm>
            <a:off x="99963" y="1707655"/>
            <a:ext cx="4140738" cy="612068"/>
          </a:xfrm>
          <a:prstGeom prst="roundRect">
            <a:avLst/>
          </a:prstGeom>
          <a:solidFill>
            <a:schemeClr val="accent1"/>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a:r>
              <a:rPr lang="fr-FR" sz="1400" dirty="0" smtClean="0">
                <a:solidFill>
                  <a:schemeClr val="tx1"/>
                </a:solidFill>
              </a:rPr>
              <a:t>Des spécifications exécutables et toujours en phase avec le code  </a:t>
            </a:r>
            <a:br>
              <a:rPr lang="fr-FR" sz="1400" dirty="0" smtClean="0">
                <a:solidFill>
                  <a:schemeClr val="tx1"/>
                </a:solidFill>
              </a:rPr>
            </a:br>
            <a:r>
              <a:rPr lang="fr-FR" sz="1400" dirty="0" smtClean="0">
                <a:solidFill>
                  <a:schemeClr val="tx1"/>
                </a:solidFill>
              </a:rPr>
              <a:t>(si les tests sont bien écrits et bien nommés)</a:t>
            </a:r>
          </a:p>
        </p:txBody>
      </p:sp>
      <p:sp>
        <p:nvSpPr>
          <p:cNvPr id="11" name="Rectangle à coins arrondis 10"/>
          <p:cNvSpPr/>
          <p:nvPr/>
        </p:nvSpPr>
        <p:spPr>
          <a:xfrm>
            <a:off x="6204286" y="737970"/>
            <a:ext cx="2780462" cy="524815"/>
          </a:xfrm>
          <a:prstGeom prst="roundRect">
            <a:avLst/>
          </a:prstGeom>
          <a:solidFill>
            <a:schemeClr val="accent1"/>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a:r>
              <a:rPr lang="fr-FR" sz="1400" dirty="0" smtClean="0">
                <a:solidFill>
                  <a:schemeClr val="tx1"/>
                </a:solidFill>
              </a:rPr>
              <a:t>Une façon de s’assurer que le code fait ce qu’il annonce</a:t>
            </a:r>
          </a:p>
        </p:txBody>
      </p:sp>
      <p:sp>
        <p:nvSpPr>
          <p:cNvPr id="12" name="Rectangle à coins arrondis 11"/>
          <p:cNvSpPr/>
          <p:nvPr/>
        </p:nvSpPr>
        <p:spPr>
          <a:xfrm>
            <a:off x="99963" y="2499742"/>
            <a:ext cx="4140738" cy="504056"/>
          </a:xfrm>
          <a:prstGeom prst="roundRect">
            <a:avLst/>
          </a:prstGeom>
          <a:solidFill>
            <a:schemeClr val="accent1"/>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a:r>
              <a:rPr lang="fr-FR" sz="1400" dirty="0" smtClean="0">
                <a:solidFill>
                  <a:schemeClr val="tx1"/>
                </a:solidFill>
              </a:rPr>
              <a:t>Une bonne couverture de tests c’est l’assurance d’éviter les régressions</a:t>
            </a:r>
          </a:p>
        </p:txBody>
      </p:sp>
      <p:sp>
        <p:nvSpPr>
          <p:cNvPr id="15" name="Rectangle à coins arrondis 14"/>
          <p:cNvSpPr/>
          <p:nvPr/>
        </p:nvSpPr>
        <p:spPr>
          <a:xfrm>
            <a:off x="4484382" y="1923678"/>
            <a:ext cx="2258123" cy="1029990"/>
          </a:xfrm>
          <a:prstGeom prst="roundRect">
            <a:avLst/>
          </a:prstGeom>
          <a:solidFill>
            <a:schemeClr val="accent1"/>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a:r>
              <a:rPr lang="fr-FR" sz="1400" dirty="0" smtClean="0">
                <a:solidFill>
                  <a:schemeClr val="tx1"/>
                </a:solidFill>
              </a:rPr>
              <a:t>Une « explication » du code de l’application, les tests sont de vrais exemples d’utilisation</a:t>
            </a:r>
          </a:p>
        </p:txBody>
      </p:sp>
      <p:sp>
        <p:nvSpPr>
          <p:cNvPr id="16" name="Rectangle à coins arrondis 15"/>
          <p:cNvSpPr/>
          <p:nvPr/>
        </p:nvSpPr>
        <p:spPr>
          <a:xfrm>
            <a:off x="99965" y="935098"/>
            <a:ext cx="3247902" cy="610615"/>
          </a:xfrm>
          <a:prstGeom prst="roundRect">
            <a:avLst/>
          </a:prstGeom>
          <a:solidFill>
            <a:schemeClr val="accent1"/>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a:r>
              <a:rPr lang="fr-FR" sz="1400" dirty="0" smtClean="0">
                <a:solidFill>
                  <a:schemeClr val="tx1"/>
                </a:solidFill>
              </a:rPr>
              <a:t>Une façon de n’écrire que du code utile, on ne vas pas tester du code qui ne sert à rien !</a:t>
            </a:r>
          </a:p>
        </p:txBody>
      </p:sp>
      <p:sp>
        <p:nvSpPr>
          <p:cNvPr id="17" name="Rectangle à coins arrondis 16"/>
          <p:cNvSpPr/>
          <p:nvPr/>
        </p:nvSpPr>
        <p:spPr>
          <a:xfrm>
            <a:off x="4427985" y="1347615"/>
            <a:ext cx="3836684" cy="504056"/>
          </a:xfrm>
          <a:prstGeom prst="roundRect">
            <a:avLst/>
          </a:prstGeom>
          <a:solidFill>
            <a:schemeClr val="accent1"/>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a:r>
              <a:rPr lang="fr-FR" sz="1400" dirty="0"/>
              <a:t>C'est une documentation </a:t>
            </a:r>
            <a:r>
              <a:rPr lang="fr-FR" sz="1400" dirty="0" smtClean="0"/>
              <a:t>synchronisée </a:t>
            </a:r>
            <a:r>
              <a:rPr lang="fr-FR" sz="1400" dirty="0"/>
              <a:t>au code et validée en permanence par Jenkins </a:t>
            </a:r>
            <a:endParaRPr lang="fr-FR" sz="1400" dirty="0" smtClean="0">
              <a:solidFill>
                <a:schemeClr val="tx1"/>
              </a:solidFill>
            </a:endParaRPr>
          </a:p>
        </p:txBody>
      </p:sp>
      <p:sp>
        <p:nvSpPr>
          <p:cNvPr id="18" name="Rectangle à coins arrondis 17"/>
          <p:cNvSpPr/>
          <p:nvPr/>
        </p:nvSpPr>
        <p:spPr>
          <a:xfrm>
            <a:off x="4437281" y="3709078"/>
            <a:ext cx="2438978" cy="678338"/>
          </a:xfrm>
          <a:prstGeom prst="roundRect">
            <a:avLst/>
          </a:prstGeom>
          <a:solidFill>
            <a:schemeClr val="accent1"/>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a:r>
              <a:rPr lang="fr-FR" sz="1400" dirty="0"/>
              <a:t>C'est un guide du développeur qui </a:t>
            </a:r>
            <a:r>
              <a:rPr lang="fr-FR" sz="1400" dirty="0" smtClean="0"/>
              <a:t>résiste </a:t>
            </a:r>
            <a:r>
              <a:rPr lang="fr-FR" sz="1400" dirty="0"/>
              <a:t>au </a:t>
            </a:r>
            <a:r>
              <a:rPr lang="fr-FR" sz="1400" dirty="0" err="1"/>
              <a:t>turn</a:t>
            </a:r>
            <a:r>
              <a:rPr lang="fr-FR" sz="1400" dirty="0"/>
              <a:t> over des </a:t>
            </a:r>
            <a:r>
              <a:rPr lang="fr-FR" sz="1400" dirty="0" smtClean="0"/>
              <a:t>équipes</a:t>
            </a:r>
            <a:endParaRPr lang="fr-FR" sz="1400" dirty="0" smtClean="0">
              <a:solidFill>
                <a:schemeClr val="tx1"/>
              </a:solidFill>
            </a:endParaRPr>
          </a:p>
        </p:txBody>
      </p:sp>
      <p:sp>
        <p:nvSpPr>
          <p:cNvPr id="20" name="Rectangle à coins arrondis 19"/>
          <p:cNvSpPr/>
          <p:nvPr/>
        </p:nvSpPr>
        <p:spPr>
          <a:xfrm>
            <a:off x="6804247" y="1923678"/>
            <a:ext cx="2185166" cy="1029990"/>
          </a:xfrm>
          <a:prstGeom prst="roundRect">
            <a:avLst/>
          </a:prstGeom>
          <a:solidFill>
            <a:schemeClr val="accent1"/>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a:r>
              <a:rPr lang="fr-FR" sz="1400" dirty="0"/>
              <a:t>Une bonne couverture de tests est le seul rempart contre la peur de </a:t>
            </a:r>
            <a:r>
              <a:rPr lang="fr-FR" sz="1400" dirty="0" err="1"/>
              <a:t>refactorer</a:t>
            </a:r>
            <a:r>
              <a:rPr lang="fr-FR" sz="1400" dirty="0"/>
              <a:t>  </a:t>
            </a:r>
            <a:endParaRPr lang="fr-FR" sz="1400" dirty="0" smtClean="0">
              <a:solidFill>
                <a:schemeClr val="tx1"/>
              </a:solidFill>
            </a:endParaRPr>
          </a:p>
        </p:txBody>
      </p:sp>
      <p:sp>
        <p:nvSpPr>
          <p:cNvPr id="21" name="Rectangle à coins arrondis 20"/>
          <p:cNvSpPr/>
          <p:nvPr/>
        </p:nvSpPr>
        <p:spPr>
          <a:xfrm>
            <a:off x="4484381" y="3111811"/>
            <a:ext cx="4500366" cy="504056"/>
          </a:xfrm>
          <a:prstGeom prst="roundRect">
            <a:avLst/>
          </a:prstGeom>
          <a:solidFill>
            <a:schemeClr val="accent1"/>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a:r>
              <a:rPr lang="fr-FR" sz="1400" dirty="0"/>
              <a:t>Une façon de décrire le problème à résoudre avant d'y répondre et éviter l'over engineering  </a:t>
            </a:r>
            <a:endParaRPr lang="fr-FR" sz="1400" dirty="0" smtClean="0">
              <a:solidFill>
                <a:schemeClr val="tx1"/>
              </a:solidFill>
            </a:endParaRPr>
          </a:p>
        </p:txBody>
      </p:sp>
      <p:sp>
        <p:nvSpPr>
          <p:cNvPr id="22" name="Rectangle à coins arrondis 21"/>
          <p:cNvSpPr/>
          <p:nvPr/>
        </p:nvSpPr>
        <p:spPr>
          <a:xfrm>
            <a:off x="6975396" y="3709078"/>
            <a:ext cx="2023223" cy="678338"/>
          </a:xfrm>
          <a:prstGeom prst="roundRect">
            <a:avLst/>
          </a:prstGeom>
          <a:solidFill>
            <a:schemeClr val="accent1"/>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a:r>
              <a:rPr lang="fr-FR" sz="1400" dirty="0" smtClean="0"/>
              <a:t>Un moyen de mieux s’imprégner et comprendre le besoin</a:t>
            </a:r>
            <a:endParaRPr lang="fr-FR" sz="1400" dirty="0" smtClean="0">
              <a:solidFill>
                <a:schemeClr val="tx1"/>
              </a:solidFill>
            </a:endParaRPr>
          </a:p>
        </p:txBody>
      </p:sp>
      <p:sp>
        <p:nvSpPr>
          <p:cNvPr id="23" name="Rectangle à coins arrondis 22"/>
          <p:cNvSpPr/>
          <p:nvPr/>
        </p:nvSpPr>
        <p:spPr>
          <a:xfrm>
            <a:off x="99963" y="3255979"/>
            <a:ext cx="4140738" cy="1187981"/>
          </a:xfrm>
          <a:prstGeom prst="roundRect">
            <a:avLst/>
          </a:prstGeom>
          <a:solidFill>
            <a:schemeClr val="accent1"/>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a:r>
              <a:rPr lang="fr-FR" sz="1400" dirty="0"/>
              <a:t>Les tests sont le seul moyen de figer une décision dans le temps, de ne plus se </a:t>
            </a:r>
            <a:r>
              <a:rPr lang="fr-FR" sz="1400" dirty="0" smtClean="0"/>
              <a:t>préoccuper </a:t>
            </a:r>
            <a:r>
              <a:rPr lang="fr-FR" sz="1400" dirty="0"/>
              <a:t>du passé et leurs </a:t>
            </a:r>
            <a:r>
              <a:rPr lang="fr-FR" sz="1400" dirty="0" smtClean="0"/>
              <a:t>régressions </a:t>
            </a:r>
            <a:r>
              <a:rPr lang="fr-FR" sz="1400" dirty="0"/>
              <a:t>: c'est le seul moyen d'être sereinement tourné vers </a:t>
            </a:r>
            <a:r>
              <a:rPr lang="fr-FR" sz="1400" dirty="0" smtClean="0"/>
              <a:t>l'avenir</a:t>
            </a:r>
            <a:endParaRPr lang="fr-FR" sz="1400" dirty="0" smtClean="0">
              <a:solidFill>
                <a:schemeClr val="tx1"/>
              </a:solidFill>
            </a:endParaRPr>
          </a:p>
        </p:txBody>
      </p:sp>
    </p:spTree>
    <p:extLst>
      <p:ext uri="{BB962C8B-B14F-4D97-AF65-F5344CB8AC3E}">
        <p14:creationId xmlns:p14="http://schemas.microsoft.com/office/powerpoint/2010/main" val="1245609547"/>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75000"/>
              </a:schemeClr>
            </a:gs>
            <a:gs pos="17000">
              <a:schemeClr val="tx1"/>
            </a:gs>
          </a:gsLst>
          <a:lin ang="5400000" scaled="1"/>
          <a:tileRect/>
        </a:gradFill>
        <a:effectLst/>
      </p:bgPr>
    </p:bg>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342580" y="852985"/>
            <a:ext cx="8333877" cy="3588847"/>
          </a:xfrm>
        </p:spPr>
        <p:txBody>
          <a:bodyPr>
            <a:normAutofit/>
          </a:bodyPr>
          <a:lstStyle/>
          <a:p>
            <a:pPr marL="0" indent="0" algn="ctr">
              <a:buNone/>
            </a:pPr>
            <a:r>
              <a:rPr lang="fr-FR" sz="2800" dirty="0" smtClean="0">
                <a:latin typeface="BNPP Slab Serif Extra Bold" pitchFamily="50" charset="0"/>
              </a:rPr>
              <a:t>Comment sont nommés vos tests ? </a:t>
            </a:r>
          </a:p>
        </p:txBody>
      </p:sp>
      <p:sp>
        <p:nvSpPr>
          <p:cNvPr id="6" name="Titre 5"/>
          <p:cNvSpPr>
            <a:spLocks noGrp="1"/>
          </p:cNvSpPr>
          <p:nvPr>
            <p:ph type="title"/>
          </p:nvPr>
        </p:nvSpPr>
        <p:spPr/>
        <p:txBody>
          <a:bodyPr/>
          <a:lstStyle/>
          <a:p>
            <a:r>
              <a:rPr lang="fr-FR" dirty="0"/>
              <a:t>Travaux dirigés</a:t>
            </a:r>
          </a:p>
        </p:txBody>
      </p:sp>
      <p:sp>
        <p:nvSpPr>
          <p:cNvPr id="4" name="Espace réservé du pied de page 3"/>
          <p:cNvSpPr>
            <a:spLocks noGrp="1"/>
          </p:cNvSpPr>
          <p:nvPr>
            <p:ph type="ftr" sz="quarter" idx="11"/>
          </p:nvPr>
        </p:nvSpPr>
        <p:spPr/>
        <p:txBody>
          <a:bodyPr/>
          <a:lstStyle/>
          <a:p>
            <a:pPr>
              <a:defRPr/>
            </a:pPr>
            <a:r>
              <a:rPr lang="fr-FR" dirty="0" smtClean="0"/>
              <a:t>TDD</a:t>
            </a:r>
            <a:endParaRPr lang="fr-FR" dirty="0"/>
          </a:p>
        </p:txBody>
      </p:sp>
      <p:sp>
        <p:nvSpPr>
          <p:cNvPr id="5" name="Espace réservé du numéro de diapositive 4"/>
          <p:cNvSpPr>
            <a:spLocks noGrp="1"/>
          </p:cNvSpPr>
          <p:nvPr>
            <p:ph type="sldNum" sz="quarter" idx="12"/>
          </p:nvPr>
        </p:nvSpPr>
        <p:spPr/>
        <p:txBody>
          <a:bodyPr/>
          <a:lstStyle/>
          <a:p>
            <a:pPr>
              <a:defRPr/>
            </a:pPr>
            <a:fld id="{276219AF-F5ED-455B-A512-B03AB3602319}" type="slidenum">
              <a:rPr lang="fr-FR" smtClean="0"/>
              <a:pPr>
                <a:defRPr/>
              </a:pPr>
              <a:t>70</a:t>
            </a:fld>
            <a:endParaRPr lang="fr-FR" dirty="0"/>
          </a:p>
        </p:txBody>
      </p:sp>
      <p:sp>
        <p:nvSpPr>
          <p:cNvPr id="2" name="AutoShape 2" descr="Image associé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sp>
        <p:nvSpPr>
          <p:cNvPr id="7" name="AutoShape 4" descr="Image associée"/>
          <p:cNvSpPr>
            <a:spLocks noChangeAspect="1" noChangeArrowheads="1"/>
          </p:cNvSpPr>
          <p:nvPr/>
        </p:nvSpPr>
        <p:spPr bwMode="auto">
          <a:xfrm>
            <a:off x="307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sp>
        <p:nvSpPr>
          <p:cNvPr id="8" name="AutoShape 6" descr="Image associée"/>
          <p:cNvSpPr>
            <a:spLocks noChangeAspect="1" noChangeArrowheads="1"/>
          </p:cNvSpPr>
          <p:nvPr/>
        </p:nvSpPr>
        <p:spPr bwMode="auto">
          <a:xfrm>
            <a:off x="460375" y="160339"/>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sp>
        <p:nvSpPr>
          <p:cNvPr id="9" name="AutoShape 8" descr="Image associée"/>
          <p:cNvSpPr>
            <a:spLocks noChangeAspect="1" noChangeArrowheads="1"/>
          </p:cNvSpPr>
          <p:nvPr/>
        </p:nvSpPr>
        <p:spPr bwMode="auto">
          <a:xfrm>
            <a:off x="612775" y="312740"/>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sp>
        <p:nvSpPr>
          <p:cNvPr id="10" name="AutoShape 2" descr="Résultat de recherche d'images pour &quot;naming convention&quot;"/>
          <p:cNvSpPr>
            <a:spLocks noChangeAspect="1" noChangeArrowheads="1"/>
          </p:cNvSpPr>
          <p:nvPr/>
        </p:nvSpPr>
        <p:spPr bwMode="auto">
          <a:xfrm>
            <a:off x="765175" y="4651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sp>
        <p:nvSpPr>
          <p:cNvPr id="11" name="AutoShape 4" descr="Résultat de recherche d'images pour &quot;naming convention&quot;"/>
          <p:cNvSpPr>
            <a:spLocks noChangeAspect="1" noChangeArrowheads="1"/>
          </p:cNvSpPr>
          <p:nvPr/>
        </p:nvSpPr>
        <p:spPr bwMode="auto">
          <a:xfrm>
            <a:off x="917575" y="617539"/>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sp>
        <p:nvSpPr>
          <p:cNvPr id="12" name="AutoShape 6" descr="Résultat de recherche d'images pour &quot;naming convention&quot;"/>
          <p:cNvSpPr>
            <a:spLocks noChangeAspect="1" noChangeArrowheads="1"/>
          </p:cNvSpPr>
          <p:nvPr/>
        </p:nvSpPr>
        <p:spPr bwMode="auto">
          <a:xfrm>
            <a:off x="1069975" y="769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sp>
        <p:nvSpPr>
          <p:cNvPr id="13" name="AutoShape 8" descr="Résultat de recherche d'images pour &quot;naming convention&quot;"/>
          <p:cNvSpPr>
            <a:spLocks noChangeAspect="1" noChangeArrowheads="1"/>
          </p:cNvSpPr>
          <p:nvPr/>
        </p:nvSpPr>
        <p:spPr bwMode="auto">
          <a:xfrm>
            <a:off x="1222375" y="922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sp>
        <p:nvSpPr>
          <p:cNvPr id="14" name="AutoShape 10" descr="Résultat de recherche d'images pour &quot;naming convention&quot;"/>
          <p:cNvSpPr>
            <a:spLocks noChangeAspect="1" noChangeArrowheads="1"/>
          </p:cNvSpPr>
          <p:nvPr/>
        </p:nvSpPr>
        <p:spPr bwMode="auto">
          <a:xfrm>
            <a:off x="1374775" y="1074739"/>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sp>
        <p:nvSpPr>
          <p:cNvPr id="15" name="AutoShape 12" descr="Résultat de recherche d'images pour &quot;naming convention&quot;"/>
          <p:cNvSpPr>
            <a:spLocks noChangeAspect="1" noChangeArrowheads="1"/>
          </p:cNvSpPr>
          <p:nvPr/>
        </p:nvSpPr>
        <p:spPr bwMode="auto">
          <a:xfrm>
            <a:off x="1527175" y="1227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sp>
        <p:nvSpPr>
          <p:cNvPr id="16" name="AutoShape 14" descr="Résultat de recherche d'images pour &quot;naming convention&quot;"/>
          <p:cNvSpPr>
            <a:spLocks noChangeAspect="1" noChangeArrowheads="1"/>
          </p:cNvSpPr>
          <p:nvPr/>
        </p:nvSpPr>
        <p:spPr bwMode="auto">
          <a:xfrm>
            <a:off x="1679575" y="13795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sp>
        <p:nvSpPr>
          <p:cNvPr id="17" name="AutoShape 16" descr="Résultat de recherche d'images pour &quot;naming convention&quot;"/>
          <p:cNvSpPr>
            <a:spLocks noChangeAspect="1" noChangeArrowheads="1"/>
          </p:cNvSpPr>
          <p:nvPr/>
        </p:nvSpPr>
        <p:spPr bwMode="auto">
          <a:xfrm>
            <a:off x="1831975" y="1531939"/>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sp>
        <p:nvSpPr>
          <p:cNvPr id="18" name="AutoShape 18" descr="Résultat de recherche d'images pour &quot;naming convention&quot;"/>
          <p:cNvSpPr>
            <a:spLocks noChangeAspect="1" noChangeArrowheads="1"/>
          </p:cNvSpPr>
          <p:nvPr/>
        </p:nvSpPr>
        <p:spPr bwMode="auto">
          <a:xfrm>
            <a:off x="1984375" y="1684340"/>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sp>
        <p:nvSpPr>
          <p:cNvPr id="19" name="AutoShape 20" descr="Résultat de recherche d'images pour &quot;naming convention&quot;"/>
          <p:cNvSpPr>
            <a:spLocks noChangeAspect="1" noChangeArrowheads="1"/>
          </p:cNvSpPr>
          <p:nvPr/>
        </p:nvSpPr>
        <p:spPr bwMode="auto">
          <a:xfrm>
            <a:off x="2136775" y="18367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sp>
        <p:nvSpPr>
          <p:cNvPr id="20" name="AutoShape 22" descr="Résultat de recherche d'images pour &quot;naming convention&quot;"/>
          <p:cNvSpPr>
            <a:spLocks noChangeAspect="1" noChangeArrowheads="1"/>
          </p:cNvSpPr>
          <p:nvPr/>
        </p:nvSpPr>
        <p:spPr bwMode="auto">
          <a:xfrm>
            <a:off x="2289175" y="1989139"/>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pic>
        <p:nvPicPr>
          <p:cNvPr id="23576" name="Picture 24" descr="Résultat de recherche d'images pour &quot;naming convention&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12875" y="1387475"/>
            <a:ext cx="6191250"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678021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p:cNvSpPr>
            <a:spLocks noGrp="1"/>
          </p:cNvSpPr>
          <p:nvPr>
            <p:ph type="title"/>
          </p:nvPr>
        </p:nvSpPr>
        <p:spPr/>
        <p:txBody>
          <a:bodyPr/>
          <a:lstStyle/>
          <a:p>
            <a:r>
              <a:rPr lang="fr-FR" dirty="0" smtClean="0"/>
              <a:t>L’importance du nommage</a:t>
            </a:r>
            <a:endParaRPr lang="fr-FR" dirty="0"/>
          </a:p>
        </p:txBody>
      </p:sp>
      <p:sp>
        <p:nvSpPr>
          <p:cNvPr id="4" name="Espace réservé du pied de page 3"/>
          <p:cNvSpPr>
            <a:spLocks noGrp="1"/>
          </p:cNvSpPr>
          <p:nvPr>
            <p:ph type="ftr" sz="quarter" idx="11"/>
          </p:nvPr>
        </p:nvSpPr>
        <p:spPr/>
        <p:txBody>
          <a:bodyPr/>
          <a:lstStyle/>
          <a:p>
            <a:pPr>
              <a:defRPr/>
            </a:pPr>
            <a:r>
              <a:rPr lang="fr-FR" dirty="0" smtClean="0"/>
              <a:t>TDD</a:t>
            </a:r>
            <a:endParaRPr lang="fr-FR" dirty="0"/>
          </a:p>
        </p:txBody>
      </p:sp>
      <p:sp>
        <p:nvSpPr>
          <p:cNvPr id="5" name="Espace réservé du numéro de diapositive 4"/>
          <p:cNvSpPr>
            <a:spLocks noGrp="1"/>
          </p:cNvSpPr>
          <p:nvPr>
            <p:ph type="sldNum" sz="quarter" idx="12"/>
          </p:nvPr>
        </p:nvSpPr>
        <p:spPr/>
        <p:txBody>
          <a:bodyPr/>
          <a:lstStyle/>
          <a:p>
            <a:pPr>
              <a:defRPr/>
            </a:pPr>
            <a:fld id="{276219AF-F5ED-455B-A512-B03AB3602319}" type="slidenum">
              <a:rPr lang="fr-FR" smtClean="0"/>
              <a:pPr>
                <a:defRPr/>
              </a:pPr>
              <a:t>71</a:t>
            </a:fld>
            <a:endParaRPr lang="fr-FR" dirty="0"/>
          </a:p>
        </p:txBody>
      </p:sp>
      <p:sp>
        <p:nvSpPr>
          <p:cNvPr id="3" name="Espace réservé du contenu 2"/>
          <p:cNvSpPr>
            <a:spLocks noGrp="1"/>
          </p:cNvSpPr>
          <p:nvPr>
            <p:ph idx="1"/>
          </p:nvPr>
        </p:nvSpPr>
        <p:spPr/>
        <p:txBody>
          <a:bodyPr>
            <a:normAutofit/>
          </a:bodyPr>
          <a:lstStyle/>
          <a:p>
            <a:r>
              <a:rPr lang="fr-FR" dirty="0" smtClean="0"/>
              <a:t>Comment bien nommer ces méthodes de tests ?</a:t>
            </a:r>
            <a:br>
              <a:rPr lang="fr-FR" dirty="0" smtClean="0"/>
            </a:br>
            <a:r>
              <a:rPr lang="fr-FR" sz="1400" dirty="0" smtClean="0"/>
              <a:t>(Utilisons la aussi les conventions de </a:t>
            </a:r>
            <a:r>
              <a:rPr lang="fr-FR" sz="1400" dirty="0">
                <a:hlinkClick r:id="rId3"/>
              </a:rPr>
              <a:t>Roy </a:t>
            </a:r>
            <a:r>
              <a:rPr lang="fr-FR" sz="1400" dirty="0" err="1" smtClean="0">
                <a:hlinkClick r:id="rId3"/>
              </a:rPr>
              <a:t>Osherove</a:t>
            </a:r>
            <a:r>
              <a:rPr lang="fr-FR" sz="1400" dirty="0" smtClean="0"/>
              <a:t>)</a:t>
            </a:r>
          </a:p>
          <a:p>
            <a:endParaRPr lang="fr-FR" dirty="0" smtClean="0"/>
          </a:p>
          <a:p>
            <a:r>
              <a:rPr lang="fr-FR" dirty="0" smtClean="0"/>
              <a:t>Utilisons les conventions suivantes</a:t>
            </a:r>
          </a:p>
          <a:p>
            <a:pPr lvl="1"/>
            <a:r>
              <a:rPr lang="fr-FR" dirty="0" smtClean="0"/>
              <a:t>Le nom d’un test devrait exprimer une </a:t>
            </a:r>
            <a:r>
              <a:rPr lang="fr-FR" b="1" dirty="0" smtClean="0"/>
              <a:t>exigence spécifique</a:t>
            </a:r>
          </a:p>
          <a:p>
            <a:pPr lvl="1"/>
            <a:r>
              <a:rPr lang="fr-FR" dirty="0" smtClean="0"/>
              <a:t>Le nom d’un test devrait contenir </a:t>
            </a:r>
            <a:r>
              <a:rPr lang="fr-FR" b="1" dirty="0" smtClean="0"/>
              <a:t>les entrants/sortants attendus</a:t>
            </a:r>
          </a:p>
          <a:p>
            <a:pPr lvl="1"/>
            <a:r>
              <a:rPr lang="fr-FR" dirty="0" smtClean="0"/>
              <a:t>Le nom d’un test devrait être exprimé de </a:t>
            </a:r>
            <a:r>
              <a:rPr lang="fr-FR" b="1" dirty="0" smtClean="0"/>
              <a:t>manière naturelle</a:t>
            </a:r>
          </a:p>
          <a:p>
            <a:pPr lvl="1"/>
            <a:r>
              <a:rPr lang="fr-FR" dirty="0" smtClean="0"/>
              <a:t>Le nom d’un test ne devrait commencer par « test » </a:t>
            </a:r>
            <a:r>
              <a:rPr lang="fr-FR" b="1" dirty="0" smtClean="0"/>
              <a:t>que </a:t>
            </a:r>
            <a:r>
              <a:rPr lang="fr-FR" dirty="0" smtClean="0"/>
              <a:t>si le </a:t>
            </a:r>
            <a:r>
              <a:rPr lang="fr-FR" dirty="0" err="1" smtClean="0"/>
              <a:t>framework</a:t>
            </a:r>
            <a:r>
              <a:rPr lang="fr-FR" dirty="0" smtClean="0"/>
              <a:t> l’oblige (ou autre obligation technique)</a:t>
            </a:r>
          </a:p>
          <a:p>
            <a:pPr lvl="1"/>
            <a:r>
              <a:rPr lang="fr-FR" dirty="0" smtClean="0"/>
              <a:t>Le nom d’un test devrait contenir le nom de la </a:t>
            </a:r>
            <a:r>
              <a:rPr lang="fr-FR" b="1" dirty="0" smtClean="0"/>
              <a:t>méthode/classe/fonctionnalité testée</a:t>
            </a:r>
          </a:p>
          <a:p>
            <a:pPr lvl="1"/>
            <a:r>
              <a:rPr lang="fr-FR" dirty="0" smtClean="0"/>
              <a:t>Les tests devraient utiliser au maximum le </a:t>
            </a:r>
            <a:r>
              <a:rPr lang="fr-FR" b="1" dirty="0" smtClean="0"/>
              <a:t>vocabulaire fonctionnel de l’application</a:t>
            </a:r>
          </a:p>
        </p:txBody>
      </p:sp>
    </p:spTree>
    <p:extLst>
      <p:ext uri="{BB962C8B-B14F-4D97-AF65-F5344CB8AC3E}">
        <p14:creationId xmlns:p14="http://schemas.microsoft.com/office/powerpoint/2010/main" val="3169703572"/>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p:cNvSpPr>
            <a:spLocks noGrp="1"/>
          </p:cNvSpPr>
          <p:nvPr>
            <p:ph type="title"/>
          </p:nvPr>
        </p:nvSpPr>
        <p:spPr/>
        <p:txBody>
          <a:bodyPr/>
          <a:lstStyle/>
          <a:p>
            <a:r>
              <a:rPr lang="fr-FR" dirty="0"/>
              <a:t>L’importance du nommage</a:t>
            </a:r>
          </a:p>
        </p:txBody>
      </p:sp>
      <p:sp>
        <p:nvSpPr>
          <p:cNvPr id="4" name="Espace réservé du pied de page 3"/>
          <p:cNvSpPr>
            <a:spLocks noGrp="1"/>
          </p:cNvSpPr>
          <p:nvPr>
            <p:ph type="ftr" sz="quarter" idx="11"/>
          </p:nvPr>
        </p:nvSpPr>
        <p:spPr/>
        <p:txBody>
          <a:bodyPr/>
          <a:lstStyle/>
          <a:p>
            <a:pPr>
              <a:defRPr/>
            </a:pPr>
            <a:r>
              <a:rPr lang="fr-FR" dirty="0" smtClean="0"/>
              <a:t>TDD</a:t>
            </a:r>
            <a:endParaRPr lang="fr-FR" dirty="0"/>
          </a:p>
        </p:txBody>
      </p:sp>
      <p:sp>
        <p:nvSpPr>
          <p:cNvPr id="5" name="Espace réservé du numéro de diapositive 4"/>
          <p:cNvSpPr>
            <a:spLocks noGrp="1"/>
          </p:cNvSpPr>
          <p:nvPr>
            <p:ph type="sldNum" sz="quarter" idx="12"/>
          </p:nvPr>
        </p:nvSpPr>
        <p:spPr/>
        <p:txBody>
          <a:bodyPr/>
          <a:lstStyle/>
          <a:p>
            <a:pPr>
              <a:defRPr/>
            </a:pPr>
            <a:fld id="{276219AF-F5ED-455B-A512-B03AB3602319}" type="slidenum">
              <a:rPr lang="fr-FR" smtClean="0"/>
              <a:pPr>
                <a:defRPr/>
              </a:pPr>
              <a:t>72</a:t>
            </a:fld>
            <a:endParaRPr lang="fr-FR" dirty="0"/>
          </a:p>
        </p:txBody>
      </p:sp>
      <p:sp>
        <p:nvSpPr>
          <p:cNvPr id="3" name="Espace réservé du contenu 2"/>
          <p:cNvSpPr>
            <a:spLocks noGrp="1"/>
          </p:cNvSpPr>
          <p:nvPr>
            <p:ph idx="1"/>
          </p:nvPr>
        </p:nvSpPr>
        <p:spPr/>
        <p:txBody>
          <a:bodyPr>
            <a:normAutofit/>
          </a:bodyPr>
          <a:lstStyle/>
          <a:p>
            <a:r>
              <a:rPr lang="fr-FR" sz="1600" dirty="0" smtClean="0"/>
              <a:t>Imaginons une méthode: </a:t>
            </a:r>
            <a:r>
              <a:rPr lang="en-US" sz="1600" b="1" dirty="0"/>
              <a:t>p</a:t>
            </a:r>
            <a:r>
              <a:rPr lang="en-US" sz="1600" b="1" dirty="0" smtClean="0"/>
              <a:t>ublic </a:t>
            </a:r>
            <a:r>
              <a:rPr lang="en-US" sz="1600" b="1" dirty="0" err="1"/>
              <a:t>int</a:t>
            </a:r>
            <a:r>
              <a:rPr lang="en-US" sz="1600" b="1" dirty="0"/>
              <a:t> </a:t>
            </a:r>
            <a:r>
              <a:rPr lang="en-US" sz="1600" b="1" dirty="0" smtClean="0"/>
              <a:t>sum(</a:t>
            </a:r>
            <a:r>
              <a:rPr lang="en-US" sz="1600" b="1" dirty="0" err="1" smtClean="0"/>
              <a:t>params</a:t>
            </a:r>
            <a:r>
              <a:rPr lang="en-US" sz="1600" b="1" dirty="0" smtClean="0"/>
              <a:t> </a:t>
            </a:r>
            <a:r>
              <a:rPr lang="en-US" sz="1600" b="1" dirty="0" err="1"/>
              <a:t>int</a:t>
            </a:r>
            <a:r>
              <a:rPr lang="en-US" sz="1600" b="1" dirty="0"/>
              <a:t>[] values)</a:t>
            </a:r>
            <a:r>
              <a:rPr lang="fr-FR" sz="1600" dirty="0" smtClean="0"/>
              <a:t> </a:t>
            </a:r>
            <a:br>
              <a:rPr lang="fr-FR" sz="1600" dirty="0" smtClean="0"/>
            </a:br>
            <a:r>
              <a:rPr lang="fr-FR" sz="1600" dirty="0" smtClean="0"/>
              <a:t>avec une contrainte: tous les nombres supérieurs à 1000 ne sont pas comptabilisés</a:t>
            </a:r>
            <a:br>
              <a:rPr lang="fr-FR" sz="1600" dirty="0" smtClean="0"/>
            </a:br>
            <a:r>
              <a:rPr lang="fr-FR" sz="1600" dirty="0" smtClean="0"/>
              <a:t>Essayons de nommé un test pour cette méthode</a:t>
            </a:r>
            <a:endParaRPr lang="fr-FR" sz="1600" dirty="0"/>
          </a:p>
          <a:p>
            <a:pPr lvl="1"/>
            <a:r>
              <a:rPr lang="fr-FR" sz="1400" b="1" dirty="0"/>
              <a:t>s</a:t>
            </a:r>
            <a:r>
              <a:rPr lang="fr-FR" sz="1400" b="1" dirty="0" smtClean="0"/>
              <a:t>um_NumberBiggerThan1000 </a:t>
            </a:r>
            <a:r>
              <a:rPr lang="fr-FR" sz="1400" b="1" dirty="0" smtClean="0">
                <a:sym typeface="Wingdings" panose="05000000000000000000" pitchFamily="2" charset="2"/>
              </a:rPr>
              <a:t> </a:t>
            </a:r>
            <a:r>
              <a:rPr lang="fr-FR" sz="1400" dirty="0" smtClean="0">
                <a:sym typeface="Wingdings" panose="05000000000000000000" pitchFamily="2" charset="2"/>
              </a:rPr>
              <a:t>Pas tout à fait vrai, ne correspond pas vraiment à notre spécification</a:t>
            </a:r>
          </a:p>
          <a:p>
            <a:pPr lvl="1"/>
            <a:r>
              <a:rPr lang="fr-FR" sz="1400" b="1" dirty="0" err="1" smtClean="0"/>
              <a:t>sum_NumberIsIgnored</a:t>
            </a:r>
            <a:r>
              <a:rPr lang="fr-FR" sz="1400" b="1" dirty="0" smtClean="0"/>
              <a:t> </a:t>
            </a:r>
            <a:r>
              <a:rPr lang="fr-FR" sz="1400" b="1" dirty="0" smtClean="0">
                <a:sym typeface="Wingdings" panose="05000000000000000000" pitchFamily="2" charset="2"/>
              </a:rPr>
              <a:t> </a:t>
            </a:r>
            <a:r>
              <a:rPr lang="fr-FR" sz="1400" dirty="0" smtClean="0">
                <a:sym typeface="Wingdings" panose="05000000000000000000" pitchFamily="2" charset="2"/>
              </a:rPr>
              <a:t>Pas correcte non plus, quels nombres sont ignorés ??</a:t>
            </a:r>
          </a:p>
          <a:p>
            <a:pPr lvl="1"/>
            <a:r>
              <a:rPr lang="fr-FR" sz="1400" b="1" dirty="0"/>
              <a:t>s</a:t>
            </a:r>
            <a:r>
              <a:rPr lang="fr-FR" sz="1400" b="1" dirty="0" smtClean="0"/>
              <a:t>um_NumberIgnoredIfBiggerThan1000 </a:t>
            </a:r>
            <a:r>
              <a:rPr lang="fr-FR" sz="1400" b="1" dirty="0" smtClean="0">
                <a:sym typeface="Wingdings" panose="05000000000000000000" pitchFamily="2" charset="2"/>
              </a:rPr>
              <a:t> </a:t>
            </a:r>
            <a:r>
              <a:rPr lang="fr-FR" sz="1400" dirty="0" smtClean="0">
                <a:sym typeface="Wingdings" panose="05000000000000000000" pitchFamily="2" charset="2"/>
              </a:rPr>
              <a:t>Bien mieux ! Juste avec le nom on sait à quoi sert le test , et s’il échoue, même pas besoin de regarder le code pour deviner son comportement</a:t>
            </a:r>
          </a:p>
          <a:p>
            <a:pPr marL="179387" lvl="1" indent="0">
              <a:buNone/>
            </a:pPr>
            <a:endParaRPr lang="fr-FR" sz="1400" dirty="0" smtClean="0">
              <a:sym typeface="Wingdings" panose="05000000000000000000" pitchFamily="2" charset="2"/>
            </a:endParaRPr>
          </a:p>
          <a:p>
            <a:pPr marL="179387" lvl="1" indent="0">
              <a:buNone/>
            </a:pPr>
            <a:endParaRPr lang="fr-FR" sz="1400" dirty="0">
              <a:sym typeface="Wingdings" panose="05000000000000000000" pitchFamily="2" charset="2"/>
            </a:endParaRPr>
          </a:p>
          <a:p>
            <a:pPr marL="179387" lvl="1" indent="0">
              <a:buNone/>
            </a:pPr>
            <a:endParaRPr lang="fr-FR" sz="1400" dirty="0" smtClean="0">
              <a:sym typeface="Wingdings" panose="05000000000000000000" pitchFamily="2" charset="2"/>
            </a:endParaRPr>
          </a:p>
          <a:p>
            <a:pPr marL="179387" lvl="1" indent="0">
              <a:buNone/>
            </a:pPr>
            <a:r>
              <a:rPr lang="fr-FR" sz="1400" dirty="0" smtClean="0"/>
              <a:t>Ps</a:t>
            </a:r>
            <a:r>
              <a:rPr lang="fr-FR" sz="1400" dirty="0"/>
              <a:t>: En Java on utilise par convention la notation </a:t>
            </a:r>
            <a:r>
              <a:rPr lang="fr-FR" sz="1400" dirty="0" err="1"/>
              <a:t>CamelCase</a:t>
            </a:r>
            <a:r>
              <a:rPr lang="fr-FR" sz="1400" dirty="0"/>
              <a:t>, </a:t>
            </a:r>
            <a:r>
              <a:rPr lang="fr-FR" sz="1400" dirty="0" smtClean="0"/>
              <a:t/>
            </a:r>
            <a:br>
              <a:rPr lang="fr-FR" sz="1400" dirty="0" smtClean="0"/>
            </a:br>
            <a:r>
              <a:rPr lang="fr-FR" sz="1400" dirty="0" smtClean="0"/>
              <a:t>mais les noms des méthodes de tests étant parfois très longue</a:t>
            </a:r>
            <a:br>
              <a:rPr lang="fr-FR" sz="1400" dirty="0" smtClean="0"/>
            </a:br>
            <a:r>
              <a:rPr lang="fr-FR" sz="1400" dirty="0" smtClean="0"/>
              <a:t>et donc illisible, on utilisera des </a:t>
            </a:r>
            <a:r>
              <a:rPr lang="fr-FR" sz="1400" i="1" dirty="0" err="1" smtClean="0"/>
              <a:t>underscore</a:t>
            </a:r>
            <a:r>
              <a:rPr lang="fr-FR" sz="1400" dirty="0" smtClean="0"/>
              <a:t> ( _ ) pour séparer les mots</a:t>
            </a:r>
            <a:br>
              <a:rPr lang="fr-FR" sz="1400" dirty="0" smtClean="0"/>
            </a:br>
            <a:r>
              <a:rPr lang="fr-FR" sz="1400" dirty="0" smtClean="0"/>
              <a:t>(</a:t>
            </a:r>
            <a:r>
              <a:rPr lang="fr-FR" sz="1400" dirty="0" smtClean="0">
                <a:hlinkClick r:id="rId3"/>
              </a:rPr>
              <a:t>Snake Case</a:t>
            </a:r>
            <a:r>
              <a:rPr lang="fr-FR" sz="1400" dirty="0" smtClean="0"/>
              <a:t>)</a:t>
            </a:r>
            <a:endParaRPr lang="fr-FR" sz="1400" dirty="0"/>
          </a:p>
          <a:p>
            <a:pPr lvl="1"/>
            <a:endParaRPr lang="fr-FR" sz="1400" dirty="0" smtClean="0">
              <a:sym typeface="Wingdings" panose="05000000000000000000" pitchFamily="2" charset="2"/>
            </a:endParaRPr>
          </a:p>
          <a:p>
            <a:pPr lvl="1"/>
            <a:endParaRPr lang="fr-FR" sz="1400" dirty="0">
              <a:sym typeface="Wingdings" panose="05000000000000000000" pitchFamily="2" charset="2"/>
            </a:endParaRPr>
          </a:p>
        </p:txBody>
      </p:sp>
      <p:sp>
        <p:nvSpPr>
          <p:cNvPr id="2" name="Rectangle 1"/>
          <p:cNvSpPr>
            <a:spLocks noChangeArrowheads="1"/>
          </p:cNvSpPr>
          <p:nvPr/>
        </p:nvSpPr>
        <p:spPr bwMode="auto">
          <a:xfrm>
            <a:off x="179513" y="2859783"/>
            <a:ext cx="4248473" cy="553998"/>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fr-FR" altLang="fr-FR" sz="1000" b="0" i="0" u="none" strike="noStrike" cap="none" normalizeH="0" baseline="0" dirty="0" smtClean="0">
                <a:ln>
                  <a:noFill/>
                </a:ln>
                <a:solidFill>
                  <a:srgbClr val="BBB529"/>
                </a:solidFill>
                <a:effectLst/>
                <a:latin typeface="Courier New" pitchFamily="49" charset="0"/>
                <a:cs typeface="Courier New" pitchFamily="49" charset="0"/>
              </a:rPr>
              <a:t>@Test</a:t>
            </a:r>
            <a:br>
              <a:rPr kumimoji="0" lang="fr-FR" altLang="fr-FR" sz="1000" b="0" i="0" u="none" strike="noStrike" cap="none" normalizeH="0" baseline="0" dirty="0" smtClean="0">
                <a:ln>
                  <a:noFill/>
                </a:ln>
                <a:solidFill>
                  <a:srgbClr val="BBB529"/>
                </a:solidFill>
                <a:effectLst/>
                <a:latin typeface="Courier New" pitchFamily="49" charset="0"/>
                <a:cs typeface="Courier New" pitchFamily="49" charset="0"/>
              </a:rPr>
            </a:br>
            <a:r>
              <a:rPr kumimoji="0" lang="fr-FR" altLang="fr-FR" sz="1000" b="0" i="0" u="none" strike="noStrike" cap="none" normalizeH="0" baseline="0" dirty="0" smtClean="0">
                <a:ln>
                  <a:noFill/>
                </a:ln>
                <a:solidFill>
                  <a:srgbClr val="CC7832"/>
                </a:solidFill>
                <a:effectLst/>
                <a:latin typeface="Courier New" pitchFamily="49" charset="0"/>
                <a:cs typeface="Courier New" pitchFamily="49" charset="0"/>
              </a:rPr>
              <a:t>public </a:t>
            </a:r>
            <a:r>
              <a:rPr kumimoji="0" lang="fr-FR" altLang="fr-FR" sz="1000" b="0" i="0" u="none" strike="noStrike" cap="none" normalizeH="0" baseline="0" dirty="0" err="1" smtClean="0">
                <a:ln>
                  <a:noFill/>
                </a:ln>
                <a:solidFill>
                  <a:srgbClr val="CC7832"/>
                </a:solidFill>
                <a:effectLst/>
                <a:latin typeface="Courier New" pitchFamily="49" charset="0"/>
                <a:cs typeface="Courier New" pitchFamily="49" charset="0"/>
              </a:rPr>
              <a:t>void</a:t>
            </a:r>
            <a:r>
              <a:rPr kumimoji="0" lang="fr-FR" altLang="fr-FR" sz="1000" b="0" i="0" u="none" strike="noStrike" cap="none" normalizeH="0" baseline="0" dirty="0" smtClean="0">
                <a:ln>
                  <a:noFill/>
                </a:ln>
                <a:solidFill>
                  <a:srgbClr val="CC7832"/>
                </a:solidFill>
                <a:effectLst/>
                <a:latin typeface="Courier New" pitchFamily="49" charset="0"/>
                <a:cs typeface="Courier New" pitchFamily="49" charset="0"/>
              </a:rPr>
              <a:t> </a:t>
            </a:r>
            <a:r>
              <a:rPr kumimoji="0" lang="fr-FR" altLang="fr-FR" sz="1000" b="0" i="0" u="none" strike="noStrike" cap="none" normalizeH="0" baseline="0" dirty="0" smtClean="0">
                <a:ln>
                  <a:noFill/>
                </a:ln>
                <a:solidFill>
                  <a:srgbClr val="FFC66D"/>
                </a:solidFill>
                <a:effectLst/>
                <a:latin typeface="Courier New" pitchFamily="49" charset="0"/>
                <a:cs typeface="Courier New" pitchFamily="49" charset="0"/>
              </a:rPr>
              <a:t>sum_NumberIgnoredIfBiggerThan1000</a:t>
            </a:r>
            <a:r>
              <a:rPr kumimoji="0" lang="fr-FR" altLang="fr-FR" sz="1000" b="0" i="0" u="none" strike="noStrike" cap="none" normalizeH="0" baseline="0" dirty="0" smtClean="0">
                <a:ln>
                  <a:noFill/>
                </a:ln>
                <a:solidFill>
                  <a:srgbClr val="A9B7C6"/>
                </a:solidFill>
                <a:effectLst/>
                <a:latin typeface="Courier New" pitchFamily="49" charset="0"/>
                <a:cs typeface="Courier New" pitchFamily="49" charset="0"/>
              </a:rPr>
              <a:t>() {</a:t>
            </a:r>
            <a:br>
              <a:rPr kumimoji="0" lang="fr-FR" altLang="fr-FR" sz="1000" b="0" i="0" u="none" strike="noStrike" cap="none" normalizeH="0" baseline="0" dirty="0" smtClean="0">
                <a:ln>
                  <a:noFill/>
                </a:ln>
                <a:solidFill>
                  <a:srgbClr val="A9B7C6"/>
                </a:solidFill>
                <a:effectLst/>
                <a:latin typeface="Courier New" pitchFamily="49" charset="0"/>
                <a:cs typeface="Courier New" pitchFamily="49" charset="0"/>
              </a:rPr>
            </a:br>
            <a:r>
              <a:rPr kumimoji="0" lang="fr-FR" altLang="fr-FR" sz="1000" b="0" i="0" u="none" strike="noStrike" cap="none" normalizeH="0" baseline="0" dirty="0" smtClean="0">
                <a:ln>
                  <a:noFill/>
                </a:ln>
                <a:solidFill>
                  <a:srgbClr val="A9B7C6"/>
                </a:solidFill>
                <a:effectLst/>
                <a:latin typeface="Courier New" pitchFamily="49" charset="0"/>
                <a:cs typeface="Courier New" pitchFamily="49" charset="0"/>
              </a:rPr>
              <a:t>}</a:t>
            </a:r>
            <a:endParaRPr kumimoji="0" lang="fr-FR" altLang="fr-FR"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7" name="Rectangle 2"/>
          <p:cNvSpPr>
            <a:spLocks noChangeArrowheads="1"/>
          </p:cNvSpPr>
          <p:nvPr/>
        </p:nvSpPr>
        <p:spPr bwMode="auto">
          <a:xfrm>
            <a:off x="4572005" y="2859783"/>
            <a:ext cx="4355977" cy="553998"/>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fr-FR" altLang="fr-FR" sz="1000" b="0" i="0" u="none" strike="noStrike" cap="none" normalizeH="0" baseline="0" dirty="0" smtClean="0">
                <a:ln>
                  <a:noFill/>
                </a:ln>
                <a:solidFill>
                  <a:srgbClr val="BBB529"/>
                </a:solidFill>
                <a:effectLst/>
                <a:latin typeface="Courier New" pitchFamily="49" charset="0"/>
                <a:cs typeface="Courier New" pitchFamily="49" charset="0"/>
              </a:rPr>
              <a:t>@Test</a:t>
            </a:r>
            <a:br>
              <a:rPr kumimoji="0" lang="fr-FR" altLang="fr-FR" sz="1000" b="0" i="0" u="none" strike="noStrike" cap="none" normalizeH="0" baseline="0" dirty="0" smtClean="0">
                <a:ln>
                  <a:noFill/>
                </a:ln>
                <a:solidFill>
                  <a:srgbClr val="BBB529"/>
                </a:solidFill>
                <a:effectLst/>
                <a:latin typeface="Courier New" pitchFamily="49" charset="0"/>
                <a:cs typeface="Courier New" pitchFamily="49" charset="0"/>
              </a:rPr>
            </a:br>
            <a:r>
              <a:rPr kumimoji="0" lang="fr-FR" altLang="fr-FR" sz="1000" b="0" i="0" u="none" strike="noStrike" cap="none" normalizeH="0" baseline="0" dirty="0" smtClean="0">
                <a:ln>
                  <a:noFill/>
                </a:ln>
                <a:solidFill>
                  <a:srgbClr val="CC7832"/>
                </a:solidFill>
                <a:effectLst/>
                <a:latin typeface="Courier New" pitchFamily="49" charset="0"/>
                <a:cs typeface="Courier New" pitchFamily="49" charset="0"/>
              </a:rPr>
              <a:t>public </a:t>
            </a:r>
            <a:r>
              <a:rPr kumimoji="0" lang="fr-FR" altLang="fr-FR" sz="1000" b="0" i="0" u="none" strike="noStrike" cap="none" normalizeH="0" baseline="0" dirty="0" err="1" smtClean="0">
                <a:ln>
                  <a:noFill/>
                </a:ln>
                <a:solidFill>
                  <a:srgbClr val="CC7832"/>
                </a:solidFill>
                <a:effectLst/>
                <a:latin typeface="Courier New" pitchFamily="49" charset="0"/>
                <a:cs typeface="Courier New" pitchFamily="49" charset="0"/>
              </a:rPr>
              <a:t>void</a:t>
            </a:r>
            <a:r>
              <a:rPr kumimoji="0" lang="fr-FR" altLang="fr-FR" sz="1000" b="0" i="0" u="none" strike="noStrike" cap="none" normalizeH="0" baseline="0" dirty="0" smtClean="0">
                <a:ln>
                  <a:noFill/>
                </a:ln>
                <a:solidFill>
                  <a:srgbClr val="CC7832"/>
                </a:solidFill>
                <a:effectLst/>
                <a:latin typeface="Courier New" pitchFamily="49" charset="0"/>
                <a:cs typeface="Courier New" pitchFamily="49" charset="0"/>
              </a:rPr>
              <a:t> </a:t>
            </a:r>
            <a:r>
              <a:rPr kumimoji="0" lang="fr-FR" altLang="fr-FR" sz="1000" b="0" i="0" u="none" strike="noStrike" cap="none" normalizeH="0" baseline="0" dirty="0" smtClean="0">
                <a:ln>
                  <a:noFill/>
                </a:ln>
                <a:solidFill>
                  <a:srgbClr val="FFC66D"/>
                </a:solidFill>
                <a:effectLst/>
                <a:latin typeface="Courier New" pitchFamily="49" charset="0"/>
                <a:cs typeface="Courier New" pitchFamily="49" charset="0"/>
              </a:rPr>
              <a:t>sum_number_ignored_if_bigger_than1000</a:t>
            </a:r>
            <a:r>
              <a:rPr kumimoji="0" lang="fr-FR" altLang="fr-FR" sz="1000" b="0" i="0" u="none" strike="noStrike" cap="none" normalizeH="0" baseline="0" dirty="0" smtClean="0">
                <a:ln>
                  <a:noFill/>
                </a:ln>
                <a:solidFill>
                  <a:srgbClr val="A9B7C6"/>
                </a:solidFill>
                <a:effectLst/>
                <a:latin typeface="Courier New" pitchFamily="49" charset="0"/>
                <a:cs typeface="Courier New" pitchFamily="49" charset="0"/>
              </a:rPr>
              <a:t>() {</a:t>
            </a:r>
            <a:br>
              <a:rPr kumimoji="0" lang="fr-FR" altLang="fr-FR" sz="1000" b="0" i="0" u="none" strike="noStrike" cap="none" normalizeH="0" baseline="0" dirty="0" smtClean="0">
                <a:ln>
                  <a:noFill/>
                </a:ln>
                <a:solidFill>
                  <a:srgbClr val="A9B7C6"/>
                </a:solidFill>
                <a:effectLst/>
                <a:latin typeface="Courier New" pitchFamily="49" charset="0"/>
                <a:cs typeface="Courier New" pitchFamily="49" charset="0"/>
              </a:rPr>
            </a:br>
            <a:r>
              <a:rPr kumimoji="0" lang="fr-FR" altLang="fr-FR" sz="1000" b="0" i="0" u="none" strike="noStrike" cap="none" normalizeH="0" baseline="0" dirty="0" smtClean="0">
                <a:ln>
                  <a:noFill/>
                </a:ln>
                <a:solidFill>
                  <a:srgbClr val="A9B7C6"/>
                </a:solidFill>
                <a:effectLst/>
                <a:latin typeface="Courier New" pitchFamily="49" charset="0"/>
                <a:cs typeface="Courier New" pitchFamily="49" charset="0"/>
              </a:rPr>
              <a:t>}</a:t>
            </a:r>
            <a:endParaRPr kumimoji="0" lang="fr-FR" altLang="fr-FR"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8" name="Rectangle avec flèche vers le haut 7"/>
          <p:cNvSpPr/>
          <p:nvPr/>
        </p:nvSpPr>
        <p:spPr>
          <a:xfrm>
            <a:off x="6588227" y="3291831"/>
            <a:ext cx="1584176" cy="714923"/>
          </a:xfrm>
          <a:prstGeom prst="upArrowCallout">
            <a:avLst>
              <a:gd name="adj1" fmla="val 25000"/>
              <a:gd name="adj2" fmla="val 19331"/>
              <a:gd name="adj3" fmla="val 25000"/>
              <a:gd name="adj4" fmla="val 64977"/>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a:r>
              <a:rPr lang="fr-FR" sz="1400" dirty="0" smtClean="0">
                <a:solidFill>
                  <a:schemeClr val="tx1"/>
                </a:solidFill>
              </a:rPr>
              <a:t>Java Style</a:t>
            </a:r>
          </a:p>
        </p:txBody>
      </p:sp>
    </p:spTree>
    <p:extLst>
      <p:ext uri="{BB962C8B-B14F-4D97-AF65-F5344CB8AC3E}">
        <p14:creationId xmlns:p14="http://schemas.microsoft.com/office/powerpoint/2010/main" val="150282569"/>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p:cNvSpPr>
            <a:spLocks noGrp="1"/>
          </p:cNvSpPr>
          <p:nvPr>
            <p:ph type="title"/>
          </p:nvPr>
        </p:nvSpPr>
        <p:spPr/>
        <p:txBody>
          <a:bodyPr/>
          <a:lstStyle/>
          <a:p>
            <a:r>
              <a:rPr lang="fr-FR" dirty="0"/>
              <a:t>L’importance du nommage</a:t>
            </a:r>
          </a:p>
        </p:txBody>
      </p:sp>
      <p:sp>
        <p:nvSpPr>
          <p:cNvPr id="4" name="Espace réservé du pied de page 3"/>
          <p:cNvSpPr>
            <a:spLocks noGrp="1"/>
          </p:cNvSpPr>
          <p:nvPr>
            <p:ph type="ftr" sz="quarter" idx="11"/>
          </p:nvPr>
        </p:nvSpPr>
        <p:spPr/>
        <p:txBody>
          <a:bodyPr/>
          <a:lstStyle/>
          <a:p>
            <a:pPr>
              <a:defRPr/>
            </a:pPr>
            <a:r>
              <a:rPr lang="fr-FR" dirty="0" smtClean="0"/>
              <a:t>TDD</a:t>
            </a:r>
            <a:endParaRPr lang="fr-FR" dirty="0"/>
          </a:p>
        </p:txBody>
      </p:sp>
      <p:sp>
        <p:nvSpPr>
          <p:cNvPr id="5" name="Espace réservé du numéro de diapositive 4"/>
          <p:cNvSpPr>
            <a:spLocks noGrp="1"/>
          </p:cNvSpPr>
          <p:nvPr>
            <p:ph type="sldNum" sz="quarter" idx="12"/>
          </p:nvPr>
        </p:nvSpPr>
        <p:spPr/>
        <p:txBody>
          <a:bodyPr/>
          <a:lstStyle/>
          <a:p>
            <a:pPr>
              <a:defRPr/>
            </a:pPr>
            <a:fld id="{276219AF-F5ED-455B-A512-B03AB3602319}" type="slidenum">
              <a:rPr lang="fr-FR" smtClean="0"/>
              <a:pPr>
                <a:defRPr/>
              </a:pPr>
              <a:t>73</a:t>
            </a:fld>
            <a:endParaRPr lang="fr-FR" dirty="0"/>
          </a:p>
        </p:txBody>
      </p:sp>
      <p:sp>
        <p:nvSpPr>
          <p:cNvPr id="3" name="Espace réservé du contenu 2"/>
          <p:cNvSpPr>
            <a:spLocks noGrp="1"/>
          </p:cNvSpPr>
          <p:nvPr>
            <p:ph idx="1"/>
          </p:nvPr>
        </p:nvSpPr>
        <p:spPr/>
        <p:txBody>
          <a:bodyPr>
            <a:normAutofit fontScale="92500" lnSpcReduction="20000"/>
          </a:bodyPr>
          <a:lstStyle/>
          <a:p>
            <a:r>
              <a:rPr lang="fr-FR" dirty="0" smtClean="0">
                <a:sym typeface="Wingdings" panose="05000000000000000000" pitchFamily="2" charset="2"/>
              </a:rPr>
              <a:t>Le pattern de nommage des méthodes de tests</a:t>
            </a:r>
          </a:p>
          <a:p>
            <a:pPr marL="0" indent="0" algn="ctr">
              <a:buNone/>
            </a:pPr>
            <a:r>
              <a:rPr lang="fr-FR" b="1" dirty="0" smtClean="0">
                <a:solidFill>
                  <a:schemeClr val="bg2"/>
                </a:solidFill>
              </a:rPr>
              <a:t>[</a:t>
            </a:r>
            <a:r>
              <a:rPr lang="fr-FR" b="1" dirty="0" err="1" smtClean="0">
                <a:solidFill>
                  <a:schemeClr val="bg2"/>
                </a:solidFill>
              </a:rPr>
              <a:t>MethodName</a:t>
            </a:r>
            <a:r>
              <a:rPr lang="fr-FR" b="1" dirty="0" smtClean="0">
                <a:solidFill>
                  <a:schemeClr val="bg2"/>
                </a:solidFill>
              </a:rPr>
              <a:t>]</a:t>
            </a:r>
            <a:r>
              <a:rPr lang="fr-FR" b="1" dirty="0" smtClean="0"/>
              <a:t>_</a:t>
            </a:r>
            <a:r>
              <a:rPr lang="fr-FR" b="1" dirty="0" smtClean="0">
                <a:solidFill>
                  <a:schemeClr val="accent6"/>
                </a:solidFill>
              </a:rPr>
              <a:t>[</a:t>
            </a:r>
            <a:r>
              <a:rPr lang="fr-FR" b="1" dirty="0" err="1" smtClean="0">
                <a:solidFill>
                  <a:schemeClr val="accent6"/>
                </a:solidFill>
              </a:rPr>
              <a:t>ExpectedInput</a:t>
            </a:r>
            <a:r>
              <a:rPr lang="fr-FR" b="1" dirty="0" smtClean="0">
                <a:solidFill>
                  <a:schemeClr val="accent6"/>
                </a:solidFill>
              </a:rPr>
              <a:t>/</a:t>
            </a:r>
            <a:r>
              <a:rPr lang="fr-FR" b="1" dirty="0" err="1" smtClean="0">
                <a:solidFill>
                  <a:schemeClr val="accent6"/>
                </a:solidFill>
              </a:rPr>
              <a:t>StateUnderTest</a:t>
            </a:r>
            <a:r>
              <a:rPr lang="fr-FR" b="1" dirty="0" smtClean="0">
                <a:solidFill>
                  <a:schemeClr val="accent6"/>
                </a:solidFill>
              </a:rPr>
              <a:t>]</a:t>
            </a:r>
            <a:r>
              <a:rPr lang="fr-FR" b="1" dirty="0" smtClean="0"/>
              <a:t>_</a:t>
            </a:r>
            <a:r>
              <a:rPr lang="fr-FR" b="1" dirty="0" smtClean="0">
                <a:solidFill>
                  <a:schemeClr val="accent5"/>
                </a:solidFill>
              </a:rPr>
              <a:t>[</a:t>
            </a:r>
            <a:r>
              <a:rPr lang="fr-FR" b="1" dirty="0" err="1" smtClean="0">
                <a:solidFill>
                  <a:schemeClr val="accent5"/>
                </a:solidFill>
              </a:rPr>
              <a:t>ExpectedBehavior</a:t>
            </a:r>
            <a:r>
              <a:rPr lang="fr-FR" b="1" dirty="0">
                <a:solidFill>
                  <a:schemeClr val="accent5"/>
                </a:solidFill>
              </a:rPr>
              <a:t>]</a:t>
            </a:r>
            <a:r>
              <a:rPr lang="fr-FR" b="1" dirty="0"/>
              <a:t/>
            </a:r>
            <a:br>
              <a:rPr lang="fr-FR" b="1" dirty="0"/>
            </a:br>
            <a:r>
              <a:rPr lang="fr-FR" b="1" dirty="0" smtClean="0">
                <a:solidFill>
                  <a:schemeClr val="bg2"/>
                </a:solidFill>
              </a:rPr>
              <a:t>[</a:t>
            </a:r>
            <a:r>
              <a:rPr lang="fr-FR" b="1" dirty="0" err="1" smtClean="0">
                <a:solidFill>
                  <a:schemeClr val="bg2"/>
                </a:solidFill>
              </a:rPr>
              <a:t>FeatureName</a:t>
            </a:r>
            <a:r>
              <a:rPr lang="fr-FR" b="1" dirty="0">
                <a:solidFill>
                  <a:schemeClr val="bg2"/>
                </a:solidFill>
              </a:rPr>
              <a:t>]</a:t>
            </a:r>
            <a:r>
              <a:rPr lang="fr-FR" b="1" dirty="0"/>
              <a:t>_</a:t>
            </a:r>
            <a:r>
              <a:rPr lang="fr-FR" b="1" dirty="0">
                <a:solidFill>
                  <a:schemeClr val="accent6"/>
                </a:solidFill>
              </a:rPr>
              <a:t>[</a:t>
            </a:r>
            <a:r>
              <a:rPr lang="fr-FR" b="1" dirty="0" err="1">
                <a:solidFill>
                  <a:schemeClr val="accent6"/>
                </a:solidFill>
              </a:rPr>
              <a:t>ExpectedInput</a:t>
            </a:r>
            <a:r>
              <a:rPr lang="fr-FR" b="1" dirty="0">
                <a:solidFill>
                  <a:schemeClr val="accent6"/>
                </a:solidFill>
              </a:rPr>
              <a:t>/</a:t>
            </a:r>
            <a:r>
              <a:rPr lang="fr-FR" b="1" dirty="0" err="1">
                <a:solidFill>
                  <a:schemeClr val="accent6"/>
                </a:solidFill>
              </a:rPr>
              <a:t>StateUnderTest</a:t>
            </a:r>
            <a:r>
              <a:rPr lang="fr-FR" b="1" dirty="0">
                <a:solidFill>
                  <a:schemeClr val="accent6"/>
                </a:solidFill>
              </a:rPr>
              <a:t>]</a:t>
            </a:r>
            <a:r>
              <a:rPr lang="fr-FR" b="1" dirty="0"/>
              <a:t>_</a:t>
            </a:r>
            <a:r>
              <a:rPr lang="fr-FR" b="1" dirty="0">
                <a:solidFill>
                  <a:schemeClr val="accent5"/>
                </a:solidFill>
              </a:rPr>
              <a:t>[</a:t>
            </a:r>
            <a:r>
              <a:rPr lang="fr-FR" b="1" dirty="0" err="1">
                <a:solidFill>
                  <a:schemeClr val="accent5"/>
                </a:solidFill>
              </a:rPr>
              <a:t>ExpectedBehavior</a:t>
            </a:r>
            <a:r>
              <a:rPr lang="fr-FR" b="1" dirty="0">
                <a:solidFill>
                  <a:schemeClr val="accent5"/>
                </a:solidFill>
              </a:rPr>
              <a:t>]</a:t>
            </a:r>
            <a:endParaRPr lang="fr-FR" dirty="0">
              <a:sym typeface="Wingdings" panose="05000000000000000000" pitchFamily="2" charset="2"/>
            </a:endParaRPr>
          </a:p>
          <a:p>
            <a:pPr marL="0" indent="0" algn="ctr">
              <a:buNone/>
            </a:pPr>
            <a:endParaRPr lang="fr-FR" b="1" dirty="0" smtClean="0">
              <a:sym typeface="Wingdings" panose="05000000000000000000" pitchFamily="2" charset="2"/>
            </a:endParaRPr>
          </a:p>
          <a:p>
            <a:r>
              <a:rPr lang="fr-FR" dirty="0" smtClean="0"/>
              <a:t>Quelques exemples</a:t>
            </a:r>
          </a:p>
          <a:p>
            <a:pPr lvl="1"/>
            <a:r>
              <a:rPr lang="fr-FR" dirty="0" smtClean="0"/>
              <a:t>public </a:t>
            </a:r>
            <a:r>
              <a:rPr lang="fr-FR" dirty="0" err="1"/>
              <a:t>void</a:t>
            </a:r>
            <a:r>
              <a:rPr lang="fr-FR" dirty="0"/>
              <a:t> </a:t>
            </a:r>
            <a:r>
              <a:rPr lang="fr-FR" dirty="0" smtClean="0"/>
              <a:t>sum_negative_number_as_1st_param_exception_thrown()</a:t>
            </a:r>
          </a:p>
          <a:p>
            <a:pPr lvl="1"/>
            <a:r>
              <a:rPr lang="fr-FR" dirty="0" smtClean="0"/>
              <a:t>public </a:t>
            </a:r>
            <a:r>
              <a:rPr lang="fr-FR" dirty="0" err="1" smtClean="0"/>
              <a:t>void</a:t>
            </a:r>
            <a:r>
              <a:rPr lang="fr-FR" dirty="0" smtClean="0"/>
              <a:t> </a:t>
            </a:r>
            <a:r>
              <a:rPr lang="fr-FR" dirty="0" err="1" smtClean="0"/>
              <a:t>credit_simulator_should_compute_normal_credit_rate</a:t>
            </a:r>
            <a:r>
              <a:rPr lang="fr-FR" dirty="0" smtClean="0"/>
              <a:t>()</a:t>
            </a:r>
            <a:endParaRPr lang="fr-FR" dirty="0"/>
          </a:p>
          <a:p>
            <a:pPr lvl="1"/>
            <a:r>
              <a:rPr lang="fr-FR" dirty="0" smtClean="0"/>
              <a:t>public </a:t>
            </a:r>
            <a:r>
              <a:rPr lang="fr-FR" dirty="0" err="1"/>
              <a:t>void</a:t>
            </a:r>
            <a:r>
              <a:rPr lang="fr-FR" dirty="0"/>
              <a:t> </a:t>
            </a:r>
            <a:r>
              <a:rPr lang="fr-FR" dirty="0" err="1" smtClean="0"/>
              <a:t>parse_empty_string_exception_thrown</a:t>
            </a:r>
            <a:r>
              <a:rPr lang="fr-FR" dirty="0"/>
              <a:t>()</a:t>
            </a:r>
          </a:p>
          <a:p>
            <a:pPr lvl="1"/>
            <a:r>
              <a:rPr lang="fr-FR" dirty="0"/>
              <a:t>p</a:t>
            </a:r>
            <a:r>
              <a:rPr lang="fr-FR" dirty="0" smtClean="0"/>
              <a:t>ublic </a:t>
            </a:r>
            <a:r>
              <a:rPr lang="fr-FR" dirty="0" err="1"/>
              <a:t>void</a:t>
            </a:r>
            <a:r>
              <a:rPr lang="fr-FR" dirty="0"/>
              <a:t> </a:t>
            </a:r>
            <a:r>
              <a:rPr lang="fr-FR" dirty="0" err="1" smtClean="0"/>
              <a:t>parse_single_token_returns_equal_token_value</a:t>
            </a:r>
            <a:r>
              <a:rPr lang="fr-FR" dirty="0" smtClean="0"/>
              <a:t> ()</a:t>
            </a:r>
          </a:p>
          <a:p>
            <a:pPr lvl="1"/>
            <a:endParaRPr lang="fr-FR" dirty="0"/>
          </a:p>
          <a:p>
            <a:r>
              <a:rPr lang="fr-FR" dirty="0" smtClean="0"/>
              <a:t>Chaque nom de méthode donne une indication claire sur l’exigence testée et le résultat attendu</a:t>
            </a:r>
          </a:p>
          <a:p>
            <a:endParaRPr lang="fr-FR" dirty="0" smtClean="0"/>
          </a:p>
          <a:p>
            <a:r>
              <a:rPr lang="fr-FR" dirty="0" smtClean="0"/>
              <a:t>Les méthodes de tests devraient faire apparaitre le vocabulaire fonctionnel de l’application</a:t>
            </a:r>
            <a:endParaRPr lang="fr-FR" dirty="0"/>
          </a:p>
        </p:txBody>
      </p:sp>
    </p:spTree>
    <p:extLst>
      <p:ext uri="{BB962C8B-B14F-4D97-AF65-F5344CB8AC3E}">
        <p14:creationId xmlns:p14="http://schemas.microsoft.com/office/powerpoint/2010/main" val="1466709652"/>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p:cNvSpPr>
            <a:spLocks noGrp="1"/>
          </p:cNvSpPr>
          <p:nvPr>
            <p:ph type="title"/>
          </p:nvPr>
        </p:nvSpPr>
        <p:spPr/>
        <p:txBody>
          <a:bodyPr/>
          <a:lstStyle/>
          <a:p>
            <a:r>
              <a:rPr lang="fr-FR" dirty="0"/>
              <a:t>L’importance du nommage</a:t>
            </a:r>
          </a:p>
        </p:txBody>
      </p:sp>
      <p:sp>
        <p:nvSpPr>
          <p:cNvPr id="4" name="Espace réservé du pied de page 3"/>
          <p:cNvSpPr>
            <a:spLocks noGrp="1"/>
          </p:cNvSpPr>
          <p:nvPr>
            <p:ph type="ftr" sz="quarter" idx="11"/>
          </p:nvPr>
        </p:nvSpPr>
        <p:spPr/>
        <p:txBody>
          <a:bodyPr/>
          <a:lstStyle/>
          <a:p>
            <a:pPr>
              <a:defRPr/>
            </a:pPr>
            <a:r>
              <a:rPr lang="fr-FR" dirty="0" smtClean="0"/>
              <a:t>TDD</a:t>
            </a:r>
            <a:endParaRPr lang="fr-FR" dirty="0"/>
          </a:p>
        </p:txBody>
      </p:sp>
      <p:sp>
        <p:nvSpPr>
          <p:cNvPr id="5" name="Espace réservé du numéro de diapositive 4"/>
          <p:cNvSpPr>
            <a:spLocks noGrp="1"/>
          </p:cNvSpPr>
          <p:nvPr>
            <p:ph type="sldNum" sz="quarter" idx="12"/>
          </p:nvPr>
        </p:nvSpPr>
        <p:spPr/>
        <p:txBody>
          <a:bodyPr/>
          <a:lstStyle/>
          <a:p>
            <a:pPr>
              <a:defRPr/>
            </a:pPr>
            <a:fld id="{276219AF-F5ED-455B-A512-B03AB3602319}" type="slidenum">
              <a:rPr lang="fr-FR" smtClean="0"/>
              <a:pPr>
                <a:defRPr/>
              </a:pPr>
              <a:t>74</a:t>
            </a:fld>
            <a:endParaRPr lang="fr-FR" dirty="0"/>
          </a:p>
        </p:txBody>
      </p:sp>
      <p:sp>
        <p:nvSpPr>
          <p:cNvPr id="3" name="Espace réservé du contenu 2"/>
          <p:cNvSpPr>
            <a:spLocks noGrp="1"/>
          </p:cNvSpPr>
          <p:nvPr>
            <p:ph idx="1"/>
          </p:nvPr>
        </p:nvSpPr>
        <p:spPr/>
        <p:txBody>
          <a:bodyPr>
            <a:normAutofit/>
          </a:bodyPr>
          <a:lstStyle/>
          <a:p>
            <a:r>
              <a:rPr lang="fr-FR" sz="1600" dirty="0" smtClean="0">
                <a:sym typeface="Wingdings" panose="05000000000000000000" pitchFamily="2" charset="2"/>
              </a:rPr>
              <a:t>Ecrire des tests clairs c’est assez simple, mais pour transformer les tests en « spécifications exécutables » il faut faire particulièrement attention au nommage</a:t>
            </a:r>
          </a:p>
          <a:p>
            <a:pPr lvl="1"/>
            <a:r>
              <a:rPr lang="fr-FR" sz="1400" b="1" dirty="0" smtClean="0">
                <a:sym typeface="Wingdings" panose="05000000000000000000" pitchFamily="2" charset="2"/>
              </a:rPr>
              <a:t>Des classes:</a:t>
            </a:r>
            <a:r>
              <a:rPr lang="fr-FR" sz="1400" dirty="0" smtClean="0">
                <a:sym typeface="Wingdings" panose="05000000000000000000" pitchFamily="2" charset="2"/>
              </a:rPr>
              <a:t> le nommage d’une classe de test doit bien représenter ce qu’elle test</a:t>
            </a:r>
          </a:p>
          <a:p>
            <a:pPr lvl="2"/>
            <a:r>
              <a:rPr lang="fr-FR" sz="1200" dirty="0" smtClean="0">
                <a:sym typeface="Wingdings" panose="05000000000000000000" pitchFamily="2" charset="2"/>
              </a:rPr>
              <a:t>Une classe, et on utilisera un pattern du type </a:t>
            </a:r>
            <a:r>
              <a:rPr lang="fr-FR" sz="1200" b="1" dirty="0" err="1" smtClean="0">
                <a:sym typeface="Wingdings" panose="05000000000000000000" pitchFamily="2" charset="2"/>
              </a:rPr>
              <a:t>UserServiceTest</a:t>
            </a:r>
            <a:endParaRPr lang="fr-FR" sz="1200" b="1" dirty="0" smtClean="0">
              <a:sym typeface="Wingdings" panose="05000000000000000000" pitchFamily="2" charset="2"/>
            </a:endParaRPr>
          </a:p>
          <a:p>
            <a:pPr lvl="2"/>
            <a:r>
              <a:rPr lang="fr-FR" sz="1200" dirty="0" smtClean="0">
                <a:sym typeface="Wingdings" panose="05000000000000000000" pitchFamily="2" charset="2"/>
              </a:rPr>
              <a:t>Une fonctionnalité, et on utilisera plutôt </a:t>
            </a:r>
            <a:r>
              <a:rPr lang="fr-FR" sz="1200" b="1" dirty="0" err="1" smtClean="0">
                <a:sym typeface="Wingdings" panose="05000000000000000000" pitchFamily="2" charset="2"/>
              </a:rPr>
              <a:t>UserRegistrationTest</a:t>
            </a:r>
            <a:endParaRPr lang="fr-FR" sz="1200" b="1" dirty="0" smtClean="0">
              <a:sym typeface="Wingdings" panose="05000000000000000000" pitchFamily="2" charset="2"/>
            </a:endParaRPr>
          </a:p>
          <a:p>
            <a:pPr lvl="1"/>
            <a:r>
              <a:rPr lang="fr-FR" sz="1400" b="1" dirty="0" smtClean="0">
                <a:sym typeface="Wingdings" panose="05000000000000000000" pitchFamily="2" charset="2"/>
              </a:rPr>
              <a:t>Des méthodes de tests:</a:t>
            </a:r>
            <a:r>
              <a:rPr lang="fr-FR" sz="1400" dirty="0" smtClean="0">
                <a:sym typeface="Wingdings" panose="05000000000000000000" pitchFamily="2" charset="2"/>
              </a:rPr>
              <a:t> comme vu précédemment, il faut que le nommage puisse servir de spécifications</a:t>
            </a:r>
          </a:p>
          <a:p>
            <a:pPr lvl="1"/>
            <a:r>
              <a:rPr lang="fr-FR" sz="1400" b="1" dirty="0" smtClean="0">
                <a:sym typeface="Wingdings" panose="05000000000000000000" pitchFamily="2" charset="2"/>
              </a:rPr>
              <a:t>Des variables:</a:t>
            </a:r>
            <a:r>
              <a:rPr lang="fr-FR" sz="1400" dirty="0" smtClean="0">
                <a:sym typeface="Wingdings" panose="05000000000000000000" pitchFamily="2" charset="2"/>
              </a:rPr>
              <a:t> utilisez des noms qui représente le sens de la variable et éviter les noms trop génériques et les abréviations incompréhensible</a:t>
            </a:r>
          </a:p>
          <a:p>
            <a:pPr lvl="1"/>
            <a:endParaRPr lang="fr-FR" sz="1400" dirty="0" smtClean="0">
              <a:sym typeface="Wingdings" panose="05000000000000000000" pitchFamily="2" charset="2"/>
            </a:endParaRPr>
          </a:p>
          <a:p>
            <a:r>
              <a:rPr lang="fr-FR" sz="1600" dirty="0" smtClean="0">
                <a:sym typeface="Wingdings" panose="05000000000000000000" pitchFamily="2" charset="2"/>
              </a:rPr>
              <a:t>Juste avec le nom des tests on peut répondre aux questions</a:t>
            </a:r>
          </a:p>
          <a:p>
            <a:pPr lvl="1"/>
            <a:r>
              <a:rPr lang="fr-FR" sz="1400" dirty="0" smtClean="0">
                <a:sym typeface="Wingdings" panose="05000000000000000000" pitchFamily="2" charset="2"/>
              </a:rPr>
              <a:t>Quelles sont les fonctionnalités de mon application ? </a:t>
            </a:r>
          </a:p>
          <a:p>
            <a:pPr lvl="1"/>
            <a:r>
              <a:rPr lang="fr-FR" sz="1400" dirty="0" smtClean="0">
                <a:sym typeface="Wingdings" panose="05000000000000000000" pitchFamily="2" charset="2"/>
              </a:rPr>
              <a:t>Quel est le résultat attendus quand je fournis x en entrée de cette méthode ? </a:t>
            </a:r>
            <a:endParaRPr lang="fr-FR" sz="1400" dirty="0"/>
          </a:p>
        </p:txBody>
      </p:sp>
    </p:spTree>
    <p:extLst>
      <p:ext uri="{BB962C8B-B14F-4D97-AF65-F5344CB8AC3E}">
        <p14:creationId xmlns:p14="http://schemas.microsoft.com/office/powerpoint/2010/main" val="4137217182"/>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p:cNvSpPr>
            <a:spLocks noGrp="1"/>
          </p:cNvSpPr>
          <p:nvPr>
            <p:ph type="title"/>
          </p:nvPr>
        </p:nvSpPr>
        <p:spPr/>
        <p:txBody>
          <a:bodyPr/>
          <a:lstStyle/>
          <a:p>
            <a:r>
              <a:rPr lang="fr-FR" dirty="0"/>
              <a:t>L’importance du nommage</a:t>
            </a:r>
          </a:p>
        </p:txBody>
      </p:sp>
      <p:sp>
        <p:nvSpPr>
          <p:cNvPr id="4" name="Espace réservé du pied de page 3"/>
          <p:cNvSpPr>
            <a:spLocks noGrp="1"/>
          </p:cNvSpPr>
          <p:nvPr>
            <p:ph type="ftr" sz="quarter" idx="11"/>
          </p:nvPr>
        </p:nvSpPr>
        <p:spPr/>
        <p:txBody>
          <a:bodyPr/>
          <a:lstStyle/>
          <a:p>
            <a:pPr>
              <a:defRPr/>
            </a:pPr>
            <a:r>
              <a:rPr lang="fr-FR" dirty="0" smtClean="0"/>
              <a:t>TDD</a:t>
            </a:r>
            <a:endParaRPr lang="fr-FR" dirty="0"/>
          </a:p>
        </p:txBody>
      </p:sp>
      <p:sp>
        <p:nvSpPr>
          <p:cNvPr id="5" name="Espace réservé du numéro de diapositive 4"/>
          <p:cNvSpPr>
            <a:spLocks noGrp="1"/>
          </p:cNvSpPr>
          <p:nvPr>
            <p:ph type="sldNum" sz="quarter" idx="12"/>
          </p:nvPr>
        </p:nvSpPr>
        <p:spPr/>
        <p:txBody>
          <a:bodyPr/>
          <a:lstStyle/>
          <a:p>
            <a:pPr>
              <a:defRPr/>
            </a:pPr>
            <a:fld id="{276219AF-F5ED-455B-A512-B03AB3602319}" type="slidenum">
              <a:rPr lang="fr-FR" smtClean="0"/>
              <a:pPr>
                <a:defRPr/>
              </a:pPr>
              <a:t>75</a:t>
            </a:fld>
            <a:endParaRPr lang="fr-FR" dirty="0"/>
          </a:p>
        </p:txBody>
      </p:sp>
      <p:sp>
        <p:nvSpPr>
          <p:cNvPr id="3" name="Espace réservé du contenu 2"/>
          <p:cNvSpPr>
            <a:spLocks noGrp="1"/>
          </p:cNvSpPr>
          <p:nvPr>
            <p:ph idx="1"/>
          </p:nvPr>
        </p:nvSpPr>
        <p:spPr/>
        <p:txBody>
          <a:bodyPr>
            <a:normAutofit/>
          </a:bodyPr>
          <a:lstStyle/>
          <a:p>
            <a:r>
              <a:rPr lang="fr-FR" dirty="0" smtClean="0">
                <a:sym typeface="Wingdings" panose="05000000000000000000" pitchFamily="2" charset="2"/>
              </a:rPr>
              <a:t>Des tests bien nommés donne un rapport de tests clair et lisible</a:t>
            </a:r>
            <a:endParaRPr lang="fr-FR"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9" y="1275607"/>
            <a:ext cx="8906619" cy="32451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59323735"/>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75000"/>
              </a:schemeClr>
            </a:gs>
            <a:gs pos="17000">
              <a:schemeClr val="tx1"/>
            </a:gs>
          </a:gsLst>
          <a:lin ang="5400000" scaled="1"/>
          <a:tileRect/>
        </a:gradFill>
        <a:effectLst/>
      </p:bgPr>
    </p:bg>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342581" y="852985"/>
            <a:ext cx="4949502" cy="3588847"/>
          </a:xfrm>
        </p:spPr>
        <p:txBody>
          <a:bodyPr>
            <a:normAutofit/>
          </a:bodyPr>
          <a:lstStyle/>
          <a:p>
            <a:r>
              <a:rPr lang="fr-FR" dirty="0" err="1" smtClean="0"/>
              <a:t>Refactorer</a:t>
            </a:r>
            <a:r>
              <a:rPr lang="fr-FR" dirty="0" smtClean="0"/>
              <a:t> vos tests et trouver un nommage adapté</a:t>
            </a:r>
          </a:p>
          <a:p>
            <a:endParaRPr lang="fr-FR" dirty="0"/>
          </a:p>
          <a:p>
            <a:r>
              <a:rPr lang="fr-FR" dirty="0" smtClean="0"/>
              <a:t>Maintenant les nombres négatifs ou supérieur à 100 doivent jeter une exception</a:t>
            </a:r>
          </a:p>
          <a:p>
            <a:endParaRPr lang="fr-FR" dirty="0"/>
          </a:p>
          <a:p>
            <a:r>
              <a:rPr lang="fr-FR" dirty="0" smtClean="0"/>
              <a:t>Ajouter une fonction à votre classe pour renvoyer tous les nombres (ou </a:t>
            </a:r>
            <a:r>
              <a:rPr lang="fr-FR" dirty="0" err="1" smtClean="0"/>
              <a:t>fizz</a:t>
            </a:r>
            <a:r>
              <a:rPr lang="fr-FR" dirty="0" smtClean="0"/>
              <a:t> ou buzz) jusqu’à un maximum donné en entrée</a:t>
            </a:r>
          </a:p>
        </p:txBody>
      </p:sp>
      <p:sp>
        <p:nvSpPr>
          <p:cNvPr id="6" name="Titre 5"/>
          <p:cNvSpPr>
            <a:spLocks noGrp="1"/>
          </p:cNvSpPr>
          <p:nvPr>
            <p:ph type="title"/>
          </p:nvPr>
        </p:nvSpPr>
        <p:spPr/>
        <p:txBody>
          <a:bodyPr/>
          <a:lstStyle/>
          <a:p>
            <a:r>
              <a:rPr lang="fr-FR" dirty="0"/>
              <a:t>Travaux dirigés</a:t>
            </a:r>
          </a:p>
        </p:txBody>
      </p:sp>
      <p:sp>
        <p:nvSpPr>
          <p:cNvPr id="4" name="Espace réservé du pied de page 3"/>
          <p:cNvSpPr>
            <a:spLocks noGrp="1"/>
          </p:cNvSpPr>
          <p:nvPr>
            <p:ph type="ftr" sz="quarter" idx="11"/>
          </p:nvPr>
        </p:nvSpPr>
        <p:spPr/>
        <p:txBody>
          <a:bodyPr/>
          <a:lstStyle/>
          <a:p>
            <a:pPr>
              <a:defRPr/>
            </a:pPr>
            <a:r>
              <a:rPr lang="fr-FR" dirty="0" smtClean="0"/>
              <a:t>TDD</a:t>
            </a:r>
            <a:endParaRPr lang="fr-FR" dirty="0"/>
          </a:p>
        </p:txBody>
      </p:sp>
      <p:sp>
        <p:nvSpPr>
          <p:cNvPr id="5" name="Espace réservé du numéro de diapositive 4"/>
          <p:cNvSpPr>
            <a:spLocks noGrp="1"/>
          </p:cNvSpPr>
          <p:nvPr>
            <p:ph type="sldNum" sz="quarter" idx="12"/>
          </p:nvPr>
        </p:nvSpPr>
        <p:spPr/>
        <p:txBody>
          <a:bodyPr/>
          <a:lstStyle/>
          <a:p>
            <a:pPr>
              <a:defRPr/>
            </a:pPr>
            <a:fld id="{276219AF-F5ED-455B-A512-B03AB3602319}" type="slidenum">
              <a:rPr lang="fr-FR" smtClean="0"/>
              <a:pPr>
                <a:defRPr/>
              </a:pPr>
              <a:t>76</a:t>
            </a:fld>
            <a:endParaRPr lang="fr-FR" dirty="0"/>
          </a:p>
        </p:txBody>
      </p:sp>
      <p:sp>
        <p:nvSpPr>
          <p:cNvPr id="2" name="AutoShape 2" descr="Image associé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sp>
        <p:nvSpPr>
          <p:cNvPr id="7" name="AutoShape 4" descr="Image associée"/>
          <p:cNvSpPr>
            <a:spLocks noChangeAspect="1" noChangeArrowheads="1"/>
          </p:cNvSpPr>
          <p:nvPr/>
        </p:nvSpPr>
        <p:spPr bwMode="auto">
          <a:xfrm>
            <a:off x="307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sp>
        <p:nvSpPr>
          <p:cNvPr id="8" name="AutoShape 6" descr="Image associée"/>
          <p:cNvSpPr>
            <a:spLocks noChangeAspect="1" noChangeArrowheads="1"/>
          </p:cNvSpPr>
          <p:nvPr/>
        </p:nvSpPr>
        <p:spPr bwMode="auto">
          <a:xfrm>
            <a:off x="460375" y="160339"/>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sp>
        <p:nvSpPr>
          <p:cNvPr id="9" name="AutoShape 8" descr="Image associée"/>
          <p:cNvSpPr>
            <a:spLocks noChangeAspect="1" noChangeArrowheads="1"/>
          </p:cNvSpPr>
          <p:nvPr/>
        </p:nvSpPr>
        <p:spPr bwMode="auto">
          <a:xfrm>
            <a:off x="612775" y="312740"/>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pic>
        <p:nvPicPr>
          <p:cNvPr id="1036" name="Picture 12" descr="Pre Course Week 4 Ndash Tdd And Pair Programming Lex Go Cod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36723" y="1059582"/>
            <a:ext cx="2799778" cy="20882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5541401"/>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75000"/>
              </a:schemeClr>
            </a:gs>
            <a:gs pos="17000">
              <a:schemeClr val="tx1"/>
            </a:gs>
          </a:gsLst>
          <a:lin ang="5400000" scaled="1"/>
          <a:tileRect/>
        </a:gradFill>
        <a:effectLst/>
      </p:bgPr>
    </p:bg>
    <p:spTree>
      <p:nvGrpSpPr>
        <p:cNvPr id="1" name=""/>
        <p:cNvGrpSpPr/>
        <p:nvPr/>
      </p:nvGrpSpPr>
      <p:grpSpPr>
        <a:xfrm>
          <a:off x="0" y="0"/>
          <a:ext cx="0" cy="0"/>
          <a:chOff x="0" y="0"/>
          <a:chExt cx="0" cy="0"/>
        </a:xfrm>
      </p:grpSpPr>
      <p:sp>
        <p:nvSpPr>
          <p:cNvPr id="3" name="Espace réservé du contenu 2"/>
          <p:cNvSpPr>
            <a:spLocks noGrp="1"/>
          </p:cNvSpPr>
          <p:nvPr>
            <p:ph idx="1"/>
          </p:nvPr>
        </p:nvSpPr>
        <p:spPr/>
        <p:txBody>
          <a:bodyPr>
            <a:normAutofit/>
          </a:bodyPr>
          <a:lstStyle/>
          <a:p>
            <a:pPr marL="0" indent="0" algn="ctr">
              <a:buNone/>
            </a:pPr>
            <a:r>
              <a:rPr lang="fr-FR" sz="2800" dirty="0" smtClean="0">
                <a:latin typeface="BNPP Sans Extra Bold" pitchFamily="50" charset="0"/>
              </a:rPr>
              <a:t> le String </a:t>
            </a:r>
            <a:r>
              <a:rPr lang="fr-FR" sz="2800" dirty="0" err="1" smtClean="0">
                <a:latin typeface="BNPP Sans Extra Bold" pitchFamily="50" charset="0"/>
              </a:rPr>
              <a:t>Calculator</a:t>
            </a:r>
            <a:endParaRPr lang="fr-FR" sz="2800" dirty="0" smtClean="0">
              <a:latin typeface="BNPP Sans Extra Bold" pitchFamily="50" charset="0"/>
            </a:endParaRPr>
          </a:p>
          <a:p>
            <a:endParaRPr lang="fr-FR" dirty="0" smtClean="0"/>
          </a:p>
          <a:p>
            <a:r>
              <a:rPr lang="fr-FR" dirty="0" smtClean="0"/>
              <a:t>Il s’agit d’écrire une classe </a:t>
            </a:r>
            <a:r>
              <a:rPr lang="fr-FR" dirty="0" err="1" smtClean="0"/>
              <a:t>StringCalculator</a:t>
            </a:r>
            <a:r>
              <a:rPr lang="fr-FR" dirty="0" smtClean="0"/>
              <a:t>, avec une méthode</a:t>
            </a:r>
          </a:p>
          <a:p>
            <a:pPr marL="0" indent="0" algn="ctr">
              <a:buNone/>
            </a:pPr>
            <a:r>
              <a:rPr lang="fr-FR" b="1" dirty="0" smtClean="0"/>
              <a:t>public </a:t>
            </a:r>
            <a:r>
              <a:rPr lang="fr-FR" b="1" dirty="0" err="1" smtClean="0"/>
              <a:t>int</a:t>
            </a:r>
            <a:r>
              <a:rPr lang="fr-FR" b="1" dirty="0" smtClean="0"/>
              <a:t> </a:t>
            </a:r>
            <a:r>
              <a:rPr lang="fr-FR" b="1" dirty="0" err="1" smtClean="0"/>
              <a:t>sum</a:t>
            </a:r>
            <a:r>
              <a:rPr lang="fr-FR" b="1" dirty="0" smtClean="0"/>
              <a:t>(string </a:t>
            </a:r>
            <a:r>
              <a:rPr lang="fr-FR" b="1" dirty="0" err="1" smtClean="0"/>
              <a:t>numbers</a:t>
            </a:r>
            <a:r>
              <a:rPr lang="fr-FR" b="1" dirty="0" smtClean="0"/>
              <a:t>)</a:t>
            </a:r>
          </a:p>
          <a:p>
            <a:endParaRPr lang="fr-FR" b="1" dirty="0" smtClean="0"/>
          </a:p>
          <a:p>
            <a:r>
              <a:rPr lang="fr-FR" dirty="0" smtClean="0"/>
              <a:t>Cette méthode prend en paramètres des nombres séparés par une virgule et en retourne la somme, </a:t>
            </a:r>
            <a:br>
              <a:rPr lang="fr-FR" dirty="0" smtClean="0"/>
            </a:br>
            <a:r>
              <a:rPr lang="fr-FR" dirty="0" smtClean="0"/>
              <a:t>par exemple: </a:t>
            </a:r>
            <a:r>
              <a:rPr lang="en-US" b="1" dirty="0"/>
              <a:t>“” </a:t>
            </a:r>
            <a:r>
              <a:rPr lang="en-US" dirty="0" err="1" smtClean="0"/>
              <a:t>ou</a:t>
            </a:r>
            <a:r>
              <a:rPr lang="en-US" b="1" dirty="0" smtClean="0"/>
              <a:t> </a:t>
            </a:r>
            <a:r>
              <a:rPr lang="en-US" b="1" dirty="0"/>
              <a:t>“1” </a:t>
            </a:r>
            <a:r>
              <a:rPr lang="en-US" dirty="0" err="1" smtClean="0"/>
              <a:t>ou</a:t>
            </a:r>
            <a:r>
              <a:rPr lang="en-US" b="1" dirty="0" smtClean="0"/>
              <a:t> </a:t>
            </a:r>
            <a:r>
              <a:rPr lang="en-US" b="1" dirty="0"/>
              <a:t>“1,2</a:t>
            </a:r>
            <a:r>
              <a:rPr lang="en-US" b="1" dirty="0" smtClean="0"/>
              <a:t>”</a:t>
            </a:r>
          </a:p>
          <a:p>
            <a:pPr marL="0" indent="0">
              <a:buNone/>
            </a:pPr>
            <a:endParaRPr lang="en-US" b="1" dirty="0" smtClean="0"/>
          </a:p>
          <a:p>
            <a:pPr marL="0" indent="0" algn="ctr">
              <a:buNone/>
            </a:pPr>
            <a:r>
              <a:rPr lang="en-US" b="1" dirty="0" err="1" smtClean="0"/>
              <a:t>Quels</a:t>
            </a:r>
            <a:r>
              <a:rPr lang="en-US" b="1" dirty="0" smtClean="0"/>
              <a:t> </a:t>
            </a:r>
            <a:r>
              <a:rPr lang="en-US" b="1" dirty="0" err="1" smtClean="0"/>
              <a:t>seraient</a:t>
            </a:r>
            <a:r>
              <a:rPr lang="en-US" b="1" dirty="0" smtClean="0"/>
              <a:t> les premiers tests à </a:t>
            </a:r>
            <a:r>
              <a:rPr lang="en-US" b="1" dirty="0" err="1" smtClean="0"/>
              <a:t>réaliser</a:t>
            </a:r>
            <a:r>
              <a:rPr lang="en-US" b="1" dirty="0" smtClean="0"/>
              <a:t> ?</a:t>
            </a:r>
            <a:endParaRPr lang="fr-FR" dirty="0" smtClean="0"/>
          </a:p>
        </p:txBody>
      </p:sp>
      <p:sp>
        <p:nvSpPr>
          <p:cNvPr id="6" name="Titre 5"/>
          <p:cNvSpPr>
            <a:spLocks noGrp="1"/>
          </p:cNvSpPr>
          <p:nvPr>
            <p:ph type="title"/>
          </p:nvPr>
        </p:nvSpPr>
        <p:spPr/>
        <p:txBody>
          <a:bodyPr/>
          <a:lstStyle/>
          <a:p>
            <a:r>
              <a:rPr lang="fr-FR" dirty="0"/>
              <a:t>Travaux dirigés</a:t>
            </a:r>
          </a:p>
        </p:txBody>
      </p:sp>
      <p:sp>
        <p:nvSpPr>
          <p:cNvPr id="4" name="Espace réservé du pied de page 3"/>
          <p:cNvSpPr>
            <a:spLocks noGrp="1"/>
          </p:cNvSpPr>
          <p:nvPr>
            <p:ph type="ftr" sz="quarter" idx="11"/>
          </p:nvPr>
        </p:nvSpPr>
        <p:spPr/>
        <p:txBody>
          <a:bodyPr/>
          <a:lstStyle/>
          <a:p>
            <a:pPr>
              <a:defRPr/>
            </a:pPr>
            <a:r>
              <a:rPr lang="fr-FR" dirty="0" smtClean="0"/>
              <a:t>TDD</a:t>
            </a:r>
            <a:endParaRPr lang="fr-FR" dirty="0"/>
          </a:p>
        </p:txBody>
      </p:sp>
      <p:sp>
        <p:nvSpPr>
          <p:cNvPr id="5" name="Espace réservé du numéro de diapositive 4"/>
          <p:cNvSpPr>
            <a:spLocks noGrp="1"/>
          </p:cNvSpPr>
          <p:nvPr>
            <p:ph type="sldNum" sz="quarter" idx="12"/>
          </p:nvPr>
        </p:nvSpPr>
        <p:spPr/>
        <p:txBody>
          <a:bodyPr/>
          <a:lstStyle/>
          <a:p>
            <a:pPr>
              <a:defRPr/>
            </a:pPr>
            <a:fld id="{276219AF-F5ED-455B-A512-B03AB3602319}" type="slidenum">
              <a:rPr lang="fr-FR" smtClean="0"/>
              <a:pPr>
                <a:defRPr/>
              </a:pPr>
              <a:t>77</a:t>
            </a:fld>
            <a:endParaRPr lang="fr-FR" dirty="0"/>
          </a:p>
        </p:txBody>
      </p:sp>
    </p:spTree>
    <p:extLst>
      <p:ext uri="{BB962C8B-B14F-4D97-AF65-F5344CB8AC3E}">
        <p14:creationId xmlns:p14="http://schemas.microsoft.com/office/powerpoint/2010/main" val="252874193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75000"/>
              </a:schemeClr>
            </a:gs>
            <a:gs pos="17000">
              <a:schemeClr val="tx1"/>
            </a:gs>
          </a:gsLst>
          <a:lin ang="5400000" scaled="1"/>
          <a:tileRect/>
        </a:gradFill>
        <a:effectLst/>
      </p:bgPr>
    </p:bg>
    <p:spTree>
      <p:nvGrpSpPr>
        <p:cNvPr id="1" name=""/>
        <p:cNvGrpSpPr/>
        <p:nvPr/>
      </p:nvGrpSpPr>
      <p:grpSpPr>
        <a:xfrm>
          <a:off x="0" y="0"/>
          <a:ext cx="0" cy="0"/>
          <a:chOff x="0" y="0"/>
          <a:chExt cx="0" cy="0"/>
        </a:xfrm>
      </p:grpSpPr>
      <p:sp>
        <p:nvSpPr>
          <p:cNvPr id="3" name="Espace réservé du contenu 2"/>
          <p:cNvSpPr>
            <a:spLocks noGrp="1"/>
          </p:cNvSpPr>
          <p:nvPr>
            <p:ph idx="1"/>
          </p:nvPr>
        </p:nvSpPr>
        <p:spPr/>
        <p:txBody>
          <a:bodyPr>
            <a:normAutofit/>
          </a:bodyPr>
          <a:lstStyle/>
          <a:p>
            <a:r>
              <a:rPr lang="fr-FR" dirty="0" smtClean="0"/>
              <a:t>Les premiers tests</a:t>
            </a:r>
          </a:p>
          <a:p>
            <a:pPr lvl="1"/>
            <a:r>
              <a:rPr lang="fr-FR" dirty="0" smtClean="0"/>
              <a:t>Tester le </a:t>
            </a:r>
            <a:r>
              <a:rPr lang="fr-FR" dirty="0" err="1" smtClean="0"/>
              <a:t>StringCalculator</a:t>
            </a:r>
            <a:r>
              <a:rPr lang="fr-FR" dirty="0" smtClean="0"/>
              <a:t> avec une chaine vide </a:t>
            </a:r>
          </a:p>
          <a:p>
            <a:pPr lvl="1"/>
            <a:r>
              <a:rPr lang="fr-FR" dirty="0" smtClean="0"/>
              <a:t>Ensuite avec une chaine qui ne contient qu’un seul nombre</a:t>
            </a:r>
          </a:p>
          <a:p>
            <a:pPr lvl="1"/>
            <a:r>
              <a:rPr lang="fr-FR" dirty="0" smtClean="0"/>
              <a:t>Puis 2 nombres</a:t>
            </a:r>
          </a:p>
          <a:p>
            <a:pPr lvl="1"/>
            <a:endParaRPr lang="fr-FR" dirty="0"/>
          </a:p>
          <a:p>
            <a:r>
              <a:rPr lang="fr-FR" dirty="0" smtClean="0"/>
              <a:t>Rappelez vous de faire les choses le plus simplement possible</a:t>
            </a:r>
          </a:p>
          <a:p>
            <a:endParaRPr lang="fr-FR" dirty="0" smtClean="0"/>
          </a:p>
          <a:p>
            <a:r>
              <a:rPr lang="fr-FR" dirty="0" smtClean="0"/>
              <a:t>Et de faire une phase de </a:t>
            </a:r>
            <a:r>
              <a:rPr lang="fr-FR" dirty="0" err="1" smtClean="0"/>
              <a:t>refactoring</a:t>
            </a:r>
            <a:r>
              <a:rPr lang="fr-FR" dirty="0" smtClean="0"/>
              <a:t> après chaque tests concluant</a:t>
            </a:r>
          </a:p>
          <a:p>
            <a:endParaRPr lang="fr-FR" dirty="0"/>
          </a:p>
          <a:p>
            <a:r>
              <a:rPr lang="fr-FR" dirty="0" smtClean="0"/>
              <a:t>Il vaut mieux incrémenter la complexité des cas de tests au fur et a mesure: commencer par des tests très simples, éliminer les cas faciles, tester les cas nominaux, pour allez vers les cas particulier plus compliqués</a:t>
            </a:r>
          </a:p>
        </p:txBody>
      </p:sp>
      <p:sp>
        <p:nvSpPr>
          <p:cNvPr id="6" name="Titre 5"/>
          <p:cNvSpPr>
            <a:spLocks noGrp="1"/>
          </p:cNvSpPr>
          <p:nvPr>
            <p:ph type="title"/>
          </p:nvPr>
        </p:nvSpPr>
        <p:spPr/>
        <p:txBody>
          <a:bodyPr/>
          <a:lstStyle/>
          <a:p>
            <a:r>
              <a:rPr lang="fr-FR" dirty="0"/>
              <a:t>Travaux dirigés</a:t>
            </a:r>
          </a:p>
        </p:txBody>
      </p:sp>
      <p:sp>
        <p:nvSpPr>
          <p:cNvPr id="4" name="Espace réservé du pied de page 3"/>
          <p:cNvSpPr>
            <a:spLocks noGrp="1"/>
          </p:cNvSpPr>
          <p:nvPr>
            <p:ph type="ftr" sz="quarter" idx="11"/>
          </p:nvPr>
        </p:nvSpPr>
        <p:spPr/>
        <p:txBody>
          <a:bodyPr/>
          <a:lstStyle/>
          <a:p>
            <a:pPr>
              <a:defRPr/>
            </a:pPr>
            <a:r>
              <a:rPr lang="fr-FR" dirty="0" smtClean="0"/>
              <a:t>TDD</a:t>
            </a:r>
            <a:endParaRPr lang="fr-FR" dirty="0"/>
          </a:p>
        </p:txBody>
      </p:sp>
      <p:sp>
        <p:nvSpPr>
          <p:cNvPr id="5" name="Espace réservé du numéro de diapositive 4"/>
          <p:cNvSpPr>
            <a:spLocks noGrp="1"/>
          </p:cNvSpPr>
          <p:nvPr>
            <p:ph type="sldNum" sz="quarter" idx="12"/>
          </p:nvPr>
        </p:nvSpPr>
        <p:spPr/>
        <p:txBody>
          <a:bodyPr/>
          <a:lstStyle/>
          <a:p>
            <a:pPr>
              <a:defRPr/>
            </a:pPr>
            <a:fld id="{276219AF-F5ED-455B-A512-B03AB3602319}" type="slidenum">
              <a:rPr lang="fr-FR" smtClean="0"/>
              <a:pPr>
                <a:defRPr/>
              </a:pPr>
              <a:t>78</a:t>
            </a:fld>
            <a:endParaRPr lang="fr-FR" dirty="0"/>
          </a:p>
        </p:txBody>
      </p:sp>
    </p:spTree>
    <p:extLst>
      <p:ext uri="{BB962C8B-B14F-4D97-AF65-F5344CB8AC3E}">
        <p14:creationId xmlns:p14="http://schemas.microsoft.com/office/powerpoint/2010/main" val="956373651"/>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75000"/>
              </a:schemeClr>
            </a:gs>
            <a:gs pos="17000">
              <a:schemeClr val="tx1"/>
            </a:gs>
          </a:gsLst>
          <a:lin ang="5400000" scaled="1"/>
          <a:tileRect/>
        </a:gradFill>
        <a:effectLst/>
      </p:bgPr>
    </p:bg>
    <p:spTree>
      <p:nvGrpSpPr>
        <p:cNvPr id="1" name=""/>
        <p:cNvGrpSpPr/>
        <p:nvPr/>
      </p:nvGrpSpPr>
      <p:grpSpPr>
        <a:xfrm>
          <a:off x="0" y="0"/>
          <a:ext cx="0" cy="0"/>
          <a:chOff x="0" y="0"/>
          <a:chExt cx="0" cy="0"/>
        </a:xfrm>
      </p:grpSpPr>
      <p:sp>
        <p:nvSpPr>
          <p:cNvPr id="3" name="Espace réservé du contenu 2"/>
          <p:cNvSpPr>
            <a:spLocks noGrp="1"/>
          </p:cNvSpPr>
          <p:nvPr>
            <p:ph idx="1"/>
          </p:nvPr>
        </p:nvSpPr>
        <p:spPr/>
        <p:txBody>
          <a:bodyPr>
            <a:normAutofit/>
          </a:bodyPr>
          <a:lstStyle/>
          <a:p>
            <a:r>
              <a:rPr lang="fr-FR" dirty="0" smtClean="0"/>
              <a:t>Continuons !</a:t>
            </a:r>
          </a:p>
          <a:p>
            <a:pPr lvl="1"/>
            <a:r>
              <a:rPr lang="fr-FR" dirty="0" smtClean="0"/>
              <a:t>Le </a:t>
            </a:r>
            <a:r>
              <a:rPr lang="fr-FR" dirty="0" err="1" smtClean="0"/>
              <a:t>StringCalculator</a:t>
            </a:r>
            <a:r>
              <a:rPr lang="fr-FR" dirty="0" smtClean="0"/>
              <a:t> doit maintenant être capable de gérer un nombre inconnu de nombres en entrée (par exemple: 1,2,3,4)</a:t>
            </a:r>
          </a:p>
          <a:p>
            <a:pPr lvl="1"/>
            <a:r>
              <a:rPr lang="fr-FR" dirty="0" smtClean="0"/>
              <a:t>Et avec une chaine </a:t>
            </a:r>
            <a:r>
              <a:rPr lang="fr-FR" dirty="0" err="1" smtClean="0"/>
              <a:t>null</a:t>
            </a:r>
            <a:r>
              <a:rPr lang="fr-FR" dirty="0" smtClean="0"/>
              <a:t> ? </a:t>
            </a:r>
          </a:p>
        </p:txBody>
      </p:sp>
      <p:sp>
        <p:nvSpPr>
          <p:cNvPr id="6" name="Titre 5"/>
          <p:cNvSpPr>
            <a:spLocks noGrp="1"/>
          </p:cNvSpPr>
          <p:nvPr>
            <p:ph type="title"/>
          </p:nvPr>
        </p:nvSpPr>
        <p:spPr/>
        <p:txBody>
          <a:bodyPr/>
          <a:lstStyle/>
          <a:p>
            <a:r>
              <a:rPr lang="fr-FR" dirty="0"/>
              <a:t>Travaux dirigés</a:t>
            </a:r>
          </a:p>
        </p:txBody>
      </p:sp>
      <p:sp>
        <p:nvSpPr>
          <p:cNvPr id="4" name="Espace réservé du pied de page 3"/>
          <p:cNvSpPr>
            <a:spLocks noGrp="1"/>
          </p:cNvSpPr>
          <p:nvPr>
            <p:ph type="ftr" sz="quarter" idx="11"/>
          </p:nvPr>
        </p:nvSpPr>
        <p:spPr/>
        <p:txBody>
          <a:bodyPr/>
          <a:lstStyle/>
          <a:p>
            <a:pPr>
              <a:defRPr/>
            </a:pPr>
            <a:r>
              <a:rPr lang="fr-FR" dirty="0" smtClean="0"/>
              <a:t>TDD</a:t>
            </a:r>
            <a:endParaRPr lang="fr-FR" dirty="0"/>
          </a:p>
        </p:txBody>
      </p:sp>
      <p:sp>
        <p:nvSpPr>
          <p:cNvPr id="5" name="Espace réservé du numéro de diapositive 4"/>
          <p:cNvSpPr>
            <a:spLocks noGrp="1"/>
          </p:cNvSpPr>
          <p:nvPr>
            <p:ph type="sldNum" sz="quarter" idx="12"/>
          </p:nvPr>
        </p:nvSpPr>
        <p:spPr/>
        <p:txBody>
          <a:bodyPr/>
          <a:lstStyle/>
          <a:p>
            <a:pPr>
              <a:defRPr/>
            </a:pPr>
            <a:fld id="{276219AF-F5ED-455B-A512-B03AB3602319}" type="slidenum">
              <a:rPr lang="fr-FR" smtClean="0"/>
              <a:pPr>
                <a:defRPr/>
              </a:pPr>
              <a:t>79</a:t>
            </a:fld>
            <a:endParaRPr lang="fr-FR" dirty="0"/>
          </a:p>
        </p:txBody>
      </p:sp>
    </p:spTree>
    <p:extLst>
      <p:ext uri="{BB962C8B-B14F-4D97-AF65-F5344CB8AC3E}">
        <p14:creationId xmlns:p14="http://schemas.microsoft.com/office/powerpoint/2010/main" val="155238672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p:cNvSpPr>
            <a:spLocks noGrp="1"/>
          </p:cNvSpPr>
          <p:nvPr>
            <p:ph type="title"/>
          </p:nvPr>
        </p:nvSpPr>
        <p:spPr/>
        <p:txBody>
          <a:bodyPr/>
          <a:lstStyle/>
          <a:p>
            <a:r>
              <a:rPr lang="fr-FR" dirty="0" smtClean="0"/>
              <a:t>Introduction</a:t>
            </a:r>
            <a:endParaRPr lang="fr-FR" dirty="0"/>
          </a:p>
        </p:txBody>
      </p:sp>
      <p:sp>
        <p:nvSpPr>
          <p:cNvPr id="4" name="Espace réservé du pied de page 3"/>
          <p:cNvSpPr>
            <a:spLocks noGrp="1"/>
          </p:cNvSpPr>
          <p:nvPr>
            <p:ph type="ftr" sz="quarter" idx="11"/>
          </p:nvPr>
        </p:nvSpPr>
        <p:spPr/>
        <p:txBody>
          <a:bodyPr/>
          <a:lstStyle/>
          <a:p>
            <a:pPr>
              <a:defRPr/>
            </a:pPr>
            <a:r>
              <a:rPr lang="fr-FR" dirty="0" smtClean="0"/>
              <a:t>TDD</a:t>
            </a:r>
            <a:endParaRPr lang="fr-FR" dirty="0"/>
          </a:p>
        </p:txBody>
      </p:sp>
      <p:sp>
        <p:nvSpPr>
          <p:cNvPr id="5" name="Espace réservé du numéro de diapositive 4"/>
          <p:cNvSpPr>
            <a:spLocks noGrp="1"/>
          </p:cNvSpPr>
          <p:nvPr>
            <p:ph type="sldNum" sz="quarter" idx="12"/>
          </p:nvPr>
        </p:nvSpPr>
        <p:spPr/>
        <p:txBody>
          <a:bodyPr/>
          <a:lstStyle/>
          <a:p>
            <a:pPr>
              <a:defRPr/>
            </a:pPr>
            <a:fld id="{276219AF-F5ED-455B-A512-B03AB3602319}" type="slidenum">
              <a:rPr lang="fr-FR" smtClean="0"/>
              <a:pPr>
                <a:defRPr/>
              </a:pPr>
              <a:t>8</a:t>
            </a:fld>
            <a:endParaRPr lang="fr-FR" dirty="0"/>
          </a:p>
        </p:txBody>
      </p:sp>
      <p:sp>
        <p:nvSpPr>
          <p:cNvPr id="3" name="Espace réservé du contenu 2"/>
          <p:cNvSpPr>
            <a:spLocks noGrp="1"/>
          </p:cNvSpPr>
          <p:nvPr>
            <p:ph idx="1"/>
          </p:nvPr>
        </p:nvSpPr>
        <p:spPr/>
        <p:txBody>
          <a:bodyPr>
            <a:normAutofit/>
          </a:bodyPr>
          <a:lstStyle/>
          <a:p>
            <a:pPr marL="0" indent="0" algn="ctr">
              <a:buNone/>
            </a:pPr>
            <a:endParaRPr lang="fr-FR" sz="3200" dirty="0" smtClean="0">
              <a:latin typeface="BNPP Slab Serif Extra Bold" pitchFamily="50" charset="0"/>
            </a:endParaRPr>
          </a:p>
          <a:p>
            <a:pPr marL="0" indent="0" algn="ctr">
              <a:buNone/>
            </a:pPr>
            <a:endParaRPr lang="fr-FR" sz="3200" dirty="0">
              <a:latin typeface="BNPP Slab Serif Extra Bold" pitchFamily="50" charset="0"/>
            </a:endParaRPr>
          </a:p>
          <a:p>
            <a:pPr marL="0" indent="0" algn="ctr">
              <a:buNone/>
            </a:pPr>
            <a:r>
              <a:rPr lang="fr-FR" sz="3200" dirty="0" smtClean="0">
                <a:latin typeface="BNPP Slab Serif Extra Bold" pitchFamily="50" charset="0"/>
              </a:rPr>
              <a:t>Quelques exemples dans la vrai vie…</a:t>
            </a:r>
          </a:p>
          <a:p>
            <a:pPr marL="0" indent="0" algn="ctr">
              <a:buNone/>
            </a:pPr>
            <a:r>
              <a:rPr lang="fr-FR" i="1" dirty="0" smtClean="0">
                <a:latin typeface="BNPP Slab Serif Extra Bold" pitchFamily="50" charset="0"/>
              </a:rPr>
              <a:t>(toute ressemblances avec de vrai situations est totalement volontaire)</a:t>
            </a:r>
            <a:endParaRPr lang="fr-FR" i="1" dirty="0">
              <a:latin typeface="BNPP Slab Serif Extra Bold" pitchFamily="50" charset="0"/>
            </a:endParaRPr>
          </a:p>
        </p:txBody>
      </p:sp>
    </p:spTree>
    <p:extLst>
      <p:ext uri="{BB962C8B-B14F-4D97-AF65-F5344CB8AC3E}">
        <p14:creationId xmlns:p14="http://schemas.microsoft.com/office/powerpoint/2010/main" val="1597358711"/>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75000"/>
              </a:schemeClr>
            </a:gs>
            <a:gs pos="17000">
              <a:schemeClr val="tx1"/>
            </a:gs>
          </a:gsLst>
          <a:lin ang="5400000" scaled="1"/>
          <a:tileRect/>
        </a:gradFill>
        <a:effectLst/>
      </p:bgPr>
    </p:bg>
    <p:spTree>
      <p:nvGrpSpPr>
        <p:cNvPr id="1" name=""/>
        <p:cNvGrpSpPr/>
        <p:nvPr/>
      </p:nvGrpSpPr>
      <p:grpSpPr>
        <a:xfrm>
          <a:off x="0" y="0"/>
          <a:ext cx="0" cy="0"/>
          <a:chOff x="0" y="0"/>
          <a:chExt cx="0" cy="0"/>
        </a:xfrm>
      </p:grpSpPr>
      <p:sp>
        <p:nvSpPr>
          <p:cNvPr id="3" name="Espace réservé du contenu 2"/>
          <p:cNvSpPr>
            <a:spLocks noGrp="1"/>
          </p:cNvSpPr>
          <p:nvPr>
            <p:ph idx="1"/>
          </p:nvPr>
        </p:nvSpPr>
        <p:spPr/>
        <p:txBody>
          <a:bodyPr>
            <a:normAutofit/>
          </a:bodyPr>
          <a:lstStyle/>
          <a:p>
            <a:r>
              <a:rPr lang="fr-FR" dirty="0" smtClean="0"/>
              <a:t>Et avec différents délimiteurs ?</a:t>
            </a:r>
          </a:p>
          <a:p>
            <a:pPr lvl="1"/>
            <a:r>
              <a:rPr lang="fr-FR" dirty="0" smtClean="0"/>
              <a:t>Les nombres peuvent maintenant être séparés par des virgules (,) ou des retours chariots (\n), par exemple</a:t>
            </a:r>
          </a:p>
          <a:p>
            <a:pPr lvl="2"/>
            <a:r>
              <a:rPr lang="fr-FR" dirty="0" smtClean="0"/>
              <a:t>1\n2,3 </a:t>
            </a:r>
            <a:r>
              <a:rPr lang="fr-FR" dirty="0" smtClean="0">
                <a:sym typeface="Wingdings" panose="05000000000000000000" pitchFamily="2" charset="2"/>
              </a:rPr>
              <a:t> entrée correcte</a:t>
            </a:r>
          </a:p>
          <a:p>
            <a:pPr lvl="2"/>
            <a:r>
              <a:rPr lang="fr-FR" dirty="0" smtClean="0">
                <a:sym typeface="Wingdings" panose="05000000000000000000" pitchFamily="2" charset="2"/>
              </a:rPr>
              <a:t>1,\n  entrée </a:t>
            </a:r>
            <a:r>
              <a:rPr lang="fr-FR" dirty="0" smtClean="0">
                <a:solidFill>
                  <a:srgbClr val="FF0000"/>
                </a:solidFill>
                <a:sym typeface="Wingdings" panose="05000000000000000000" pitchFamily="2" charset="2"/>
              </a:rPr>
              <a:t>incorrecte</a:t>
            </a:r>
          </a:p>
          <a:p>
            <a:pPr lvl="2"/>
            <a:endParaRPr lang="fr-FR" dirty="0">
              <a:solidFill>
                <a:srgbClr val="FF0000"/>
              </a:solidFill>
              <a:sym typeface="Wingdings" panose="05000000000000000000" pitchFamily="2" charset="2"/>
            </a:endParaRPr>
          </a:p>
          <a:p>
            <a:pPr lvl="1"/>
            <a:r>
              <a:rPr lang="fr-FR" dirty="0" smtClean="0">
                <a:solidFill>
                  <a:schemeClr val="bg1">
                    <a:lumMod val="50000"/>
                  </a:schemeClr>
                </a:solidFill>
                <a:sym typeface="Wingdings" panose="05000000000000000000" pitchFamily="2" charset="2"/>
              </a:rPr>
              <a:t>Pour changer le délimiteur, la chaine de caractères peut commencer par</a:t>
            </a:r>
            <a:br>
              <a:rPr lang="fr-FR" dirty="0" smtClean="0">
                <a:solidFill>
                  <a:schemeClr val="bg1">
                    <a:lumMod val="50000"/>
                  </a:schemeClr>
                </a:solidFill>
                <a:sym typeface="Wingdings" panose="05000000000000000000" pitchFamily="2" charset="2"/>
              </a:rPr>
            </a:br>
            <a:r>
              <a:rPr lang="fr-FR" dirty="0" smtClean="0">
                <a:solidFill>
                  <a:schemeClr val="bg1">
                    <a:lumMod val="50000"/>
                  </a:schemeClr>
                </a:solidFill>
                <a:sym typeface="Wingdings" panose="05000000000000000000" pitchFamily="2" charset="2"/>
              </a:rPr>
              <a:t>//[</a:t>
            </a:r>
            <a:r>
              <a:rPr lang="fr-FR" dirty="0" err="1" smtClean="0">
                <a:solidFill>
                  <a:schemeClr val="bg1">
                    <a:lumMod val="50000"/>
                  </a:schemeClr>
                </a:solidFill>
                <a:sym typeface="Wingdings" panose="05000000000000000000" pitchFamily="2" charset="2"/>
              </a:rPr>
              <a:t>delimiter</a:t>
            </a:r>
            <a:r>
              <a:rPr lang="fr-FR" dirty="0" smtClean="0">
                <a:solidFill>
                  <a:schemeClr val="bg1">
                    <a:lumMod val="50000"/>
                  </a:schemeClr>
                </a:solidFill>
                <a:sym typeface="Wingdings" panose="05000000000000000000" pitchFamily="2" charset="2"/>
              </a:rPr>
              <a:t>]\n[</a:t>
            </a:r>
            <a:r>
              <a:rPr lang="fr-FR" dirty="0" err="1" smtClean="0">
                <a:solidFill>
                  <a:schemeClr val="bg1">
                    <a:lumMod val="50000"/>
                  </a:schemeClr>
                </a:solidFill>
                <a:sym typeface="Wingdings" panose="05000000000000000000" pitchFamily="2" charset="2"/>
              </a:rPr>
              <a:t>numbers</a:t>
            </a:r>
            <a:r>
              <a:rPr lang="fr-FR" dirty="0" smtClean="0">
                <a:solidFill>
                  <a:schemeClr val="bg1">
                    <a:lumMod val="50000"/>
                  </a:schemeClr>
                </a:solidFill>
                <a:sym typeface="Wingdings" panose="05000000000000000000" pitchFamily="2" charset="2"/>
              </a:rPr>
              <a:t>],</a:t>
            </a:r>
            <a:br>
              <a:rPr lang="fr-FR" dirty="0" smtClean="0">
                <a:solidFill>
                  <a:schemeClr val="bg1">
                    <a:lumMod val="50000"/>
                  </a:schemeClr>
                </a:solidFill>
                <a:sym typeface="Wingdings" panose="05000000000000000000" pitchFamily="2" charset="2"/>
              </a:rPr>
            </a:br>
            <a:r>
              <a:rPr lang="fr-FR" dirty="0" smtClean="0">
                <a:solidFill>
                  <a:schemeClr val="bg1">
                    <a:lumMod val="50000"/>
                  </a:schemeClr>
                </a:solidFill>
                <a:sym typeface="Wingdings" panose="05000000000000000000" pitchFamily="2" charset="2"/>
              </a:rPr>
              <a:t>par exemple //;\n1;2  le délimiteur par défaut est ; et la somme est 3</a:t>
            </a:r>
            <a:br>
              <a:rPr lang="fr-FR" dirty="0" smtClean="0">
                <a:solidFill>
                  <a:schemeClr val="bg1">
                    <a:lumMod val="50000"/>
                  </a:schemeClr>
                </a:solidFill>
                <a:sym typeface="Wingdings" panose="05000000000000000000" pitchFamily="2" charset="2"/>
              </a:rPr>
            </a:br>
            <a:r>
              <a:rPr lang="fr-FR" dirty="0" smtClean="0">
                <a:solidFill>
                  <a:schemeClr val="bg1">
                    <a:lumMod val="50000"/>
                  </a:schemeClr>
                </a:solidFill>
                <a:sym typeface="Wingdings" panose="05000000000000000000" pitchFamily="2" charset="2"/>
              </a:rPr>
              <a:t>Cette première ligne avec le délimiteur est optionnelle, et tous les scénarios précédents doivent toujours fonctionner</a:t>
            </a:r>
            <a:endParaRPr lang="fr-FR" dirty="0" smtClean="0">
              <a:solidFill>
                <a:schemeClr val="bg1">
                  <a:lumMod val="50000"/>
                </a:schemeClr>
              </a:solidFill>
            </a:endParaRPr>
          </a:p>
        </p:txBody>
      </p:sp>
      <p:sp>
        <p:nvSpPr>
          <p:cNvPr id="6" name="Titre 5"/>
          <p:cNvSpPr>
            <a:spLocks noGrp="1"/>
          </p:cNvSpPr>
          <p:nvPr>
            <p:ph type="title"/>
          </p:nvPr>
        </p:nvSpPr>
        <p:spPr/>
        <p:txBody>
          <a:bodyPr/>
          <a:lstStyle/>
          <a:p>
            <a:r>
              <a:rPr lang="fr-FR" dirty="0"/>
              <a:t>Travaux dirigés</a:t>
            </a:r>
          </a:p>
        </p:txBody>
      </p:sp>
      <p:sp>
        <p:nvSpPr>
          <p:cNvPr id="4" name="Espace réservé du pied de page 3"/>
          <p:cNvSpPr>
            <a:spLocks noGrp="1"/>
          </p:cNvSpPr>
          <p:nvPr>
            <p:ph type="ftr" sz="quarter" idx="11"/>
          </p:nvPr>
        </p:nvSpPr>
        <p:spPr/>
        <p:txBody>
          <a:bodyPr/>
          <a:lstStyle/>
          <a:p>
            <a:pPr>
              <a:defRPr/>
            </a:pPr>
            <a:r>
              <a:rPr lang="fr-FR" dirty="0" smtClean="0"/>
              <a:t>TDD</a:t>
            </a:r>
            <a:endParaRPr lang="fr-FR" dirty="0"/>
          </a:p>
        </p:txBody>
      </p:sp>
      <p:sp>
        <p:nvSpPr>
          <p:cNvPr id="5" name="Espace réservé du numéro de diapositive 4"/>
          <p:cNvSpPr>
            <a:spLocks noGrp="1"/>
          </p:cNvSpPr>
          <p:nvPr>
            <p:ph type="sldNum" sz="quarter" idx="12"/>
          </p:nvPr>
        </p:nvSpPr>
        <p:spPr/>
        <p:txBody>
          <a:bodyPr/>
          <a:lstStyle/>
          <a:p>
            <a:pPr>
              <a:defRPr/>
            </a:pPr>
            <a:fld id="{276219AF-F5ED-455B-A512-B03AB3602319}" type="slidenum">
              <a:rPr lang="fr-FR" smtClean="0"/>
              <a:pPr>
                <a:defRPr/>
              </a:pPr>
              <a:t>80</a:t>
            </a:fld>
            <a:endParaRPr lang="fr-FR" dirty="0"/>
          </a:p>
        </p:txBody>
      </p:sp>
    </p:spTree>
    <p:extLst>
      <p:ext uri="{BB962C8B-B14F-4D97-AF65-F5344CB8AC3E}">
        <p14:creationId xmlns:p14="http://schemas.microsoft.com/office/powerpoint/2010/main" val="1388721418"/>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75000"/>
              </a:schemeClr>
            </a:gs>
            <a:gs pos="17000">
              <a:schemeClr val="tx1"/>
            </a:gs>
          </a:gsLst>
          <a:lin ang="5400000" scaled="1"/>
          <a:tileRect/>
        </a:gradFill>
        <a:effectLst/>
      </p:bgPr>
    </p:bg>
    <p:spTree>
      <p:nvGrpSpPr>
        <p:cNvPr id="1" name=""/>
        <p:cNvGrpSpPr/>
        <p:nvPr/>
      </p:nvGrpSpPr>
      <p:grpSpPr>
        <a:xfrm>
          <a:off x="0" y="0"/>
          <a:ext cx="0" cy="0"/>
          <a:chOff x="0" y="0"/>
          <a:chExt cx="0" cy="0"/>
        </a:xfrm>
      </p:grpSpPr>
      <p:sp>
        <p:nvSpPr>
          <p:cNvPr id="3" name="Espace réservé du contenu 2"/>
          <p:cNvSpPr>
            <a:spLocks noGrp="1"/>
          </p:cNvSpPr>
          <p:nvPr>
            <p:ph idx="1"/>
          </p:nvPr>
        </p:nvSpPr>
        <p:spPr/>
        <p:txBody>
          <a:bodyPr>
            <a:normAutofit/>
          </a:bodyPr>
          <a:lstStyle/>
          <a:p>
            <a:r>
              <a:rPr lang="fr-FR" dirty="0" smtClean="0"/>
              <a:t>Et enfin, avec des nombres négatifs </a:t>
            </a:r>
          </a:p>
          <a:p>
            <a:pPr lvl="1"/>
            <a:r>
              <a:rPr lang="fr-FR" dirty="0" smtClean="0">
                <a:solidFill>
                  <a:schemeClr val="bg1">
                    <a:lumMod val="50000"/>
                  </a:schemeClr>
                </a:solidFill>
              </a:rPr>
              <a:t>Un nombre négatif dans la chaîne de caractères doit provoquer une exception avec un message « </a:t>
            </a:r>
            <a:r>
              <a:rPr lang="fr-FR" dirty="0" err="1" smtClean="0">
                <a:solidFill>
                  <a:schemeClr val="bg1">
                    <a:lumMod val="50000"/>
                  </a:schemeClr>
                </a:solidFill>
              </a:rPr>
              <a:t>Negatives</a:t>
            </a:r>
            <a:r>
              <a:rPr lang="fr-FR" dirty="0" smtClean="0">
                <a:solidFill>
                  <a:schemeClr val="bg1">
                    <a:lumMod val="50000"/>
                  </a:schemeClr>
                </a:solidFill>
              </a:rPr>
              <a:t> not </a:t>
            </a:r>
            <a:r>
              <a:rPr lang="fr-FR" dirty="0" err="1" smtClean="0">
                <a:solidFill>
                  <a:schemeClr val="bg1">
                    <a:lumMod val="50000"/>
                  </a:schemeClr>
                </a:solidFill>
              </a:rPr>
              <a:t>allowed</a:t>
            </a:r>
            <a:r>
              <a:rPr lang="fr-FR" dirty="0" smtClean="0">
                <a:solidFill>
                  <a:schemeClr val="bg1">
                    <a:lumMod val="50000"/>
                  </a:schemeClr>
                </a:solidFill>
              </a:rPr>
              <a:t>: xxx » avec xxx qui contient la liste de tous les nombres négatifs retrouver dans la chaîne de caractère</a:t>
            </a:r>
          </a:p>
          <a:p>
            <a:pPr lvl="1"/>
            <a:endParaRPr lang="fr-FR" dirty="0">
              <a:solidFill>
                <a:schemeClr val="bg1">
                  <a:lumMod val="50000"/>
                </a:schemeClr>
              </a:solidFill>
            </a:endParaRPr>
          </a:p>
          <a:p>
            <a:pPr lvl="1"/>
            <a:endParaRPr lang="fr-FR" dirty="0" smtClean="0">
              <a:solidFill>
                <a:schemeClr val="bg1">
                  <a:lumMod val="50000"/>
                </a:schemeClr>
              </a:solidFill>
            </a:endParaRPr>
          </a:p>
          <a:p>
            <a:pPr lvl="1"/>
            <a:endParaRPr lang="fr-FR" dirty="0">
              <a:solidFill>
                <a:schemeClr val="bg1">
                  <a:lumMod val="50000"/>
                </a:schemeClr>
              </a:solidFill>
            </a:endParaRPr>
          </a:p>
          <a:p>
            <a:r>
              <a:rPr lang="fr-FR" dirty="0" smtClean="0"/>
              <a:t>L’énoncé </a:t>
            </a:r>
            <a:r>
              <a:rPr lang="fr-FR" dirty="0"/>
              <a:t>de Roy </a:t>
            </a:r>
            <a:r>
              <a:rPr lang="fr-FR" dirty="0" err="1"/>
              <a:t>Osherove</a:t>
            </a:r>
            <a:r>
              <a:rPr lang="fr-FR" dirty="0"/>
              <a:t> se trouve ici: </a:t>
            </a:r>
            <a:r>
              <a:rPr lang="fr-FR" dirty="0">
                <a:hlinkClick r:id="rId3"/>
              </a:rPr>
              <a:t>http://osherove.com/tdd-kata-1/</a:t>
            </a:r>
            <a:r>
              <a:rPr lang="fr-FR" dirty="0"/>
              <a:t> </a:t>
            </a:r>
          </a:p>
          <a:p>
            <a:endParaRPr lang="fr-FR" dirty="0" smtClean="0">
              <a:solidFill>
                <a:schemeClr val="bg1">
                  <a:lumMod val="50000"/>
                </a:schemeClr>
              </a:solidFill>
            </a:endParaRPr>
          </a:p>
        </p:txBody>
      </p:sp>
      <p:sp>
        <p:nvSpPr>
          <p:cNvPr id="6" name="Titre 5"/>
          <p:cNvSpPr>
            <a:spLocks noGrp="1"/>
          </p:cNvSpPr>
          <p:nvPr>
            <p:ph type="title"/>
          </p:nvPr>
        </p:nvSpPr>
        <p:spPr/>
        <p:txBody>
          <a:bodyPr/>
          <a:lstStyle/>
          <a:p>
            <a:r>
              <a:rPr lang="fr-FR" dirty="0"/>
              <a:t>Travaux dirigés</a:t>
            </a:r>
          </a:p>
        </p:txBody>
      </p:sp>
      <p:sp>
        <p:nvSpPr>
          <p:cNvPr id="4" name="Espace réservé du pied de page 3"/>
          <p:cNvSpPr>
            <a:spLocks noGrp="1"/>
          </p:cNvSpPr>
          <p:nvPr>
            <p:ph type="ftr" sz="quarter" idx="11"/>
          </p:nvPr>
        </p:nvSpPr>
        <p:spPr/>
        <p:txBody>
          <a:bodyPr/>
          <a:lstStyle/>
          <a:p>
            <a:pPr>
              <a:defRPr/>
            </a:pPr>
            <a:r>
              <a:rPr lang="fr-FR" dirty="0" smtClean="0"/>
              <a:t>TDD</a:t>
            </a:r>
            <a:endParaRPr lang="fr-FR" dirty="0"/>
          </a:p>
        </p:txBody>
      </p:sp>
      <p:sp>
        <p:nvSpPr>
          <p:cNvPr id="5" name="Espace réservé du numéro de diapositive 4"/>
          <p:cNvSpPr>
            <a:spLocks noGrp="1"/>
          </p:cNvSpPr>
          <p:nvPr>
            <p:ph type="sldNum" sz="quarter" idx="12"/>
          </p:nvPr>
        </p:nvSpPr>
        <p:spPr/>
        <p:txBody>
          <a:bodyPr/>
          <a:lstStyle/>
          <a:p>
            <a:pPr>
              <a:defRPr/>
            </a:pPr>
            <a:fld id="{276219AF-F5ED-455B-A512-B03AB3602319}" type="slidenum">
              <a:rPr lang="fr-FR" smtClean="0"/>
              <a:pPr>
                <a:defRPr/>
              </a:pPr>
              <a:t>81</a:t>
            </a:fld>
            <a:endParaRPr lang="fr-FR" dirty="0"/>
          </a:p>
        </p:txBody>
      </p:sp>
    </p:spTree>
    <p:extLst>
      <p:ext uri="{BB962C8B-B14F-4D97-AF65-F5344CB8AC3E}">
        <p14:creationId xmlns:p14="http://schemas.microsoft.com/office/powerpoint/2010/main" val="2761202838"/>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p:cNvSpPr>
            <a:spLocks noGrp="1"/>
          </p:cNvSpPr>
          <p:nvPr>
            <p:ph type="ctrTitle"/>
          </p:nvPr>
        </p:nvSpPr>
        <p:spPr>
          <a:xfrm>
            <a:off x="2699796" y="1621076"/>
            <a:ext cx="5544615" cy="518629"/>
          </a:xfrm>
        </p:spPr>
        <p:txBody>
          <a:bodyPr/>
          <a:lstStyle/>
          <a:p>
            <a:r>
              <a:rPr lang="fr-FR" dirty="0" smtClean="0"/>
              <a:t>annexes</a:t>
            </a:r>
            <a:endParaRPr lang="fr-FR" dirty="0"/>
          </a:p>
        </p:txBody>
      </p:sp>
      <p:sp>
        <p:nvSpPr>
          <p:cNvPr id="4" name="Espace réservé du pied de page 3"/>
          <p:cNvSpPr>
            <a:spLocks noGrp="1"/>
          </p:cNvSpPr>
          <p:nvPr>
            <p:ph type="ftr" sz="quarter" idx="11"/>
          </p:nvPr>
        </p:nvSpPr>
        <p:spPr/>
        <p:txBody>
          <a:bodyPr/>
          <a:lstStyle/>
          <a:p>
            <a:pPr>
              <a:defRPr/>
            </a:pPr>
            <a:r>
              <a:rPr lang="fr-FR" dirty="0" smtClean="0"/>
              <a:t>Notions d'architecture</a:t>
            </a:r>
            <a:endParaRPr lang="fr-FR" dirty="0"/>
          </a:p>
        </p:txBody>
      </p:sp>
      <p:sp>
        <p:nvSpPr>
          <p:cNvPr id="5" name="Espace réservé du numéro de diapositive 4"/>
          <p:cNvSpPr>
            <a:spLocks noGrp="1"/>
          </p:cNvSpPr>
          <p:nvPr>
            <p:ph type="sldNum" sz="quarter" idx="12"/>
          </p:nvPr>
        </p:nvSpPr>
        <p:spPr/>
        <p:txBody>
          <a:bodyPr/>
          <a:lstStyle/>
          <a:p>
            <a:pPr>
              <a:defRPr/>
            </a:pPr>
            <a:fld id="{276219AF-F5ED-455B-A512-B03AB3602319}" type="slidenum">
              <a:rPr lang="fr-FR" smtClean="0"/>
              <a:pPr>
                <a:defRPr/>
              </a:pPr>
              <a:t>82</a:t>
            </a:fld>
            <a:endParaRPr lang="fr-FR" dirty="0"/>
          </a:p>
        </p:txBody>
      </p:sp>
      <p:sp>
        <p:nvSpPr>
          <p:cNvPr id="7" name="Titre 5"/>
          <p:cNvSpPr txBox="1">
            <a:spLocks/>
          </p:cNvSpPr>
          <p:nvPr/>
        </p:nvSpPr>
        <p:spPr>
          <a:xfrm>
            <a:off x="2699794" y="2139705"/>
            <a:ext cx="5544615" cy="360040"/>
          </a:xfrm>
          <a:prstGeom prst="rect">
            <a:avLst/>
          </a:prstGeom>
        </p:spPr>
        <p:txBody>
          <a:bodyPr vert="horz" lIns="0" tIns="0" rIns="0" bIns="0" rtlCol="0" anchor="t" anchorCtr="0">
            <a:noAutofit/>
          </a:bodyPr>
          <a:lstStyle>
            <a:lvl1pPr algn="l" defTabSz="914400" rtl="0" eaLnBrk="1" latinLnBrk="0" hangingPunct="1">
              <a:lnSpc>
                <a:spcPct val="85000"/>
              </a:lnSpc>
              <a:spcBef>
                <a:spcPct val="0"/>
              </a:spcBef>
              <a:buNone/>
              <a:defRPr sz="3600" b="1" kern="1200" cap="all" baseline="0">
                <a:solidFill>
                  <a:srgbClr val="646567"/>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FR" sz="1800" b="0" i="1" dirty="0" smtClean="0"/>
              <a:t>Pour aller plus loin</a:t>
            </a:r>
            <a:endParaRPr lang="fr-FR" sz="1800" b="0" i="1" dirty="0"/>
          </a:p>
        </p:txBody>
      </p:sp>
    </p:spTree>
    <p:extLst>
      <p:ext uri="{BB962C8B-B14F-4D97-AF65-F5344CB8AC3E}">
        <p14:creationId xmlns:p14="http://schemas.microsoft.com/office/powerpoint/2010/main" val="3252226897"/>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p:cNvSpPr>
            <a:spLocks noGrp="1"/>
          </p:cNvSpPr>
          <p:nvPr>
            <p:ph type="ctrTitle"/>
          </p:nvPr>
        </p:nvSpPr>
        <p:spPr>
          <a:xfrm>
            <a:off x="2699796" y="1621076"/>
            <a:ext cx="5544615" cy="518629"/>
          </a:xfrm>
        </p:spPr>
        <p:txBody>
          <a:bodyPr/>
          <a:lstStyle/>
          <a:p>
            <a:r>
              <a:rPr lang="fr-FR" dirty="0" smtClean="0"/>
              <a:t>Un peu plus de </a:t>
            </a:r>
            <a:r>
              <a:rPr lang="fr-FR" dirty="0" err="1" smtClean="0"/>
              <a:t>junit</a:t>
            </a:r>
            <a:endParaRPr lang="fr-FR" dirty="0"/>
          </a:p>
        </p:txBody>
      </p:sp>
      <p:sp>
        <p:nvSpPr>
          <p:cNvPr id="4" name="Espace réservé du pied de page 3"/>
          <p:cNvSpPr>
            <a:spLocks noGrp="1"/>
          </p:cNvSpPr>
          <p:nvPr>
            <p:ph type="ftr" sz="quarter" idx="11"/>
          </p:nvPr>
        </p:nvSpPr>
        <p:spPr/>
        <p:txBody>
          <a:bodyPr/>
          <a:lstStyle/>
          <a:p>
            <a:pPr>
              <a:defRPr/>
            </a:pPr>
            <a:r>
              <a:rPr lang="fr-FR" dirty="0" smtClean="0"/>
              <a:t>Notions d'architecture</a:t>
            </a:r>
            <a:endParaRPr lang="fr-FR" dirty="0"/>
          </a:p>
        </p:txBody>
      </p:sp>
      <p:sp>
        <p:nvSpPr>
          <p:cNvPr id="5" name="Espace réservé du numéro de diapositive 4"/>
          <p:cNvSpPr>
            <a:spLocks noGrp="1"/>
          </p:cNvSpPr>
          <p:nvPr>
            <p:ph type="sldNum" sz="quarter" idx="12"/>
          </p:nvPr>
        </p:nvSpPr>
        <p:spPr/>
        <p:txBody>
          <a:bodyPr/>
          <a:lstStyle/>
          <a:p>
            <a:pPr>
              <a:defRPr/>
            </a:pPr>
            <a:fld id="{276219AF-F5ED-455B-A512-B03AB3602319}" type="slidenum">
              <a:rPr lang="fr-FR" smtClean="0"/>
              <a:pPr>
                <a:defRPr/>
              </a:pPr>
              <a:t>83</a:t>
            </a:fld>
            <a:endParaRPr lang="fr-FR" dirty="0"/>
          </a:p>
        </p:txBody>
      </p:sp>
      <p:sp>
        <p:nvSpPr>
          <p:cNvPr id="7" name="Titre 5"/>
          <p:cNvSpPr txBox="1">
            <a:spLocks/>
          </p:cNvSpPr>
          <p:nvPr/>
        </p:nvSpPr>
        <p:spPr>
          <a:xfrm>
            <a:off x="2699794" y="2139705"/>
            <a:ext cx="5544615" cy="360040"/>
          </a:xfrm>
          <a:prstGeom prst="rect">
            <a:avLst/>
          </a:prstGeom>
        </p:spPr>
        <p:txBody>
          <a:bodyPr vert="horz" lIns="0" tIns="0" rIns="0" bIns="0" rtlCol="0" anchor="t" anchorCtr="0">
            <a:noAutofit/>
          </a:bodyPr>
          <a:lstStyle>
            <a:lvl1pPr algn="l" defTabSz="914400" rtl="0" eaLnBrk="1" latinLnBrk="0" hangingPunct="1">
              <a:lnSpc>
                <a:spcPct val="85000"/>
              </a:lnSpc>
              <a:spcBef>
                <a:spcPct val="0"/>
              </a:spcBef>
              <a:buNone/>
              <a:defRPr sz="3600" b="1" kern="1200" cap="all" baseline="0">
                <a:solidFill>
                  <a:srgbClr val="646567"/>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FR" sz="1800" b="0" i="1" dirty="0" err="1" smtClean="0"/>
              <a:t>Junit</a:t>
            </a:r>
            <a:r>
              <a:rPr lang="fr-FR" sz="1800" b="0" i="1" dirty="0" smtClean="0"/>
              <a:t> 4 et 5</a:t>
            </a:r>
            <a:endParaRPr lang="fr-FR" sz="1800" b="0" i="1" dirty="0"/>
          </a:p>
        </p:txBody>
      </p:sp>
    </p:spTree>
    <p:extLst>
      <p:ext uri="{BB962C8B-B14F-4D97-AF65-F5344CB8AC3E}">
        <p14:creationId xmlns:p14="http://schemas.microsoft.com/office/powerpoint/2010/main" val="3042170045"/>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p:cNvSpPr>
            <a:spLocks noGrp="1"/>
          </p:cNvSpPr>
          <p:nvPr>
            <p:ph type="title"/>
          </p:nvPr>
        </p:nvSpPr>
        <p:spPr/>
        <p:txBody>
          <a:bodyPr/>
          <a:lstStyle/>
          <a:p>
            <a:r>
              <a:rPr lang="fr-FR" dirty="0" smtClean="0"/>
              <a:t>Les exceptions en </a:t>
            </a:r>
            <a:r>
              <a:rPr lang="fr-FR" dirty="0" err="1" smtClean="0"/>
              <a:t>Junit</a:t>
            </a:r>
            <a:r>
              <a:rPr lang="fr-FR" dirty="0" smtClean="0"/>
              <a:t> 5</a:t>
            </a:r>
            <a:endParaRPr lang="fr-FR" dirty="0"/>
          </a:p>
        </p:txBody>
      </p:sp>
      <p:sp>
        <p:nvSpPr>
          <p:cNvPr id="4" name="Espace réservé du pied de page 3"/>
          <p:cNvSpPr>
            <a:spLocks noGrp="1"/>
          </p:cNvSpPr>
          <p:nvPr>
            <p:ph type="ftr" sz="quarter" idx="11"/>
          </p:nvPr>
        </p:nvSpPr>
        <p:spPr/>
        <p:txBody>
          <a:bodyPr/>
          <a:lstStyle/>
          <a:p>
            <a:pPr>
              <a:defRPr/>
            </a:pPr>
            <a:r>
              <a:rPr lang="fr-FR" dirty="0" smtClean="0"/>
              <a:t>TDD</a:t>
            </a:r>
            <a:endParaRPr lang="fr-FR" dirty="0"/>
          </a:p>
        </p:txBody>
      </p:sp>
      <p:sp>
        <p:nvSpPr>
          <p:cNvPr id="5" name="Espace réservé du numéro de diapositive 4"/>
          <p:cNvSpPr>
            <a:spLocks noGrp="1"/>
          </p:cNvSpPr>
          <p:nvPr>
            <p:ph type="sldNum" sz="quarter" idx="12"/>
          </p:nvPr>
        </p:nvSpPr>
        <p:spPr/>
        <p:txBody>
          <a:bodyPr/>
          <a:lstStyle/>
          <a:p>
            <a:pPr>
              <a:defRPr/>
            </a:pPr>
            <a:fld id="{276219AF-F5ED-455B-A512-B03AB3602319}" type="slidenum">
              <a:rPr lang="fr-FR" smtClean="0"/>
              <a:pPr>
                <a:defRPr/>
              </a:pPr>
              <a:t>84</a:t>
            </a:fld>
            <a:endParaRPr lang="fr-FR" dirty="0"/>
          </a:p>
        </p:txBody>
      </p:sp>
      <p:sp>
        <p:nvSpPr>
          <p:cNvPr id="3" name="Espace réservé du contenu 2"/>
          <p:cNvSpPr>
            <a:spLocks noGrp="1"/>
          </p:cNvSpPr>
          <p:nvPr>
            <p:ph idx="1"/>
          </p:nvPr>
        </p:nvSpPr>
        <p:spPr/>
        <p:txBody>
          <a:bodyPr>
            <a:normAutofit/>
          </a:bodyPr>
          <a:lstStyle/>
          <a:p>
            <a:r>
              <a:rPr lang="fr-FR" dirty="0" smtClean="0"/>
              <a:t>Avec </a:t>
            </a:r>
            <a:r>
              <a:rPr lang="fr-FR" b="1" dirty="0" err="1" smtClean="0"/>
              <a:t>JUnit</a:t>
            </a:r>
            <a:r>
              <a:rPr lang="fr-FR" b="1" dirty="0" smtClean="0"/>
              <a:t> 5 </a:t>
            </a:r>
            <a:r>
              <a:rPr lang="fr-FR" dirty="0" smtClean="0"/>
              <a:t>on peut utiliser l’assertion </a:t>
            </a:r>
            <a:r>
              <a:rPr lang="fr-FR" i="1" dirty="0" err="1" smtClean="0"/>
              <a:t>assertThrows</a:t>
            </a:r>
            <a:r>
              <a:rPr lang="fr-FR" i="1" dirty="0" smtClean="0"/>
              <a:t> </a:t>
            </a:r>
            <a:r>
              <a:rPr lang="fr-FR" dirty="0" smtClean="0"/>
              <a:t>avec les expression lambda de java 8</a:t>
            </a:r>
          </a:p>
          <a:p>
            <a:endParaRPr lang="fr-FR" dirty="0"/>
          </a:p>
          <a:p>
            <a:endParaRPr lang="fr-FR" dirty="0" smtClean="0"/>
          </a:p>
          <a:p>
            <a:endParaRPr lang="fr-FR" dirty="0"/>
          </a:p>
          <a:p>
            <a:endParaRPr lang="fr-FR" dirty="0" smtClean="0"/>
          </a:p>
          <a:p>
            <a:endParaRPr lang="fr-FR" dirty="0"/>
          </a:p>
          <a:p>
            <a:endParaRPr lang="fr-FR" dirty="0" smtClean="0"/>
          </a:p>
          <a:p>
            <a:endParaRPr lang="fr-FR" sz="1600" dirty="0" smtClean="0"/>
          </a:p>
        </p:txBody>
      </p:sp>
      <p:sp>
        <p:nvSpPr>
          <p:cNvPr id="8" name="Rectangle 1"/>
          <p:cNvSpPr>
            <a:spLocks noChangeArrowheads="1"/>
          </p:cNvSpPr>
          <p:nvPr/>
        </p:nvSpPr>
        <p:spPr bwMode="auto">
          <a:xfrm>
            <a:off x="575559" y="1680289"/>
            <a:ext cx="7704857" cy="738664"/>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fr-FR" altLang="fr-FR" sz="1050" b="0" i="0" u="none" strike="noStrike" cap="none" normalizeH="0" baseline="0" dirty="0" smtClean="0">
                <a:ln>
                  <a:noFill/>
                </a:ln>
                <a:solidFill>
                  <a:srgbClr val="BBB529"/>
                </a:solidFill>
                <a:effectLst/>
                <a:latin typeface="Courier New" pitchFamily="49" charset="0"/>
                <a:cs typeface="Courier New" pitchFamily="49" charset="0"/>
              </a:rPr>
              <a:t>@Test</a:t>
            </a:r>
            <a:br>
              <a:rPr kumimoji="0" lang="fr-FR" altLang="fr-FR" sz="1050" b="0" i="0" u="none" strike="noStrike" cap="none" normalizeH="0" baseline="0" dirty="0" smtClean="0">
                <a:ln>
                  <a:noFill/>
                </a:ln>
                <a:solidFill>
                  <a:srgbClr val="BBB529"/>
                </a:solidFill>
                <a:effectLst/>
                <a:latin typeface="Courier New" pitchFamily="49" charset="0"/>
                <a:cs typeface="Courier New" pitchFamily="49" charset="0"/>
              </a:rPr>
            </a:br>
            <a:r>
              <a:rPr kumimoji="0" lang="fr-FR" altLang="fr-FR" sz="1050" b="0" i="0" u="none" strike="noStrike" cap="none" normalizeH="0" baseline="0" dirty="0" smtClean="0">
                <a:ln>
                  <a:noFill/>
                </a:ln>
                <a:solidFill>
                  <a:srgbClr val="CC7832"/>
                </a:solidFill>
                <a:effectLst/>
                <a:latin typeface="Courier New" pitchFamily="49" charset="0"/>
                <a:cs typeface="Courier New" pitchFamily="49" charset="0"/>
              </a:rPr>
              <a:t>public </a:t>
            </a:r>
            <a:r>
              <a:rPr kumimoji="0" lang="fr-FR" altLang="fr-FR" sz="1050" b="0" i="0" u="none" strike="noStrike" cap="none" normalizeH="0" baseline="0" dirty="0" err="1" smtClean="0">
                <a:ln>
                  <a:noFill/>
                </a:ln>
                <a:solidFill>
                  <a:srgbClr val="CC7832"/>
                </a:solidFill>
                <a:effectLst/>
                <a:latin typeface="Courier New" pitchFamily="49" charset="0"/>
                <a:cs typeface="Courier New" pitchFamily="49" charset="0"/>
              </a:rPr>
              <a:t>void</a:t>
            </a:r>
            <a:r>
              <a:rPr kumimoji="0" lang="fr-FR" altLang="fr-FR" sz="1050" b="0" i="0" u="none" strike="noStrike" cap="none" normalizeH="0" baseline="0" dirty="0" smtClean="0">
                <a:ln>
                  <a:noFill/>
                </a:ln>
                <a:solidFill>
                  <a:srgbClr val="CC7832"/>
                </a:solidFill>
                <a:effectLst/>
                <a:latin typeface="Courier New" pitchFamily="49" charset="0"/>
                <a:cs typeface="Courier New" pitchFamily="49" charset="0"/>
              </a:rPr>
              <a:t> </a:t>
            </a:r>
            <a:r>
              <a:rPr kumimoji="0" lang="fr-FR" altLang="fr-FR" sz="1050" b="0" i="0" u="none" strike="noStrike" cap="none" normalizeH="0" baseline="0" dirty="0" err="1" smtClean="0">
                <a:ln>
                  <a:noFill/>
                </a:ln>
                <a:solidFill>
                  <a:srgbClr val="FFC66D"/>
                </a:solidFill>
                <a:effectLst/>
                <a:latin typeface="Courier New" pitchFamily="49" charset="0"/>
                <a:cs typeface="Courier New" pitchFamily="49" charset="0"/>
              </a:rPr>
              <a:t>write_should_write_nothing_with_null_input_message</a:t>
            </a:r>
            <a:r>
              <a:rPr kumimoji="0" lang="fr-FR" altLang="fr-FR" sz="1050" b="0" i="0" u="none" strike="noStrike" cap="none" normalizeH="0" baseline="0" dirty="0" smtClean="0">
                <a:ln>
                  <a:noFill/>
                </a:ln>
                <a:solidFill>
                  <a:srgbClr val="A9B7C6"/>
                </a:solidFill>
                <a:effectLst/>
                <a:latin typeface="Courier New" pitchFamily="49" charset="0"/>
                <a:cs typeface="Courier New" pitchFamily="49" charset="0"/>
              </a:rPr>
              <a:t>() {</a:t>
            </a:r>
            <a:br>
              <a:rPr kumimoji="0" lang="fr-FR" altLang="fr-FR" sz="1050" b="0" i="0" u="none" strike="noStrike" cap="none" normalizeH="0" baseline="0" dirty="0" smtClean="0">
                <a:ln>
                  <a:noFill/>
                </a:ln>
                <a:solidFill>
                  <a:srgbClr val="A9B7C6"/>
                </a:solidFill>
                <a:effectLst/>
                <a:latin typeface="Courier New" pitchFamily="49" charset="0"/>
                <a:cs typeface="Courier New" pitchFamily="49" charset="0"/>
              </a:rPr>
            </a:br>
            <a:r>
              <a:rPr kumimoji="0" lang="fr-FR" altLang="fr-FR" sz="1050" b="0" i="0" u="none" strike="noStrike" cap="none" normalizeH="0" baseline="0" dirty="0" smtClean="0">
                <a:ln>
                  <a:noFill/>
                </a:ln>
                <a:solidFill>
                  <a:srgbClr val="A9B7C6"/>
                </a:solidFill>
                <a:effectLst/>
                <a:latin typeface="Courier New" pitchFamily="49" charset="0"/>
                <a:cs typeface="Courier New" pitchFamily="49" charset="0"/>
              </a:rPr>
              <a:t>    </a:t>
            </a:r>
            <a:r>
              <a:rPr kumimoji="0" lang="fr-FR" altLang="fr-FR" sz="1050" b="0" i="0" u="none" strike="noStrike" cap="none" normalizeH="0" baseline="0" dirty="0" err="1" smtClean="0">
                <a:ln>
                  <a:noFill/>
                </a:ln>
                <a:solidFill>
                  <a:srgbClr val="A9B7C6"/>
                </a:solidFill>
                <a:effectLst/>
                <a:latin typeface="Courier New" pitchFamily="49" charset="0"/>
                <a:cs typeface="Courier New" pitchFamily="49" charset="0"/>
              </a:rPr>
              <a:t>Assertions.</a:t>
            </a:r>
            <a:r>
              <a:rPr kumimoji="0" lang="fr-FR" altLang="fr-FR" sz="1050" b="0" i="1" u="none" strike="noStrike" cap="none" normalizeH="0" baseline="0" dirty="0" err="1" smtClean="0">
                <a:ln>
                  <a:noFill/>
                </a:ln>
                <a:solidFill>
                  <a:srgbClr val="A9B7C6"/>
                </a:solidFill>
                <a:effectLst/>
                <a:latin typeface="Courier New" pitchFamily="49" charset="0"/>
                <a:cs typeface="Courier New" pitchFamily="49" charset="0"/>
              </a:rPr>
              <a:t>assertThrows</a:t>
            </a:r>
            <a:r>
              <a:rPr kumimoji="0" lang="fr-FR" altLang="fr-FR" sz="1050" b="0" i="0" u="none" strike="noStrike" cap="none" normalizeH="0" baseline="0" dirty="0" smtClean="0">
                <a:ln>
                  <a:noFill/>
                </a:ln>
                <a:solidFill>
                  <a:srgbClr val="A9B7C6"/>
                </a:solidFill>
                <a:effectLst/>
                <a:latin typeface="Courier New" pitchFamily="49" charset="0"/>
                <a:cs typeface="Courier New" pitchFamily="49" charset="0"/>
              </a:rPr>
              <a:t>(</a:t>
            </a:r>
            <a:r>
              <a:rPr kumimoji="0" lang="fr-FR" altLang="fr-FR" sz="1050" b="0" i="0" u="none" strike="noStrike" cap="none" normalizeH="0" baseline="0" dirty="0" err="1" smtClean="0">
                <a:ln>
                  <a:noFill/>
                </a:ln>
                <a:solidFill>
                  <a:srgbClr val="A9B7C6"/>
                </a:solidFill>
                <a:effectLst/>
                <a:latin typeface="Courier New" pitchFamily="49" charset="0"/>
                <a:cs typeface="Courier New" pitchFamily="49" charset="0"/>
              </a:rPr>
              <a:t>IllegalArgumentException.</a:t>
            </a:r>
            <a:r>
              <a:rPr kumimoji="0" lang="fr-FR" altLang="fr-FR" sz="1050" b="0" i="0" u="none" strike="noStrike" cap="none" normalizeH="0" baseline="0" dirty="0" err="1" smtClean="0">
                <a:ln>
                  <a:noFill/>
                </a:ln>
                <a:solidFill>
                  <a:srgbClr val="CC7832"/>
                </a:solidFill>
                <a:effectLst/>
                <a:latin typeface="Courier New" pitchFamily="49" charset="0"/>
                <a:cs typeface="Courier New" pitchFamily="49" charset="0"/>
              </a:rPr>
              <a:t>class</a:t>
            </a:r>
            <a:r>
              <a:rPr kumimoji="0" lang="fr-FR" altLang="fr-FR" sz="1050" b="0" i="0" u="none" strike="noStrike" cap="none" normalizeH="0" baseline="0" dirty="0" smtClean="0">
                <a:ln>
                  <a:noFill/>
                </a:ln>
                <a:solidFill>
                  <a:srgbClr val="CC7832"/>
                </a:solidFill>
                <a:effectLst/>
                <a:latin typeface="Courier New" pitchFamily="49" charset="0"/>
                <a:cs typeface="Courier New" pitchFamily="49" charset="0"/>
              </a:rPr>
              <a:t>, </a:t>
            </a:r>
            <a:r>
              <a:rPr kumimoji="0" lang="fr-FR" altLang="fr-FR" sz="1050" b="0" i="0" u="none" strike="noStrike" cap="none" normalizeH="0" baseline="0" dirty="0" smtClean="0">
                <a:ln>
                  <a:noFill/>
                </a:ln>
                <a:solidFill>
                  <a:srgbClr val="A9B7C6"/>
                </a:solidFill>
                <a:effectLst/>
                <a:latin typeface="Courier New" pitchFamily="49" charset="0"/>
                <a:cs typeface="Courier New" pitchFamily="49" charset="0"/>
              </a:rPr>
              <a:t>() -&gt;</a:t>
            </a:r>
            <a:r>
              <a:rPr kumimoji="0" lang="fr-FR" altLang="fr-FR" sz="1050" b="0" i="0" u="none" strike="noStrike" cap="none" normalizeH="0" baseline="0" dirty="0" err="1" smtClean="0">
                <a:ln>
                  <a:noFill/>
                </a:ln>
                <a:solidFill>
                  <a:srgbClr val="9876AA"/>
                </a:solidFill>
                <a:effectLst/>
                <a:latin typeface="Courier New" pitchFamily="49" charset="0"/>
                <a:cs typeface="Courier New" pitchFamily="49" charset="0"/>
              </a:rPr>
              <a:t>consoleLogger</a:t>
            </a:r>
            <a:r>
              <a:rPr kumimoji="0" lang="fr-FR" altLang="fr-FR" sz="1050" b="0" i="0" u="none" strike="noStrike" cap="none" normalizeH="0" baseline="0" dirty="0" err="1" smtClean="0">
                <a:ln>
                  <a:noFill/>
                </a:ln>
                <a:solidFill>
                  <a:srgbClr val="A9B7C6"/>
                </a:solidFill>
                <a:effectLst/>
                <a:latin typeface="Courier New" pitchFamily="49" charset="0"/>
                <a:cs typeface="Courier New" pitchFamily="49" charset="0"/>
              </a:rPr>
              <a:t>.write</a:t>
            </a:r>
            <a:r>
              <a:rPr kumimoji="0" lang="fr-FR" altLang="fr-FR" sz="1050" b="0" i="0" u="none" strike="noStrike" cap="none" normalizeH="0" baseline="0" dirty="0" smtClean="0">
                <a:ln>
                  <a:noFill/>
                </a:ln>
                <a:solidFill>
                  <a:srgbClr val="A9B7C6"/>
                </a:solidFill>
                <a:effectLst/>
                <a:latin typeface="Courier New" pitchFamily="49" charset="0"/>
                <a:cs typeface="Courier New" pitchFamily="49" charset="0"/>
              </a:rPr>
              <a:t>(</a:t>
            </a:r>
            <a:r>
              <a:rPr kumimoji="0" lang="fr-FR" altLang="fr-FR" sz="1050" b="0" i="0" u="none" strike="noStrike" cap="none" normalizeH="0" baseline="0" dirty="0" err="1" smtClean="0">
                <a:ln>
                  <a:noFill/>
                </a:ln>
                <a:solidFill>
                  <a:srgbClr val="CC7832"/>
                </a:solidFill>
                <a:effectLst/>
                <a:latin typeface="Courier New" pitchFamily="49" charset="0"/>
                <a:cs typeface="Courier New" pitchFamily="49" charset="0"/>
              </a:rPr>
              <a:t>null</a:t>
            </a:r>
            <a:r>
              <a:rPr kumimoji="0" lang="fr-FR" altLang="fr-FR" sz="1050" b="0" i="0" u="none" strike="noStrike" cap="none" normalizeH="0" baseline="0" dirty="0" smtClean="0">
                <a:ln>
                  <a:noFill/>
                </a:ln>
                <a:solidFill>
                  <a:srgbClr val="A9B7C6"/>
                </a:solidFill>
                <a:effectLst/>
                <a:latin typeface="Courier New" pitchFamily="49" charset="0"/>
                <a:cs typeface="Courier New" pitchFamily="49" charset="0"/>
              </a:rPr>
              <a:t>))</a:t>
            </a:r>
            <a:r>
              <a:rPr kumimoji="0" lang="fr-FR" altLang="fr-FR" sz="1050" b="0" i="0" u="none" strike="noStrike" cap="none" normalizeH="0" baseline="0" dirty="0" smtClean="0">
                <a:ln>
                  <a:noFill/>
                </a:ln>
                <a:solidFill>
                  <a:srgbClr val="CC7832"/>
                </a:solidFill>
                <a:effectLst/>
                <a:latin typeface="Courier New" pitchFamily="49" charset="0"/>
                <a:cs typeface="Courier New" pitchFamily="49" charset="0"/>
              </a:rPr>
              <a:t>;</a:t>
            </a:r>
            <a:br>
              <a:rPr kumimoji="0" lang="fr-FR" altLang="fr-FR" sz="1050" b="0" i="0" u="none" strike="noStrike" cap="none" normalizeH="0" baseline="0" dirty="0" smtClean="0">
                <a:ln>
                  <a:noFill/>
                </a:ln>
                <a:solidFill>
                  <a:srgbClr val="CC7832"/>
                </a:solidFill>
                <a:effectLst/>
                <a:latin typeface="Courier New" pitchFamily="49" charset="0"/>
                <a:cs typeface="Courier New" pitchFamily="49" charset="0"/>
              </a:rPr>
            </a:br>
            <a:r>
              <a:rPr kumimoji="0" lang="fr-FR" altLang="fr-FR" sz="1050" b="0" i="0" u="none" strike="noStrike" cap="none" normalizeH="0" baseline="0" dirty="0" smtClean="0">
                <a:ln>
                  <a:noFill/>
                </a:ln>
                <a:solidFill>
                  <a:srgbClr val="A9B7C6"/>
                </a:solidFill>
                <a:effectLst/>
                <a:latin typeface="Courier New" pitchFamily="49" charset="0"/>
                <a:cs typeface="Courier New" pitchFamily="49" charset="0"/>
              </a:rPr>
              <a:t>}</a:t>
            </a:r>
            <a:endParaRPr kumimoji="0" lang="fr-FR" altLang="fr-FR" sz="2000" b="0" i="0" u="none" strike="noStrike" cap="none" normalizeH="0" baseline="0" dirty="0" smtClean="0">
              <a:ln>
                <a:noFill/>
              </a:ln>
              <a:solidFill>
                <a:schemeClr val="tx1"/>
              </a:solidFill>
              <a:effectLst/>
              <a:latin typeface="Arial" pitchFamily="34" charset="0"/>
              <a:cs typeface="Arial" pitchFamily="34" charset="0"/>
            </a:endParaRPr>
          </a:p>
        </p:txBody>
      </p:sp>
      <p:pic>
        <p:nvPicPr>
          <p:cNvPr id="5123" name="Picture 3" descr="Résultat de recherche d'images pour &quot;junit 5&qu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59836" y="3085435"/>
            <a:ext cx="2736304" cy="8336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8800240"/>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p:cNvSpPr>
            <a:spLocks noGrp="1"/>
          </p:cNvSpPr>
          <p:nvPr>
            <p:ph type="title"/>
          </p:nvPr>
        </p:nvSpPr>
        <p:spPr/>
        <p:txBody>
          <a:bodyPr/>
          <a:lstStyle/>
          <a:p>
            <a:r>
              <a:rPr lang="fr-FR" dirty="0" smtClean="0"/>
              <a:t>Les nouveauté de </a:t>
            </a:r>
            <a:r>
              <a:rPr lang="fr-FR" dirty="0" err="1" smtClean="0"/>
              <a:t>Junit</a:t>
            </a:r>
            <a:r>
              <a:rPr lang="fr-FR" dirty="0" smtClean="0"/>
              <a:t> 5</a:t>
            </a:r>
            <a:endParaRPr lang="fr-FR" dirty="0"/>
          </a:p>
        </p:txBody>
      </p:sp>
      <p:sp>
        <p:nvSpPr>
          <p:cNvPr id="4" name="Espace réservé du pied de page 3"/>
          <p:cNvSpPr>
            <a:spLocks noGrp="1"/>
          </p:cNvSpPr>
          <p:nvPr>
            <p:ph type="ftr" sz="quarter" idx="11"/>
          </p:nvPr>
        </p:nvSpPr>
        <p:spPr/>
        <p:txBody>
          <a:bodyPr/>
          <a:lstStyle/>
          <a:p>
            <a:pPr>
              <a:defRPr/>
            </a:pPr>
            <a:r>
              <a:rPr lang="fr-FR" dirty="0" smtClean="0"/>
              <a:t>TDD</a:t>
            </a:r>
            <a:endParaRPr lang="fr-FR" dirty="0"/>
          </a:p>
        </p:txBody>
      </p:sp>
      <p:sp>
        <p:nvSpPr>
          <p:cNvPr id="5" name="Espace réservé du numéro de diapositive 4"/>
          <p:cNvSpPr>
            <a:spLocks noGrp="1"/>
          </p:cNvSpPr>
          <p:nvPr>
            <p:ph type="sldNum" sz="quarter" idx="12"/>
          </p:nvPr>
        </p:nvSpPr>
        <p:spPr/>
        <p:txBody>
          <a:bodyPr/>
          <a:lstStyle/>
          <a:p>
            <a:pPr>
              <a:defRPr/>
            </a:pPr>
            <a:fld id="{276219AF-F5ED-455B-A512-B03AB3602319}" type="slidenum">
              <a:rPr lang="fr-FR" smtClean="0"/>
              <a:pPr>
                <a:defRPr/>
              </a:pPr>
              <a:t>85</a:t>
            </a:fld>
            <a:endParaRPr lang="fr-FR" dirty="0"/>
          </a:p>
        </p:txBody>
      </p:sp>
      <p:sp>
        <p:nvSpPr>
          <p:cNvPr id="3" name="Espace réservé du contenu 2"/>
          <p:cNvSpPr>
            <a:spLocks noGrp="1"/>
          </p:cNvSpPr>
          <p:nvPr>
            <p:ph idx="1"/>
          </p:nvPr>
        </p:nvSpPr>
        <p:spPr/>
        <p:txBody>
          <a:bodyPr>
            <a:normAutofit/>
          </a:bodyPr>
          <a:lstStyle/>
          <a:p>
            <a:r>
              <a:rPr lang="fr-FR" sz="1600" dirty="0" smtClean="0"/>
              <a:t>On voit apparaitre de nouvelles annotations avec JUnit5</a:t>
            </a:r>
          </a:p>
          <a:p>
            <a:pPr lvl="1"/>
            <a:r>
              <a:rPr lang="fr-FR" sz="1400" dirty="0">
                <a:hlinkClick r:id="rId3"/>
              </a:rPr>
              <a:t>@</a:t>
            </a:r>
            <a:r>
              <a:rPr lang="fr-FR" sz="1400" dirty="0" err="1" smtClean="0">
                <a:hlinkClick r:id="rId3"/>
              </a:rPr>
              <a:t>RepeatedTest</a:t>
            </a:r>
            <a:r>
              <a:rPr lang="fr-FR" sz="1400" dirty="0" smtClean="0"/>
              <a:t>: qui permet de jouer plusieurs fois un test</a:t>
            </a:r>
          </a:p>
          <a:p>
            <a:pPr lvl="1"/>
            <a:endParaRPr lang="fr-FR" sz="1400" dirty="0"/>
          </a:p>
          <a:p>
            <a:pPr lvl="1"/>
            <a:endParaRPr lang="fr-FR" sz="1400" dirty="0" smtClean="0"/>
          </a:p>
          <a:p>
            <a:pPr lvl="1"/>
            <a:endParaRPr lang="fr-FR" sz="1400" dirty="0" smtClean="0"/>
          </a:p>
          <a:p>
            <a:pPr lvl="1"/>
            <a:endParaRPr lang="fr-FR" sz="1400" dirty="0" smtClean="0"/>
          </a:p>
          <a:p>
            <a:pPr lvl="1"/>
            <a:r>
              <a:rPr lang="fr-FR" sz="1400" dirty="0">
                <a:hlinkClick r:id="rId4"/>
              </a:rPr>
              <a:t>@</a:t>
            </a:r>
            <a:r>
              <a:rPr lang="fr-FR" sz="1400" dirty="0" err="1" smtClean="0">
                <a:hlinkClick r:id="rId4"/>
              </a:rPr>
              <a:t>ParameterizedTest</a:t>
            </a:r>
            <a:r>
              <a:rPr lang="fr-FR" sz="1400" dirty="0" smtClean="0"/>
              <a:t> (expérimentale !): </a:t>
            </a:r>
            <a:br>
              <a:rPr lang="fr-FR" sz="1400" dirty="0" smtClean="0"/>
            </a:br>
            <a:r>
              <a:rPr lang="fr-FR" sz="1400" dirty="0" smtClean="0"/>
              <a:t>qui va permettre (avec l’annotation @</a:t>
            </a:r>
            <a:r>
              <a:rPr lang="fr-FR" sz="1400" dirty="0" err="1" smtClean="0"/>
              <a:t>ValueSource</a:t>
            </a:r>
            <a:r>
              <a:rPr lang="fr-FR" sz="1400" dirty="0" smtClean="0"/>
              <a:t>)</a:t>
            </a:r>
            <a:br>
              <a:rPr lang="fr-FR" sz="1400" dirty="0" smtClean="0"/>
            </a:br>
            <a:r>
              <a:rPr lang="fr-FR" sz="1400" dirty="0" smtClean="0"/>
              <a:t> de jouer un test plusieurs fois avec des paramètres d’entrée différents</a:t>
            </a:r>
          </a:p>
          <a:p>
            <a:endParaRPr lang="fr-FR" sz="1600" dirty="0"/>
          </a:p>
          <a:p>
            <a:endParaRPr lang="fr-FR" sz="1600" dirty="0" smtClean="0"/>
          </a:p>
          <a:p>
            <a:endParaRPr lang="fr-FR" sz="1600" dirty="0"/>
          </a:p>
          <a:p>
            <a:endParaRPr lang="fr-FR" sz="1600" dirty="0" smtClean="0"/>
          </a:p>
          <a:p>
            <a:endParaRPr lang="fr-FR" sz="1400" dirty="0" smtClean="0"/>
          </a:p>
        </p:txBody>
      </p:sp>
      <p:sp>
        <p:nvSpPr>
          <p:cNvPr id="10" name="Rectangle 4"/>
          <p:cNvSpPr>
            <a:spLocks noChangeArrowheads="1"/>
          </p:cNvSpPr>
          <p:nvPr/>
        </p:nvSpPr>
        <p:spPr bwMode="auto">
          <a:xfrm>
            <a:off x="755580" y="1483937"/>
            <a:ext cx="5544617" cy="415498"/>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fr-FR" altLang="fr-FR" sz="1050" b="0" i="0" u="none" strike="noStrike" cap="none" normalizeH="0" baseline="0" dirty="0" smtClean="0">
                <a:ln>
                  <a:noFill/>
                </a:ln>
                <a:solidFill>
                  <a:srgbClr val="BBB529"/>
                </a:solidFill>
                <a:effectLst/>
                <a:latin typeface="Courier New" pitchFamily="49" charset="0"/>
                <a:cs typeface="Courier New" pitchFamily="49" charset="0"/>
              </a:rPr>
              <a:t>@</a:t>
            </a:r>
            <a:r>
              <a:rPr kumimoji="0" lang="fr-FR" altLang="fr-FR" sz="1050" b="0" i="0" u="none" strike="noStrike" cap="none" normalizeH="0" baseline="0" dirty="0" err="1" smtClean="0">
                <a:ln>
                  <a:noFill/>
                </a:ln>
                <a:solidFill>
                  <a:srgbClr val="BBB529"/>
                </a:solidFill>
                <a:effectLst/>
                <a:latin typeface="Courier New" pitchFamily="49" charset="0"/>
                <a:cs typeface="Courier New" pitchFamily="49" charset="0"/>
              </a:rPr>
              <a:t>RepeatedTest</a:t>
            </a:r>
            <a:r>
              <a:rPr kumimoji="0" lang="fr-FR" altLang="fr-FR" sz="1050" b="0" i="0" u="none" strike="noStrike" cap="none" normalizeH="0" baseline="0" dirty="0" smtClean="0">
                <a:ln>
                  <a:noFill/>
                </a:ln>
                <a:solidFill>
                  <a:srgbClr val="A9B7C6"/>
                </a:solidFill>
                <a:effectLst/>
                <a:latin typeface="Courier New" pitchFamily="49" charset="0"/>
                <a:cs typeface="Courier New" pitchFamily="49" charset="0"/>
              </a:rPr>
              <a:t>(</a:t>
            </a:r>
            <a:r>
              <a:rPr kumimoji="0" lang="fr-FR" altLang="fr-FR" sz="1050" b="0" i="0" u="none" strike="noStrike" cap="none" normalizeH="0" baseline="0" dirty="0" smtClean="0">
                <a:ln>
                  <a:noFill/>
                </a:ln>
                <a:solidFill>
                  <a:srgbClr val="6897BB"/>
                </a:solidFill>
                <a:effectLst/>
                <a:latin typeface="Courier New" pitchFamily="49" charset="0"/>
                <a:cs typeface="Courier New" pitchFamily="49" charset="0"/>
              </a:rPr>
              <a:t>10</a:t>
            </a:r>
            <a:r>
              <a:rPr kumimoji="0" lang="fr-FR" altLang="fr-FR" sz="1050" b="0" i="0" u="none" strike="noStrike" cap="none" normalizeH="0" baseline="0" dirty="0" smtClean="0">
                <a:ln>
                  <a:noFill/>
                </a:ln>
                <a:solidFill>
                  <a:srgbClr val="A9B7C6"/>
                </a:solidFill>
                <a:effectLst/>
                <a:latin typeface="Courier New" pitchFamily="49" charset="0"/>
                <a:cs typeface="Courier New" pitchFamily="49" charset="0"/>
              </a:rPr>
              <a:t>)</a:t>
            </a:r>
            <a:br>
              <a:rPr kumimoji="0" lang="fr-FR" altLang="fr-FR" sz="1050" b="0" i="0" u="none" strike="noStrike" cap="none" normalizeH="0" baseline="0" dirty="0" smtClean="0">
                <a:ln>
                  <a:noFill/>
                </a:ln>
                <a:solidFill>
                  <a:srgbClr val="A9B7C6"/>
                </a:solidFill>
                <a:effectLst/>
                <a:latin typeface="Courier New" pitchFamily="49" charset="0"/>
                <a:cs typeface="Courier New" pitchFamily="49" charset="0"/>
              </a:rPr>
            </a:br>
            <a:r>
              <a:rPr kumimoji="0" lang="fr-FR" altLang="fr-FR" sz="1050" b="0" i="0" u="none" strike="noStrike" cap="none" normalizeH="0" baseline="0" dirty="0" smtClean="0">
                <a:ln>
                  <a:noFill/>
                </a:ln>
                <a:solidFill>
                  <a:srgbClr val="CC7832"/>
                </a:solidFill>
                <a:effectLst/>
                <a:latin typeface="Courier New" pitchFamily="49" charset="0"/>
                <a:cs typeface="Courier New" pitchFamily="49" charset="0"/>
              </a:rPr>
              <a:t>public </a:t>
            </a:r>
            <a:r>
              <a:rPr kumimoji="0" lang="fr-FR" altLang="fr-FR" sz="1050" b="0" i="0" u="none" strike="noStrike" cap="none" normalizeH="0" baseline="0" dirty="0" err="1" smtClean="0">
                <a:ln>
                  <a:noFill/>
                </a:ln>
                <a:solidFill>
                  <a:srgbClr val="CC7832"/>
                </a:solidFill>
                <a:effectLst/>
                <a:latin typeface="Courier New" pitchFamily="49" charset="0"/>
                <a:cs typeface="Courier New" pitchFamily="49" charset="0"/>
              </a:rPr>
              <a:t>void</a:t>
            </a:r>
            <a:r>
              <a:rPr kumimoji="0" lang="fr-FR" altLang="fr-FR" sz="1050" b="0" i="0" u="none" strike="noStrike" cap="none" normalizeH="0" baseline="0" dirty="0" smtClean="0">
                <a:ln>
                  <a:noFill/>
                </a:ln>
                <a:solidFill>
                  <a:srgbClr val="CC7832"/>
                </a:solidFill>
                <a:effectLst/>
                <a:latin typeface="Courier New" pitchFamily="49" charset="0"/>
                <a:cs typeface="Courier New" pitchFamily="49" charset="0"/>
              </a:rPr>
              <a:t> </a:t>
            </a:r>
            <a:r>
              <a:rPr kumimoji="0" lang="fr-FR" altLang="fr-FR" sz="1050" b="0" i="0" u="none" strike="noStrike" cap="none" normalizeH="0" baseline="0" dirty="0" err="1" smtClean="0">
                <a:ln>
                  <a:noFill/>
                </a:ln>
                <a:solidFill>
                  <a:srgbClr val="FFC66D"/>
                </a:solidFill>
                <a:effectLst/>
                <a:latin typeface="Courier New" pitchFamily="49" charset="0"/>
                <a:cs typeface="Courier New" pitchFamily="49" charset="0"/>
              </a:rPr>
              <a:t>write_should_always_write_same_message_on_output</a:t>
            </a:r>
            <a:r>
              <a:rPr kumimoji="0" lang="fr-FR" altLang="fr-FR" sz="1050" b="0" i="0" u="none" strike="noStrike" cap="none" normalizeH="0" baseline="0" dirty="0" smtClean="0">
                <a:ln>
                  <a:noFill/>
                </a:ln>
                <a:solidFill>
                  <a:srgbClr val="A9B7C6"/>
                </a:solidFill>
                <a:effectLst/>
                <a:latin typeface="Courier New" pitchFamily="49" charset="0"/>
                <a:cs typeface="Courier New" pitchFamily="49" charset="0"/>
              </a:rPr>
              <a:t>() {</a:t>
            </a:r>
            <a:endParaRPr kumimoji="0" lang="fr-FR" altLang="fr-FR" sz="2000" b="0" i="0" u="none" strike="noStrike" cap="none" normalizeH="0" baseline="0" dirty="0" smtClean="0">
              <a:ln>
                <a:noFill/>
              </a:ln>
              <a:solidFill>
                <a:schemeClr val="tx1"/>
              </a:solidFill>
              <a:effectLst/>
              <a:latin typeface="Arial" pitchFamily="34" charset="0"/>
              <a:cs typeface="Arial" pitchFamily="34" charset="0"/>
            </a:endParaRPr>
          </a:p>
        </p:txBody>
      </p:sp>
      <p:sp>
        <p:nvSpPr>
          <p:cNvPr id="11" name="Rectangle 5"/>
          <p:cNvSpPr>
            <a:spLocks noChangeArrowheads="1"/>
          </p:cNvSpPr>
          <p:nvPr/>
        </p:nvSpPr>
        <p:spPr bwMode="auto">
          <a:xfrm>
            <a:off x="755577" y="3147817"/>
            <a:ext cx="6552729" cy="1061829"/>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fr-FR" altLang="fr-FR" sz="1050" b="0" i="0" u="none" strike="noStrike" cap="none" normalizeH="0" baseline="0" dirty="0" smtClean="0">
                <a:ln>
                  <a:noFill/>
                </a:ln>
                <a:solidFill>
                  <a:srgbClr val="BBB529"/>
                </a:solidFill>
                <a:effectLst/>
                <a:latin typeface="Courier New" pitchFamily="49" charset="0"/>
                <a:cs typeface="Courier New" pitchFamily="49" charset="0"/>
              </a:rPr>
              <a:t>@</a:t>
            </a:r>
            <a:r>
              <a:rPr kumimoji="0" lang="fr-FR" altLang="fr-FR" sz="1050" b="0" i="0" u="none" strike="noStrike" cap="none" normalizeH="0" baseline="0" dirty="0" err="1" smtClean="0">
                <a:ln>
                  <a:noFill/>
                </a:ln>
                <a:solidFill>
                  <a:srgbClr val="BBB529"/>
                </a:solidFill>
                <a:effectLst/>
                <a:latin typeface="Courier New" pitchFamily="49" charset="0"/>
                <a:cs typeface="Courier New" pitchFamily="49" charset="0"/>
              </a:rPr>
              <a:t>ParameterizedTest</a:t>
            </a:r>
            <a:r>
              <a:rPr kumimoji="0" lang="fr-FR" altLang="fr-FR" sz="1050" b="0" i="0" u="none" strike="noStrike" cap="none" normalizeH="0" baseline="0" dirty="0" smtClean="0">
                <a:ln>
                  <a:noFill/>
                </a:ln>
                <a:solidFill>
                  <a:srgbClr val="A9B7C6"/>
                </a:solidFill>
                <a:effectLst/>
                <a:latin typeface="Courier New" pitchFamily="49" charset="0"/>
                <a:cs typeface="Courier New" pitchFamily="49" charset="0"/>
              </a:rPr>
              <a:t>()</a:t>
            </a:r>
            <a:br>
              <a:rPr kumimoji="0" lang="fr-FR" altLang="fr-FR" sz="1050" b="0" i="0" u="none" strike="noStrike" cap="none" normalizeH="0" baseline="0" dirty="0" smtClean="0">
                <a:ln>
                  <a:noFill/>
                </a:ln>
                <a:solidFill>
                  <a:srgbClr val="A9B7C6"/>
                </a:solidFill>
                <a:effectLst/>
                <a:latin typeface="Courier New" pitchFamily="49" charset="0"/>
                <a:cs typeface="Courier New" pitchFamily="49" charset="0"/>
              </a:rPr>
            </a:br>
            <a:r>
              <a:rPr kumimoji="0" lang="fr-FR" altLang="fr-FR" sz="1050" b="0" i="0" u="none" strike="noStrike" cap="none" normalizeH="0" baseline="0" dirty="0" smtClean="0">
                <a:ln>
                  <a:noFill/>
                </a:ln>
                <a:solidFill>
                  <a:srgbClr val="BBB529"/>
                </a:solidFill>
                <a:effectLst/>
                <a:latin typeface="Courier New" pitchFamily="49" charset="0"/>
                <a:cs typeface="Courier New" pitchFamily="49" charset="0"/>
              </a:rPr>
              <a:t>@</a:t>
            </a:r>
            <a:r>
              <a:rPr kumimoji="0" lang="fr-FR" altLang="fr-FR" sz="1050" b="0" i="0" u="none" strike="noStrike" cap="none" normalizeH="0" baseline="0" dirty="0" err="1" smtClean="0">
                <a:ln>
                  <a:noFill/>
                </a:ln>
                <a:solidFill>
                  <a:srgbClr val="BBB529"/>
                </a:solidFill>
                <a:effectLst/>
                <a:latin typeface="Courier New" pitchFamily="49" charset="0"/>
                <a:cs typeface="Courier New" pitchFamily="49" charset="0"/>
              </a:rPr>
              <a:t>ValueSource</a:t>
            </a:r>
            <a:r>
              <a:rPr kumimoji="0" lang="fr-FR" altLang="fr-FR" sz="1050" b="0" i="0" u="none" strike="noStrike" cap="none" normalizeH="0" baseline="0" dirty="0" smtClean="0">
                <a:ln>
                  <a:noFill/>
                </a:ln>
                <a:solidFill>
                  <a:srgbClr val="A9B7C6"/>
                </a:solidFill>
                <a:effectLst/>
                <a:latin typeface="Courier New" pitchFamily="49" charset="0"/>
                <a:cs typeface="Courier New" pitchFamily="49" charset="0"/>
              </a:rPr>
              <a:t>(</a:t>
            </a:r>
            <a:r>
              <a:rPr kumimoji="0" lang="fr-FR" altLang="fr-FR" sz="1050" b="0" i="0" u="none" strike="noStrike" cap="none" normalizeH="0" baseline="0" dirty="0" smtClean="0">
                <a:ln>
                  <a:noFill/>
                </a:ln>
                <a:solidFill>
                  <a:srgbClr val="D0D0FF"/>
                </a:solidFill>
                <a:effectLst/>
                <a:latin typeface="Courier New" pitchFamily="49" charset="0"/>
                <a:cs typeface="Courier New" pitchFamily="49" charset="0"/>
              </a:rPr>
              <a:t>strings </a:t>
            </a:r>
            <a:r>
              <a:rPr kumimoji="0" lang="fr-FR" altLang="fr-FR" sz="1050" b="0" i="0" u="none" strike="noStrike" cap="none" normalizeH="0" baseline="0" dirty="0" smtClean="0">
                <a:ln>
                  <a:noFill/>
                </a:ln>
                <a:solidFill>
                  <a:srgbClr val="A9B7C6"/>
                </a:solidFill>
                <a:effectLst/>
                <a:latin typeface="Courier New" pitchFamily="49" charset="0"/>
                <a:cs typeface="Courier New" pitchFamily="49" charset="0"/>
              </a:rPr>
              <a:t>= {</a:t>
            </a:r>
            <a:r>
              <a:rPr kumimoji="0" lang="fr-FR" altLang="fr-FR" sz="1050" b="0" i="0" u="none" strike="noStrike" cap="none" normalizeH="0" baseline="0" dirty="0" smtClean="0">
                <a:ln>
                  <a:noFill/>
                </a:ln>
                <a:solidFill>
                  <a:srgbClr val="6A8759"/>
                </a:solidFill>
                <a:effectLst/>
                <a:latin typeface="Courier New" pitchFamily="49" charset="0"/>
                <a:cs typeface="Courier New" pitchFamily="49" charset="0"/>
              </a:rPr>
              <a:t>"</a:t>
            </a:r>
            <a:r>
              <a:rPr kumimoji="0" lang="fr-FR" altLang="fr-FR" sz="1050" b="0" i="0" u="none" strike="noStrike" cap="none" normalizeH="0" baseline="0" dirty="0" err="1" smtClean="0">
                <a:ln>
                  <a:noFill/>
                </a:ln>
                <a:solidFill>
                  <a:srgbClr val="6A8759"/>
                </a:solidFill>
                <a:effectLst/>
                <a:latin typeface="Courier New" pitchFamily="49" charset="0"/>
                <a:cs typeface="Courier New" pitchFamily="49" charset="0"/>
              </a:rPr>
              <a:t>plop</a:t>
            </a:r>
            <a:r>
              <a:rPr kumimoji="0" lang="fr-FR" altLang="fr-FR" sz="1050" b="0" i="0" u="none" strike="noStrike" cap="none" normalizeH="0" baseline="0" dirty="0" smtClean="0">
                <a:ln>
                  <a:noFill/>
                </a:ln>
                <a:solidFill>
                  <a:srgbClr val="6A8759"/>
                </a:solidFill>
                <a:effectLst/>
                <a:latin typeface="Courier New" pitchFamily="49" charset="0"/>
                <a:cs typeface="Courier New" pitchFamily="49" charset="0"/>
              </a:rPr>
              <a:t>"</a:t>
            </a:r>
            <a:r>
              <a:rPr kumimoji="0" lang="fr-FR" altLang="fr-FR" sz="1050" b="0" i="0" u="none" strike="noStrike" cap="none" normalizeH="0" baseline="0" dirty="0" smtClean="0">
                <a:ln>
                  <a:noFill/>
                </a:ln>
                <a:solidFill>
                  <a:srgbClr val="CC7832"/>
                </a:solidFill>
                <a:effectLst/>
                <a:latin typeface="Courier New" pitchFamily="49" charset="0"/>
                <a:cs typeface="Courier New" pitchFamily="49" charset="0"/>
              </a:rPr>
              <a:t>,</a:t>
            </a:r>
            <a:r>
              <a:rPr kumimoji="0" lang="fr-FR" altLang="fr-FR" sz="1050" b="0" i="0" u="none" strike="noStrike" cap="none" normalizeH="0" baseline="0" dirty="0" smtClean="0">
                <a:ln>
                  <a:noFill/>
                </a:ln>
                <a:solidFill>
                  <a:srgbClr val="6A8759"/>
                </a:solidFill>
                <a:effectLst/>
                <a:latin typeface="Courier New" pitchFamily="49" charset="0"/>
                <a:cs typeface="Courier New" pitchFamily="49" charset="0"/>
              </a:rPr>
              <a:t>"p"</a:t>
            </a:r>
            <a:r>
              <a:rPr kumimoji="0" lang="fr-FR" altLang="fr-FR" sz="1050" b="0" i="0" u="none" strike="noStrike" cap="none" normalizeH="0" baseline="0" dirty="0" smtClean="0">
                <a:ln>
                  <a:noFill/>
                </a:ln>
                <a:solidFill>
                  <a:srgbClr val="CC7832"/>
                </a:solidFill>
                <a:effectLst/>
                <a:latin typeface="Courier New" pitchFamily="49" charset="0"/>
                <a:cs typeface="Courier New" pitchFamily="49" charset="0"/>
              </a:rPr>
              <a:t>,</a:t>
            </a:r>
            <a:r>
              <a:rPr kumimoji="0" lang="fr-FR" altLang="fr-FR" sz="1050" b="0" i="0" u="none" strike="noStrike" cap="none" normalizeH="0" baseline="0" dirty="0" smtClean="0">
                <a:ln>
                  <a:noFill/>
                </a:ln>
                <a:solidFill>
                  <a:srgbClr val="6A8759"/>
                </a:solidFill>
                <a:effectLst/>
                <a:latin typeface="Courier New" pitchFamily="49" charset="0"/>
                <a:cs typeface="Courier New" pitchFamily="49" charset="0"/>
              </a:rPr>
              <a:t>"</a:t>
            </a:r>
            <a:r>
              <a:rPr kumimoji="0" lang="fr-FR" altLang="fr-FR" sz="1050" b="0" i="0" u="none" strike="noStrike" cap="none" normalizeH="0" baseline="0" dirty="0" err="1" smtClean="0">
                <a:ln>
                  <a:noFill/>
                </a:ln>
                <a:solidFill>
                  <a:srgbClr val="6A8759"/>
                </a:solidFill>
                <a:effectLst/>
                <a:latin typeface="Courier New" pitchFamily="49" charset="0"/>
                <a:cs typeface="Courier New" pitchFamily="49" charset="0"/>
              </a:rPr>
              <a:t>plopplopplop</a:t>
            </a:r>
            <a:r>
              <a:rPr kumimoji="0" lang="fr-FR" altLang="fr-FR" sz="1050" b="0" i="0" u="none" strike="noStrike" cap="none" normalizeH="0" baseline="0" dirty="0" smtClean="0">
                <a:ln>
                  <a:noFill/>
                </a:ln>
                <a:solidFill>
                  <a:srgbClr val="6A8759"/>
                </a:solidFill>
                <a:effectLst/>
                <a:latin typeface="Courier New" pitchFamily="49" charset="0"/>
                <a:cs typeface="Courier New" pitchFamily="49" charset="0"/>
              </a:rPr>
              <a:t>"</a:t>
            </a:r>
            <a:r>
              <a:rPr kumimoji="0" lang="fr-FR" altLang="fr-FR" sz="1050" b="0" i="0" u="none" strike="noStrike" cap="none" normalizeH="0" baseline="0" dirty="0" smtClean="0">
                <a:ln>
                  <a:noFill/>
                </a:ln>
                <a:solidFill>
                  <a:srgbClr val="A9B7C6"/>
                </a:solidFill>
                <a:effectLst/>
                <a:latin typeface="Courier New" pitchFamily="49" charset="0"/>
                <a:cs typeface="Courier New" pitchFamily="49" charset="0"/>
              </a:rPr>
              <a:t>})</a:t>
            </a:r>
            <a:br>
              <a:rPr kumimoji="0" lang="fr-FR" altLang="fr-FR" sz="1050" b="0" i="0" u="none" strike="noStrike" cap="none" normalizeH="0" baseline="0" dirty="0" smtClean="0">
                <a:ln>
                  <a:noFill/>
                </a:ln>
                <a:solidFill>
                  <a:srgbClr val="A9B7C6"/>
                </a:solidFill>
                <a:effectLst/>
                <a:latin typeface="Courier New" pitchFamily="49" charset="0"/>
                <a:cs typeface="Courier New" pitchFamily="49" charset="0"/>
              </a:rPr>
            </a:br>
            <a:r>
              <a:rPr kumimoji="0" lang="fr-FR" altLang="fr-FR" sz="1050" b="0" i="0" u="none" strike="noStrike" cap="none" normalizeH="0" baseline="0" dirty="0" smtClean="0">
                <a:ln>
                  <a:noFill/>
                </a:ln>
                <a:solidFill>
                  <a:srgbClr val="CC7832"/>
                </a:solidFill>
                <a:effectLst/>
                <a:latin typeface="Courier New" pitchFamily="49" charset="0"/>
                <a:cs typeface="Courier New" pitchFamily="49" charset="0"/>
              </a:rPr>
              <a:t>public </a:t>
            </a:r>
            <a:r>
              <a:rPr kumimoji="0" lang="fr-FR" altLang="fr-FR" sz="1050" b="0" i="0" u="none" strike="noStrike" cap="none" normalizeH="0" baseline="0" dirty="0" err="1" smtClean="0">
                <a:ln>
                  <a:noFill/>
                </a:ln>
                <a:solidFill>
                  <a:srgbClr val="CC7832"/>
                </a:solidFill>
                <a:effectLst/>
                <a:latin typeface="Courier New" pitchFamily="49" charset="0"/>
                <a:cs typeface="Courier New" pitchFamily="49" charset="0"/>
              </a:rPr>
              <a:t>void</a:t>
            </a:r>
            <a:r>
              <a:rPr kumimoji="0" lang="fr-FR" altLang="fr-FR" sz="1050" b="0" i="0" u="none" strike="noStrike" cap="none" normalizeH="0" baseline="0" dirty="0" smtClean="0">
                <a:ln>
                  <a:noFill/>
                </a:ln>
                <a:solidFill>
                  <a:srgbClr val="CC7832"/>
                </a:solidFill>
                <a:effectLst/>
                <a:latin typeface="Courier New" pitchFamily="49" charset="0"/>
                <a:cs typeface="Courier New" pitchFamily="49" charset="0"/>
              </a:rPr>
              <a:t> </a:t>
            </a:r>
            <a:r>
              <a:rPr kumimoji="0" lang="fr-FR" altLang="fr-FR" sz="1050" b="0" i="0" u="none" strike="noStrike" cap="none" normalizeH="0" baseline="0" dirty="0" err="1" smtClean="0">
                <a:ln>
                  <a:noFill/>
                </a:ln>
                <a:solidFill>
                  <a:srgbClr val="FFC66D"/>
                </a:solidFill>
                <a:effectLst/>
                <a:latin typeface="Courier New" pitchFamily="49" charset="0"/>
                <a:cs typeface="Courier New" pitchFamily="49" charset="0"/>
              </a:rPr>
              <a:t>write_should_work_with_any_size_message_on_output</a:t>
            </a:r>
            <a:r>
              <a:rPr kumimoji="0" lang="fr-FR" altLang="fr-FR" sz="1050" b="0" i="0" u="none" strike="noStrike" cap="none" normalizeH="0" baseline="0" dirty="0" smtClean="0">
                <a:ln>
                  <a:noFill/>
                </a:ln>
                <a:solidFill>
                  <a:srgbClr val="A9B7C6"/>
                </a:solidFill>
                <a:effectLst/>
                <a:latin typeface="Courier New" pitchFamily="49" charset="0"/>
                <a:cs typeface="Courier New" pitchFamily="49" charset="0"/>
              </a:rPr>
              <a:t>(String message) {</a:t>
            </a:r>
            <a:br>
              <a:rPr kumimoji="0" lang="fr-FR" altLang="fr-FR" sz="1050" b="0" i="0" u="none" strike="noStrike" cap="none" normalizeH="0" baseline="0" dirty="0" smtClean="0">
                <a:ln>
                  <a:noFill/>
                </a:ln>
                <a:solidFill>
                  <a:srgbClr val="A9B7C6"/>
                </a:solidFill>
                <a:effectLst/>
                <a:latin typeface="Courier New" pitchFamily="49" charset="0"/>
                <a:cs typeface="Courier New" pitchFamily="49" charset="0"/>
              </a:rPr>
            </a:br>
            <a:r>
              <a:rPr kumimoji="0" lang="fr-FR" altLang="fr-FR" sz="1050" b="0" i="0" u="none" strike="noStrike" cap="none" normalizeH="0" baseline="0" dirty="0" smtClean="0">
                <a:ln>
                  <a:noFill/>
                </a:ln>
                <a:solidFill>
                  <a:srgbClr val="A9B7C6"/>
                </a:solidFill>
                <a:effectLst/>
                <a:latin typeface="Courier New" pitchFamily="49" charset="0"/>
                <a:cs typeface="Courier New" pitchFamily="49" charset="0"/>
              </a:rPr>
              <a:t>    </a:t>
            </a:r>
            <a:r>
              <a:rPr kumimoji="0" lang="fr-FR" altLang="fr-FR" sz="1050" b="0" i="0" u="none" strike="noStrike" cap="none" normalizeH="0" baseline="0" dirty="0" err="1" smtClean="0">
                <a:ln>
                  <a:noFill/>
                </a:ln>
                <a:solidFill>
                  <a:srgbClr val="9876AA"/>
                </a:solidFill>
                <a:effectLst/>
                <a:latin typeface="Courier New" pitchFamily="49" charset="0"/>
                <a:cs typeface="Courier New" pitchFamily="49" charset="0"/>
              </a:rPr>
              <a:t>consoleLogger</a:t>
            </a:r>
            <a:r>
              <a:rPr kumimoji="0" lang="fr-FR" altLang="fr-FR" sz="1050" b="0" i="0" u="none" strike="noStrike" cap="none" normalizeH="0" baseline="0" dirty="0" err="1" smtClean="0">
                <a:ln>
                  <a:noFill/>
                </a:ln>
                <a:solidFill>
                  <a:srgbClr val="A9B7C6"/>
                </a:solidFill>
                <a:effectLst/>
                <a:latin typeface="Courier New" pitchFamily="49" charset="0"/>
                <a:cs typeface="Courier New" pitchFamily="49" charset="0"/>
              </a:rPr>
              <a:t>.write</a:t>
            </a:r>
            <a:r>
              <a:rPr kumimoji="0" lang="fr-FR" altLang="fr-FR" sz="1050" b="0" i="0" u="none" strike="noStrike" cap="none" normalizeH="0" baseline="0" dirty="0" smtClean="0">
                <a:ln>
                  <a:noFill/>
                </a:ln>
                <a:solidFill>
                  <a:srgbClr val="A9B7C6"/>
                </a:solidFill>
                <a:effectLst/>
                <a:latin typeface="Courier New" pitchFamily="49" charset="0"/>
                <a:cs typeface="Courier New" pitchFamily="49" charset="0"/>
              </a:rPr>
              <a:t>(message)</a:t>
            </a:r>
            <a:r>
              <a:rPr kumimoji="0" lang="fr-FR" altLang="fr-FR" sz="1050" b="0" i="0" u="none" strike="noStrike" cap="none" normalizeH="0" baseline="0" dirty="0" smtClean="0">
                <a:ln>
                  <a:noFill/>
                </a:ln>
                <a:solidFill>
                  <a:srgbClr val="CC7832"/>
                </a:solidFill>
                <a:effectLst/>
                <a:latin typeface="Courier New" pitchFamily="49" charset="0"/>
                <a:cs typeface="Courier New" pitchFamily="49" charset="0"/>
              </a:rPr>
              <a:t>;</a:t>
            </a:r>
            <a:br>
              <a:rPr kumimoji="0" lang="fr-FR" altLang="fr-FR" sz="1050" b="0" i="0" u="none" strike="noStrike" cap="none" normalizeH="0" baseline="0" dirty="0" smtClean="0">
                <a:ln>
                  <a:noFill/>
                </a:ln>
                <a:solidFill>
                  <a:srgbClr val="CC7832"/>
                </a:solidFill>
                <a:effectLst/>
                <a:latin typeface="Courier New" pitchFamily="49" charset="0"/>
                <a:cs typeface="Courier New" pitchFamily="49" charset="0"/>
              </a:rPr>
            </a:br>
            <a:r>
              <a:rPr kumimoji="0" lang="fr-FR" altLang="fr-FR" sz="1050" b="0" i="0" u="none" strike="noStrike" cap="none" normalizeH="0" baseline="0" dirty="0" smtClean="0">
                <a:ln>
                  <a:noFill/>
                </a:ln>
                <a:solidFill>
                  <a:srgbClr val="CC7832"/>
                </a:solidFill>
                <a:effectLst/>
                <a:latin typeface="Courier New" pitchFamily="49" charset="0"/>
                <a:cs typeface="Courier New" pitchFamily="49" charset="0"/>
              </a:rPr>
              <a:t>    </a:t>
            </a:r>
            <a:r>
              <a:rPr kumimoji="0" lang="fr-FR" altLang="fr-FR" sz="1050" b="0" i="0" u="none" strike="noStrike" cap="none" normalizeH="0" baseline="0" dirty="0" err="1" smtClean="0">
                <a:ln>
                  <a:noFill/>
                </a:ln>
                <a:solidFill>
                  <a:srgbClr val="A9B7C6"/>
                </a:solidFill>
                <a:effectLst/>
                <a:latin typeface="Courier New" pitchFamily="49" charset="0"/>
                <a:cs typeface="Courier New" pitchFamily="49" charset="0"/>
              </a:rPr>
              <a:t>Assertions.</a:t>
            </a:r>
            <a:r>
              <a:rPr kumimoji="0" lang="fr-FR" altLang="fr-FR" sz="1050" b="0" i="1" u="none" strike="noStrike" cap="none" normalizeH="0" baseline="0" dirty="0" err="1" smtClean="0">
                <a:ln>
                  <a:noFill/>
                </a:ln>
                <a:solidFill>
                  <a:srgbClr val="A9B7C6"/>
                </a:solidFill>
                <a:effectLst/>
                <a:latin typeface="Courier New" pitchFamily="49" charset="0"/>
                <a:cs typeface="Courier New" pitchFamily="49" charset="0"/>
              </a:rPr>
              <a:t>assertEquals</a:t>
            </a:r>
            <a:r>
              <a:rPr kumimoji="0" lang="fr-FR" altLang="fr-FR" sz="1050" b="0" i="0" u="none" strike="noStrike" cap="none" normalizeH="0" baseline="0" dirty="0" smtClean="0">
                <a:ln>
                  <a:noFill/>
                </a:ln>
                <a:solidFill>
                  <a:srgbClr val="A9B7C6"/>
                </a:solidFill>
                <a:effectLst/>
                <a:latin typeface="Courier New" pitchFamily="49" charset="0"/>
                <a:cs typeface="Courier New" pitchFamily="49" charset="0"/>
              </a:rPr>
              <a:t>(message</a:t>
            </a:r>
            <a:r>
              <a:rPr kumimoji="0" lang="fr-FR" altLang="fr-FR" sz="1050" b="0" i="0" u="none" strike="noStrike" cap="none" normalizeH="0" baseline="0" dirty="0" smtClean="0">
                <a:ln>
                  <a:noFill/>
                </a:ln>
                <a:solidFill>
                  <a:srgbClr val="CC7832"/>
                </a:solidFill>
                <a:effectLst/>
                <a:latin typeface="Courier New" pitchFamily="49" charset="0"/>
                <a:cs typeface="Courier New" pitchFamily="49" charset="0"/>
              </a:rPr>
              <a:t>, </a:t>
            </a:r>
            <a:r>
              <a:rPr kumimoji="0" lang="fr-FR" altLang="fr-FR" sz="1050" b="0" i="0" u="none" strike="noStrike" cap="none" normalizeH="0" baseline="0" dirty="0" err="1" smtClean="0">
                <a:ln>
                  <a:noFill/>
                </a:ln>
                <a:solidFill>
                  <a:srgbClr val="9876AA"/>
                </a:solidFill>
                <a:effectLst/>
                <a:latin typeface="Courier New" pitchFamily="49" charset="0"/>
                <a:cs typeface="Courier New" pitchFamily="49" charset="0"/>
              </a:rPr>
              <a:t>consoleOutptStream</a:t>
            </a:r>
            <a:r>
              <a:rPr kumimoji="0" lang="fr-FR" altLang="fr-FR" sz="1050" b="0" i="0" u="none" strike="noStrike" cap="none" normalizeH="0" baseline="0" dirty="0" err="1" smtClean="0">
                <a:ln>
                  <a:noFill/>
                </a:ln>
                <a:solidFill>
                  <a:srgbClr val="A9B7C6"/>
                </a:solidFill>
                <a:effectLst/>
                <a:latin typeface="Courier New" pitchFamily="49" charset="0"/>
                <a:cs typeface="Courier New" pitchFamily="49" charset="0"/>
              </a:rPr>
              <a:t>.toString</a:t>
            </a:r>
            <a:r>
              <a:rPr kumimoji="0" lang="fr-FR" altLang="fr-FR" sz="1050" b="0" i="0" u="none" strike="noStrike" cap="none" normalizeH="0" baseline="0" dirty="0" smtClean="0">
                <a:ln>
                  <a:noFill/>
                </a:ln>
                <a:solidFill>
                  <a:srgbClr val="A9B7C6"/>
                </a:solidFill>
                <a:effectLst/>
                <a:latin typeface="Courier New" pitchFamily="49" charset="0"/>
                <a:cs typeface="Courier New" pitchFamily="49" charset="0"/>
              </a:rPr>
              <a:t>().</a:t>
            </a:r>
            <a:r>
              <a:rPr kumimoji="0" lang="fr-FR" altLang="fr-FR" sz="1050" b="0" i="0" u="none" strike="noStrike" cap="none" normalizeH="0" baseline="0" dirty="0" err="1" smtClean="0">
                <a:ln>
                  <a:noFill/>
                </a:ln>
                <a:solidFill>
                  <a:srgbClr val="A9B7C6"/>
                </a:solidFill>
                <a:effectLst/>
                <a:latin typeface="Courier New" pitchFamily="49" charset="0"/>
                <a:cs typeface="Courier New" pitchFamily="49" charset="0"/>
              </a:rPr>
              <a:t>trim</a:t>
            </a:r>
            <a:r>
              <a:rPr kumimoji="0" lang="fr-FR" altLang="fr-FR" sz="1050" b="0" i="0" u="none" strike="noStrike" cap="none" normalizeH="0" baseline="0" dirty="0" smtClean="0">
                <a:ln>
                  <a:noFill/>
                </a:ln>
                <a:solidFill>
                  <a:srgbClr val="A9B7C6"/>
                </a:solidFill>
                <a:effectLst/>
                <a:latin typeface="Courier New" pitchFamily="49" charset="0"/>
                <a:cs typeface="Courier New" pitchFamily="49" charset="0"/>
              </a:rPr>
              <a:t>())</a:t>
            </a:r>
            <a:r>
              <a:rPr kumimoji="0" lang="fr-FR" altLang="fr-FR" sz="1050" b="0" i="0" u="none" strike="noStrike" cap="none" normalizeH="0" baseline="0" dirty="0" smtClean="0">
                <a:ln>
                  <a:noFill/>
                </a:ln>
                <a:solidFill>
                  <a:srgbClr val="CC7832"/>
                </a:solidFill>
                <a:effectLst/>
                <a:latin typeface="Courier New" pitchFamily="49" charset="0"/>
                <a:cs typeface="Courier New" pitchFamily="49" charset="0"/>
              </a:rPr>
              <a:t>;</a:t>
            </a:r>
            <a:br>
              <a:rPr kumimoji="0" lang="fr-FR" altLang="fr-FR" sz="1050" b="0" i="0" u="none" strike="noStrike" cap="none" normalizeH="0" baseline="0" dirty="0" smtClean="0">
                <a:ln>
                  <a:noFill/>
                </a:ln>
                <a:solidFill>
                  <a:srgbClr val="CC7832"/>
                </a:solidFill>
                <a:effectLst/>
                <a:latin typeface="Courier New" pitchFamily="49" charset="0"/>
                <a:cs typeface="Courier New" pitchFamily="49" charset="0"/>
              </a:rPr>
            </a:br>
            <a:r>
              <a:rPr kumimoji="0" lang="fr-FR" altLang="fr-FR" sz="1050" b="0" i="0" u="none" strike="noStrike" cap="none" normalizeH="0" baseline="0" dirty="0" smtClean="0">
                <a:ln>
                  <a:noFill/>
                </a:ln>
                <a:solidFill>
                  <a:srgbClr val="A9B7C6"/>
                </a:solidFill>
                <a:effectLst/>
                <a:latin typeface="Courier New" pitchFamily="49" charset="0"/>
                <a:cs typeface="Courier New" pitchFamily="49" charset="0"/>
              </a:rPr>
              <a:t>}</a:t>
            </a:r>
            <a:endParaRPr kumimoji="0" lang="fr-FR" altLang="fr-FR" sz="2000" b="0" i="0" u="none" strike="noStrike" cap="none" normalizeH="0" baseline="0" dirty="0" smtClean="0">
              <a:ln>
                <a:noFill/>
              </a:ln>
              <a:solidFill>
                <a:schemeClr val="tx1"/>
              </a:solidFill>
              <a:effectLst/>
              <a:latin typeface="Arial" pitchFamily="34" charset="0"/>
              <a:cs typeface="Arial" pitchFamily="34" charset="0"/>
            </a:endParaRPr>
          </a:p>
        </p:txBody>
      </p:sp>
    </p:spTree>
    <p:extLst>
      <p:ext uri="{BB962C8B-B14F-4D97-AF65-F5344CB8AC3E}">
        <p14:creationId xmlns:p14="http://schemas.microsoft.com/office/powerpoint/2010/main" val="798178029"/>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p:cNvSpPr>
            <a:spLocks noGrp="1"/>
          </p:cNvSpPr>
          <p:nvPr>
            <p:ph type="title"/>
          </p:nvPr>
        </p:nvSpPr>
        <p:spPr/>
        <p:txBody>
          <a:bodyPr/>
          <a:lstStyle/>
          <a:p>
            <a:r>
              <a:rPr lang="fr-FR" dirty="0" err="1" smtClean="0"/>
              <a:t>JUnit</a:t>
            </a:r>
            <a:r>
              <a:rPr lang="fr-FR" dirty="0" smtClean="0"/>
              <a:t> &amp; Co</a:t>
            </a:r>
            <a:endParaRPr lang="fr-FR" dirty="0"/>
          </a:p>
        </p:txBody>
      </p:sp>
      <p:sp>
        <p:nvSpPr>
          <p:cNvPr id="4" name="Espace réservé du pied de page 3"/>
          <p:cNvSpPr>
            <a:spLocks noGrp="1"/>
          </p:cNvSpPr>
          <p:nvPr>
            <p:ph type="ftr" sz="quarter" idx="11"/>
          </p:nvPr>
        </p:nvSpPr>
        <p:spPr/>
        <p:txBody>
          <a:bodyPr/>
          <a:lstStyle/>
          <a:p>
            <a:pPr>
              <a:defRPr/>
            </a:pPr>
            <a:r>
              <a:rPr lang="fr-FR" dirty="0" smtClean="0"/>
              <a:t>TDD</a:t>
            </a:r>
            <a:endParaRPr lang="fr-FR" dirty="0"/>
          </a:p>
        </p:txBody>
      </p:sp>
      <p:sp>
        <p:nvSpPr>
          <p:cNvPr id="5" name="Espace réservé du numéro de diapositive 4"/>
          <p:cNvSpPr>
            <a:spLocks noGrp="1"/>
          </p:cNvSpPr>
          <p:nvPr>
            <p:ph type="sldNum" sz="quarter" idx="12"/>
          </p:nvPr>
        </p:nvSpPr>
        <p:spPr/>
        <p:txBody>
          <a:bodyPr/>
          <a:lstStyle/>
          <a:p>
            <a:pPr>
              <a:defRPr/>
            </a:pPr>
            <a:fld id="{276219AF-F5ED-455B-A512-B03AB3602319}" type="slidenum">
              <a:rPr lang="fr-FR" smtClean="0"/>
              <a:pPr>
                <a:defRPr/>
              </a:pPr>
              <a:t>86</a:t>
            </a:fld>
            <a:endParaRPr lang="fr-FR" dirty="0"/>
          </a:p>
        </p:txBody>
      </p:sp>
      <p:sp>
        <p:nvSpPr>
          <p:cNvPr id="3" name="Espace réservé du contenu 2"/>
          <p:cNvSpPr>
            <a:spLocks noGrp="1"/>
          </p:cNvSpPr>
          <p:nvPr>
            <p:ph idx="1"/>
          </p:nvPr>
        </p:nvSpPr>
        <p:spPr/>
        <p:txBody>
          <a:bodyPr>
            <a:normAutofit/>
          </a:bodyPr>
          <a:lstStyle/>
          <a:p>
            <a:r>
              <a:rPr lang="fr-FR" sz="1600" dirty="0" smtClean="0"/>
              <a:t>Plusieurs « extensions »  intéressantes à </a:t>
            </a:r>
            <a:r>
              <a:rPr lang="fr-FR" sz="1600" dirty="0" err="1" smtClean="0"/>
              <a:t>JUnit</a:t>
            </a:r>
            <a:r>
              <a:rPr lang="fr-FR" sz="1600" dirty="0" smtClean="0"/>
              <a:t> existent</a:t>
            </a:r>
            <a:endParaRPr lang="fr-FR" sz="1600" dirty="0"/>
          </a:p>
          <a:p>
            <a:endParaRPr lang="fr-FR" sz="1600" dirty="0"/>
          </a:p>
          <a:p>
            <a:r>
              <a:rPr lang="fr-FR" sz="1600" dirty="0" smtClean="0">
                <a:hlinkClick r:id="rId3"/>
              </a:rPr>
              <a:t>JUnitParams</a:t>
            </a:r>
            <a:r>
              <a:rPr lang="fr-FR" sz="1600" dirty="0" smtClean="0"/>
              <a:t>: qui permet de paramétrer ses tests (avec des valeurs directes ou des fournisseurs de valeurs)</a:t>
            </a:r>
            <a:br>
              <a:rPr lang="fr-FR" sz="1600" dirty="0" smtClean="0"/>
            </a:br>
            <a:r>
              <a:rPr lang="fr-FR" sz="1600" dirty="0" smtClean="0"/>
              <a:t>Ps: fonctionnalité embarquée dans </a:t>
            </a:r>
            <a:r>
              <a:rPr lang="fr-FR" sz="1600" dirty="0" err="1" smtClean="0"/>
              <a:t>Junit</a:t>
            </a:r>
            <a:r>
              <a:rPr lang="fr-FR" sz="1600" dirty="0" smtClean="0"/>
              <a:t> 5</a:t>
            </a:r>
          </a:p>
          <a:p>
            <a:endParaRPr lang="fr-FR" sz="1600" dirty="0" smtClean="0"/>
          </a:p>
          <a:p>
            <a:r>
              <a:rPr lang="fr-FR" sz="1600" dirty="0" smtClean="0">
                <a:hlinkClick r:id="rId4"/>
              </a:rPr>
              <a:t>AssertJ</a:t>
            </a:r>
            <a:r>
              <a:rPr lang="fr-FR" sz="1600" dirty="0" smtClean="0"/>
              <a:t>: qui permet d’écrire des assertions de manière un peu plus naturelle, et plus lisible/compréhensible par un Humain</a:t>
            </a:r>
          </a:p>
          <a:p>
            <a:endParaRPr lang="fr-FR" sz="1600" dirty="0"/>
          </a:p>
        </p:txBody>
      </p:sp>
    </p:spTree>
    <p:extLst>
      <p:ext uri="{BB962C8B-B14F-4D97-AF65-F5344CB8AC3E}">
        <p14:creationId xmlns:p14="http://schemas.microsoft.com/office/powerpoint/2010/main" val="2241860826"/>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p:cNvSpPr>
            <a:spLocks noGrp="1"/>
          </p:cNvSpPr>
          <p:nvPr>
            <p:ph type="ctrTitle"/>
          </p:nvPr>
        </p:nvSpPr>
        <p:spPr>
          <a:xfrm>
            <a:off x="2699796" y="1621076"/>
            <a:ext cx="5544615" cy="518629"/>
          </a:xfrm>
        </p:spPr>
        <p:txBody>
          <a:bodyPr/>
          <a:lstStyle/>
          <a:p>
            <a:r>
              <a:rPr lang="fr-FR" dirty="0" smtClean="0"/>
              <a:t>Pour se </a:t>
            </a:r>
            <a:r>
              <a:rPr lang="fr-FR" dirty="0" err="1" smtClean="0"/>
              <a:t>mocker</a:t>
            </a:r>
            <a:r>
              <a:rPr lang="fr-FR" dirty="0" smtClean="0"/>
              <a:t> un peu</a:t>
            </a:r>
            <a:endParaRPr lang="fr-FR" dirty="0"/>
          </a:p>
        </p:txBody>
      </p:sp>
      <p:sp>
        <p:nvSpPr>
          <p:cNvPr id="4" name="Espace réservé du pied de page 3"/>
          <p:cNvSpPr>
            <a:spLocks noGrp="1"/>
          </p:cNvSpPr>
          <p:nvPr>
            <p:ph type="ftr" sz="quarter" idx="11"/>
          </p:nvPr>
        </p:nvSpPr>
        <p:spPr/>
        <p:txBody>
          <a:bodyPr/>
          <a:lstStyle/>
          <a:p>
            <a:pPr>
              <a:defRPr/>
            </a:pPr>
            <a:r>
              <a:rPr lang="fr-FR" dirty="0" smtClean="0"/>
              <a:t>Notions d'architecture</a:t>
            </a:r>
            <a:endParaRPr lang="fr-FR" dirty="0"/>
          </a:p>
        </p:txBody>
      </p:sp>
      <p:sp>
        <p:nvSpPr>
          <p:cNvPr id="5" name="Espace réservé du numéro de diapositive 4"/>
          <p:cNvSpPr>
            <a:spLocks noGrp="1"/>
          </p:cNvSpPr>
          <p:nvPr>
            <p:ph type="sldNum" sz="quarter" idx="12"/>
          </p:nvPr>
        </p:nvSpPr>
        <p:spPr/>
        <p:txBody>
          <a:bodyPr/>
          <a:lstStyle/>
          <a:p>
            <a:pPr>
              <a:defRPr/>
            </a:pPr>
            <a:fld id="{276219AF-F5ED-455B-A512-B03AB3602319}" type="slidenum">
              <a:rPr lang="fr-FR" smtClean="0"/>
              <a:pPr>
                <a:defRPr/>
              </a:pPr>
              <a:t>87</a:t>
            </a:fld>
            <a:endParaRPr lang="fr-FR" dirty="0"/>
          </a:p>
        </p:txBody>
      </p:sp>
      <p:sp>
        <p:nvSpPr>
          <p:cNvPr id="7" name="Titre 5"/>
          <p:cNvSpPr txBox="1">
            <a:spLocks/>
          </p:cNvSpPr>
          <p:nvPr/>
        </p:nvSpPr>
        <p:spPr>
          <a:xfrm>
            <a:off x="2699794" y="2139705"/>
            <a:ext cx="5544615" cy="360040"/>
          </a:xfrm>
          <a:prstGeom prst="rect">
            <a:avLst/>
          </a:prstGeom>
        </p:spPr>
        <p:txBody>
          <a:bodyPr vert="horz" lIns="0" tIns="0" rIns="0" bIns="0" rtlCol="0" anchor="t" anchorCtr="0">
            <a:noAutofit/>
          </a:bodyPr>
          <a:lstStyle>
            <a:lvl1pPr algn="l" defTabSz="914400" rtl="0" eaLnBrk="1" latinLnBrk="0" hangingPunct="1">
              <a:lnSpc>
                <a:spcPct val="85000"/>
              </a:lnSpc>
              <a:spcBef>
                <a:spcPct val="0"/>
              </a:spcBef>
              <a:buNone/>
              <a:defRPr sz="3600" b="1" kern="1200" cap="all" baseline="0">
                <a:solidFill>
                  <a:srgbClr val="646567"/>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FR" sz="1800" b="0" i="1" dirty="0" err="1" smtClean="0"/>
              <a:t>mockito</a:t>
            </a:r>
            <a:endParaRPr lang="fr-FR" sz="1800" b="0" i="1" dirty="0"/>
          </a:p>
        </p:txBody>
      </p:sp>
    </p:spTree>
    <p:extLst>
      <p:ext uri="{BB962C8B-B14F-4D97-AF65-F5344CB8AC3E}">
        <p14:creationId xmlns:p14="http://schemas.microsoft.com/office/powerpoint/2010/main" val="2054674316"/>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p:cNvSpPr>
            <a:spLocks noGrp="1"/>
          </p:cNvSpPr>
          <p:nvPr>
            <p:ph type="title"/>
          </p:nvPr>
        </p:nvSpPr>
        <p:spPr/>
        <p:txBody>
          <a:bodyPr/>
          <a:lstStyle/>
          <a:p>
            <a:r>
              <a:rPr lang="fr-FR" dirty="0" smtClean="0"/>
              <a:t>Mockito</a:t>
            </a:r>
            <a:endParaRPr lang="fr-FR" dirty="0"/>
          </a:p>
        </p:txBody>
      </p:sp>
      <p:sp>
        <p:nvSpPr>
          <p:cNvPr id="4" name="Espace réservé du pied de page 3"/>
          <p:cNvSpPr>
            <a:spLocks noGrp="1"/>
          </p:cNvSpPr>
          <p:nvPr>
            <p:ph type="ftr" sz="quarter" idx="11"/>
          </p:nvPr>
        </p:nvSpPr>
        <p:spPr/>
        <p:txBody>
          <a:bodyPr/>
          <a:lstStyle/>
          <a:p>
            <a:pPr>
              <a:defRPr/>
            </a:pPr>
            <a:r>
              <a:rPr lang="fr-FR" dirty="0" smtClean="0"/>
              <a:t>TDD</a:t>
            </a:r>
            <a:endParaRPr lang="fr-FR" dirty="0"/>
          </a:p>
        </p:txBody>
      </p:sp>
      <p:sp>
        <p:nvSpPr>
          <p:cNvPr id="5" name="Espace réservé du numéro de diapositive 4"/>
          <p:cNvSpPr>
            <a:spLocks noGrp="1"/>
          </p:cNvSpPr>
          <p:nvPr>
            <p:ph type="sldNum" sz="quarter" idx="12"/>
          </p:nvPr>
        </p:nvSpPr>
        <p:spPr/>
        <p:txBody>
          <a:bodyPr/>
          <a:lstStyle/>
          <a:p>
            <a:pPr>
              <a:defRPr/>
            </a:pPr>
            <a:fld id="{276219AF-F5ED-455B-A512-B03AB3602319}" type="slidenum">
              <a:rPr lang="fr-FR" smtClean="0"/>
              <a:pPr>
                <a:defRPr/>
              </a:pPr>
              <a:t>88</a:t>
            </a:fld>
            <a:endParaRPr lang="fr-FR" dirty="0"/>
          </a:p>
        </p:txBody>
      </p:sp>
      <p:sp>
        <p:nvSpPr>
          <p:cNvPr id="3" name="Espace réservé du contenu 2"/>
          <p:cNvSpPr>
            <a:spLocks noGrp="1"/>
          </p:cNvSpPr>
          <p:nvPr>
            <p:ph idx="1"/>
          </p:nvPr>
        </p:nvSpPr>
        <p:spPr/>
        <p:txBody>
          <a:bodyPr>
            <a:normAutofit lnSpcReduction="10000"/>
          </a:bodyPr>
          <a:lstStyle/>
          <a:p>
            <a:r>
              <a:rPr lang="fr-FR" dirty="0" smtClean="0"/>
              <a:t>Pour rendre nos tests indépendants on à souvent besoin de « simuler »  les objets dont on dépend, cela pour plusieurs choses</a:t>
            </a:r>
          </a:p>
          <a:p>
            <a:pPr lvl="1"/>
            <a:r>
              <a:rPr lang="fr-FR" dirty="0" smtClean="0"/>
              <a:t>Cloisonner mon test à ma classe (dans le cas de tests sur une classe précise)</a:t>
            </a:r>
          </a:p>
          <a:p>
            <a:pPr lvl="1"/>
            <a:r>
              <a:rPr lang="fr-FR" dirty="0" smtClean="0"/>
              <a:t>De gagner du temps en éliminant les complexités / latences dû au réseau, à la base de données etc..</a:t>
            </a:r>
          </a:p>
          <a:p>
            <a:endParaRPr lang="fr-FR" dirty="0"/>
          </a:p>
          <a:p>
            <a:r>
              <a:rPr lang="fr-FR" dirty="0" smtClean="0"/>
              <a:t>On parle d’objets </a:t>
            </a:r>
            <a:r>
              <a:rPr lang="fr-FR" dirty="0" err="1" smtClean="0"/>
              <a:t>Mock</a:t>
            </a:r>
            <a:r>
              <a:rPr lang="fr-FR" dirty="0" smtClean="0"/>
              <a:t> (=Bouchon)</a:t>
            </a:r>
          </a:p>
          <a:p>
            <a:endParaRPr lang="fr-FR" dirty="0" smtClean="0"/>
          </a:p>
          <a:p>
            <a:r>
              <a:rPr lang="fr-FR" dirty="0" smtClean="0"/>
              <a:t>Pour aller plus loin, on parle de Test Double qui peuvent prendre plusieurs formes</a:t>
            </a:r>
          </a:p>
          <a:p>
            <a:pPr lvl="1"/>
            <a:r>
              <a:rPr lang="fr-FR" dirty="0" smtClean="0"/>
              <a:t>Stub</a:t>
            </a:r>
          </a:p>
          <a:p>
            <a:pPr lvl="1"/>
            <a:r>
              <a:rPr lang="fr-FR" dirty="0" err="1" smtClean="0"/>
              <a:t>Mock</a:t>
            </a:r>
            <a:endParaRPr lang="fr-FR" dirty="0" smtClean="0"/>
          </a:p>
          <a:p>
            <a:pPr lvl="1"/>
            <a:r>
              <a:rPr lang="fr-FR" dirty="0" err="1" smtClean="0"/>
              <a:t>Dummies</a:t>
            </a:r>
            <a:r>
              <a:rPr lang="fr-FR" dirty="0" smtClean="0"/>
              <a:t>…</a:t>
            </a:r>
            <a:r>
              <a:rPr lang="fr-FR" dirty="0"/>
              <a:t/>
            </a:r>
            <a:br>
              <a:rPr lang="fr-FR" dirty="0"/>
            </a:br>
            <a:endParaRPr lang="fr-FR" dirty="0" smtClean="0"/>
          </a:p>
        </p:txBody>
      </p:sp>
    </p:spTree>
    <p:extLst>
      <p:ext uri="{BB962C8B-B14F-4D97-AF65-F5344CB8AC3E}">
        <p14:creationId xmlns:p14="http://schemas.microsoft.com/office/powerpoint/2010/main" val="1722590338"/>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p:cNvSpPr>
            <a:spLocks noGrp="1"/>
          </p:cNvSpPr>
          <p:nvPr>
            <p:ph type="title"/>
          </p:nvPr>
        </p:nvSpPr>
        <p:spPr/>
        <p:txBody>
          <a:bodyPr/>
          <a:lstStyle/>
          <a:p>
            <a:r>
              <a:rPr lang="fr-FR" dirty="0" smtClean="0"/>
              <a:t>Mockito</a:t>
            </a:r>
            <a:endParaRPr lang="fr-FR" dirty="0"/>
          </a:p>
        </p:txBody>
      </p:sp>
      <p:sp>
        <p:nvSpPr>
          <p:cNvPr id="4" name="Espace réservé du pied de page 3"/>
          <p:cNvSpPr>
            <a:spLocks noGrp="1"/>
          </p:cNvSpPr>
          <p:nvPr>
            <p:ph type="ftr" sz="quarter" idx="11"/>
          </p:nvPr>
        </p:nvSpPr>
        <p:spPr/>
        <p:txBody>
          <a:bodyPr/>
          <a:lstStyle/>
          <a:p>
            <a:pPr>
              <a:defRPr/>
            </a:pPr>
            <a:r>
              <a:rPr lang="fr-FR" dirty="0" smtClean="0"/>
              <a:t>TDD</a:t>
            </a:r>
            <a:endParaRPr lang="fr-FR" dirty="0"/>
          </a:p>
        </p:txBody>
      </p:sp>
      <p:sp>
        <p:nvSpPr>
          <p:cNvPr id="5" name="Espace réservé du numéro de diapositive 4"/>
          <p:cNvSpPr>
            <a:spLocks noGrp="1"/>
          </p:cNvSpPr>
          <p:nvPr>
            <p:ph type="sldNum" sz="quarter" idx="12"/>
          </p:nvPr>
        </p:nvSpPr>
        <p:spPr/>
        <p:txBody>
          <a:bodyPr/>
          <a:lstStyle/>
          <a:p>
            <a:pPr>
              <a:defRPr/>
            </a:pPr>
            <a:fld id="{276219AF-F5ED-455B-A512-B03AB3602319}" type="slidenum">
              <a:rPr lang="fr-FR" smtClean="0"/>
              <a:pPr>
                <a:defRPr/>
              </a:pPr>
              <a:t>89</a:t>
            </a:fld>
            <a:endParaRPr lang="fr-FR" dirty="0"/>
          </a:p>
        </p:txBody>
      </p:sp>
      <p:sp>
        <p:nvSpPr>
          <p:cNvPr id="3" name="Espace réservé du contenu 2"/>
          <p:cNvSpPr>
            <a:spLocks noGrp="1"/>
          </p:cNvSpPr>
          <p:nvPr>
            <p:ph idx="1"/>
          </p:nvPr>
        </p:nvSpPr>
        <p:spPr/>
        <p:txBody>
          <a:bodyPr>
            <a:normAutofit/>
          </a:bodyPr>
          <a:lstStyle/>
          <a:p>
            <a:r>
              <a:rPr lang="fr-FR" sz="1600" dirty="0" smtClean="0"/>
              <a:t>Comment altérer le comportement de mon objet </a:t>
            </a:r>
            <a:r>
              <a:rPr lang="fr-FR" sz="1600" dirty="0" err="1" smtClean="0"/>
              <a:t>UserService</a:t>
            </a:r>
            <a:r>
              <a:rPr lang="fr-FR" sz="1600" dirty="0" smtClean="0"/>
              <a:t> pendant mes tests ? Comment faire en sorte que mon service n’utilise pas la base de données mais renvoi directement des données fictives ? </a:t>
            </a:r>
          </a:p>
          <a:p>
            <a:pPr marL="0" indent="0">
              <a:buNone/>
            </a:pPr>
            <a:endParaRPr lang="fr-FR" sz="1600" dirty="0"/>
          </a:p>
          <a:p>
            <a:pPr marL="0" indent="0" algn="ctr">
              <a:buNone/>
            </a:pPr>
            <a:r>
              <a:rPr lang="fr-FR" sz="1600" dirty="0" smtClean="0"/>
              <a:t>On peut utiliser un </a:t>
            </a:r>
            <a:r>
              <a:rPr lang="fr-FR" sz="1600" dirty="0" err="1" smtClean="0"/>
              <a:t>framework</a:t>
            </a:r>
            <a:r>
              <a:rPr lang="fr-FR" sz="1600" dirty="0" smtClean="0"/>
              <a:t> de </a:t>
            </a:r>
            <a:r>
              <a:rPr lang="fr-FR" sz="1600" dirty="0" err="1" smtClean="0"/>
              <a:t>mock</a:t>
            </a:r>
            <a:r>
              <a:rPr lang="fr-FR" sz="1600" dirty="0" smtClean="0"/>
              <a:t> ! On parlera ici de </a:t>
            </a:r>
            <a:r>
              <a:rPr lang="fr-FR" sz="1600" dirty="0" smtClean="0">
                <a:hlinkClick r:id="rId3"/>
              </a:rPr>
              <a:t>Mockito</a:t>
            </a:r>
            <a:endParaRPr lang="fr-FR" dirty="0" smtClean="0"/>
          </a:p>
        </p:txBody>
      </p:sp>
      <p:pic>
        <p:nvPicPr>
          <p:cNvPr id="6146" name="Picture 2" descr="Mockit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79715" y="1995687"/>
            <a:ext cx="5040560" cy="25202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577131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p:cNvSpPr>
            <a:spLocks noGrp="1"/>
          </p:cNvSpPr>
          <p:nvPr>
            <p:ph type="title"/>
          </p:nvPr>
        </p:nvSpPr>
        <p:spPr/>
        <p:txBody>
          <a:bodyPr/>
          <a:lstStyle/>
          <a:p>
            <a:r>
              <a:rPr lang="fr-FR" dirty="0" smtClean="0"/>
              <a:t>Introduction</a:t>
            </a:r>
            <a:endParaRPr lang="fr-FR" dirty="0"/>
          </a:p>
        </p:txBody>
      </p:sp>
      <p:sp>
        <p:nvSpPr>
          <p:cNvPr id="4" name="Espace réservé du pied de page 3"/>
          <p:cNvSpPr>
            <a:spLocks noGrp="1"/>
          </p:cNvSpPr>
          <p:nvPr>
            <p:ph type="ftr" sz="quarter" idx="11"/>
          </p:nvPr>
        </p:nvSpPr>
        <p:spPr/>
        <p:txBody>
          <a:bodyPr/>
          <a:lstStyle/>
          <a:p>
            <a:pPr>
              <a:defRPr/>
            </a:pPr>
            <a:r>
              <a:rPr lang="fr-FR" dirty="0" smtClean="0"/>
              <a:t>TDD</a:t>
            </a:r>
            <a:endParaRPr lang="fr-FR" dirty="0"/>
          </a:p>
        </p:txBody>
      </p:sp>
      <p:sp>
        <p:nvSpPr>
          <p:cNvPr id="5" name="Espace réservé du numéro de diapositive 4"/>
          <p:cNvSpPr>
            <a:spLocks noGrp="1"/>
          </p:cNvSpPr>
          <p:nvPr>
            <p:ph type="sldNum" sz="quarter" idx="12"/>
          </p:nvPr>
        </p:nvSpPr>
        <p:spPr/>
        <p:txBody>
          <a:bodyPr/>
          <a:lstStyle/>
          <a:p>
            <a:pPr>
              <a:defRPr/>
            </a:pPr>
            <a:fld id="{276219AF-F5ED-455B-A512-B03AB3602319}" type="slidenum">
              <a:rPr lang="fr-FR" smtClean="0"/>
              <a:pPr>
                <a:defRPr/>
              </a:pPr>
              <a:t>9</a:t>
            </a:fld>
            <a:endParaRPr lang="fr-FR" dirty="0"/>
          </a:p>
        </p:txBody>
      </p:sp>
      <p:pic>
        <p:nvPicPr>
          <p:cNvPr id="2050" name="Picture 2" descr="https://4.bp.blogspot.com/-mZI1T9ALS-Q/WFSXhUEFRqI/AAAAAAAAx5E/rROwO2PZhlwKq9OdC9NNVAczc3R0z_OSACLcB/s1600/write%2Bunit%2Btest.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3691" y="771550"/>
            <a:ext cx="5746370" cy="37328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3948450"/>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p:cNvSpPr>
            <a:spLocks noGrp="1"/>
          </p:cNvSpPr>
          <p:nvPr>
            <p:ph type="title"/>
          </p:nvPr>
        </p:nvSpPr>
        <p:spPr/>
        <p:txBody>
          <a:bodyPr/>
          <a:lstStyle/>
          <a:p>
            <a:r>
              <a:rPr lang="fr-FR" dirty="0" smtClean="0"/>
              <a:t>Mockito</a:t>
            </a:r>
            <a:endParaRPr lang="fr-FR" dirty="0"/>
          </a:p>
        </p:txBody>
      </p:sp>
      <p:sp>
        <p:nvSpPr>
          <p:cNvPr id="4" name="Espace réservé du pied de page 3"/>
          <p:cNvSpPr>
            <a:spLocks noGrp="1"/>
          </p:cNvSpPr>
          <p:nvPr>
            <p:ph type="ftr" sz="quarter" idx="11"/>
          </p:nvPr>
        </p:nvSpPr>
        <p:spPr/>
        <p:txBody>
          <a:bodyPr/>
          <a:lstStyle/>
          <a:p>
            <a:pPr>
              <a:defRPr/>
            </a:pPr>
            <a:r>
              <a:rPr lang="fr-FR" dirty="0" smtClean="0"/>
              <a:t>TDD</a:t>
            </a:r>
            <a:endParaRPr lang="fr-FR" dirty="0"/>
          </a:p>
        </p:txBody>
      </p:sp>
      <p:sp>
        <p:nvSpPr>
          <p:cNvPr id="5" name="Espace réservé du numéro de diapositive 4"/>
          <p:cNvSpPr>
            <a:spLocks noGrp="1"/>
          </p:cNvSpPr>
          <p:nvPr>
            <p:ph type="sldNum" sz="quarter" idx="12"/>
          </p:nvPr>
        </p:nvSpPr>
        <p:spPr/>
        <p:txBody>
          <a:bodyPr/>
          <a:lstStyle/>
          <a:p>
            <a:pPr>
              <a:defRPr/>
            </a:pPr>
            <a:fld id="{276219AF-F5ED-455B-A512-B03AB3602319}" type="slidenum">
              <a:rPr lang="fr-FR" smtClean="0"/>
              <a:pPr>
                <a:defRPr/>
              </a:pPr>
              <a:t>90</a:t>
            </a:fld>
            <a:endParaRPr lang="fr-FR" dirty="0"/>
          </a:p>
        </p:txBody>
      </p:sp>
      <p:sp>
        <p:nvSpPr>
          <p:cNvPr id="3" name="Espace réservé du contenu 2"/>
          <p:cNvSpPr>
            <a:spLocks noGrp="1"/>
          </p:cNvSpPr>
          <p:nvPr>
            <p:ph idx="1"/>
          </p:nvPr>
        </p:nvSpPr>
        <p:spPr/>
        <p:txBody>
          <a:bodyPr>
            <a:normAutofit/>
          </a:bodyPr>
          <a:lstStyle/>
          <a:p>
            <a:r>
              <a:rPr lang="fr-FR" dirty="0" smtClean="0"/>
              <a:t>Comment ca fonctionne ? </a:t>
            </a:r>
          </a:p>
          <a:p>
            <a:endParaRPr lang="fr-FR" sz="1600" dirty="0" smtClean="0"/>
          </a:p>
          <a:p>
            <a:r>
              <a:rPr lang="fr-FR" sz="1600" dirty="0" smtClean="0"/>
              <a:t>Première étape, ajouter la dépendance </a:t>
            </a:r>
            <a:r>
              <a:rPr lang="fr-FR" sz="1600" dirty="0" err="1" smtClean="0"/>
              <a:t>Maven</a:t>
            </a:r>
            <a:endParaRPr lang="fr-FR" sz="1600" dirty="0" smtClean="0"/>
          </a:p>
          <a:p>
            <a:endParaRPr lang="fr-FR" sz="1600" dirty="0"/>
          </a:p>
          <a:p>
            <a:r>
              <a:rPr lang="fr-FR" sz="1600" dirty="0" smtClean="0"/>
              <a:t>Il faut ensuite activer le </a:t>
            </a:r>
            <a:r>
              <a:rPr lang="fr-FR" sz="1600" dirty="0" err="1" smtClean="0"/>
              <a:t>framework</a:t>
            </a:r>
            <a:endParaRPr lang="fr-FR" sz="1600" dirty="0" smtClean="0"/>
          </a:p>
          <a:p>
            <a:endParaRPr lang="fr-FR" sz="1600" dirty="0"/>
          </a:p>
          <a:p>
            <a:endParaRPr lang="fr-FR" sz="1600" dirty="0" smtClean="0"/>
          </a:p>
          <a:p>
            <a:r>
              <a:rPr lang="fr-FR" sz="1600" dirty="0" smtClean="0"/>
              <a:t>On peut ensuite créer un </a:t>
            </a:r>
            <a:r>
              <a:rPr lang="fr-FR" sz="1600" dirty="0" err="1" smtClean="0"/>
              <a:t>Mock</a:t>
            </a:r>
            <a:r>
              <a:rPr lang="fr-FR" sz="1600" dirty="0" smtClean="0"/>
              <a:t> facilement  (on peut aussi utiliser l’annotation @</a:t>
            </a:r>
            <a:r>
              <a:rPr lang="fr-FR" sz="1600" dirty="0" err="1" smtClean="0"/>
              <a:t>Mock</a:t>
            </a:r>
            <a:r>
              <a:rPr lang="fr-FR" sz="1600" dirty="0" smtClean="0"/>
              <a:t>)</a:t>
            </a:r>
            <a:endParaRPr lang="fr-FR" dirty="0" smtClean="0"/>
          </a:p>
        </p:txBody>
      </p:sp>
      <p:sp>
        <p:nvSpPr>
          <p:cNvPr id="2" name="Rectangle 1"/>
          <p:cNvSpPr>
            <a:spLocks noChangeArrowheads="1"/>
          </p:cNvSpPr>
          <p:nvPr/>
        </p:nvSpPr>
        <p:spPr bwMode="auto">
          <a:xfrm>
            <a:off x="5148066" y="992583"/>
            <a:ext cx="3672409" cy="900246"/>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fr-FR" altLang="fr-FR" sz="1050" b="0" i="0" u="none" strike="noStrike" cap="none" normalizeH="0" baseline="0" dirty="0" smtClean="0">
                <a:ln>
                  <a:noFill/>
                </a:ln>
                <a:solidFill>
                  <a:srgbClr val="E8BF6A"/>
                </a:solidFill>
                <a:effectLst/>
                <a:latin typeface="Courier New" pitchFamily="49" charset="0"/>
                <a:cs typeface="Courier New" pitchFamily="49" charset="0"/>
              </a:rPr>
              <a:t>&lt;</a:t>
            </a:r>
            <a:r>
              <a:rPr kumimoji="0" lang="fr-FR" altLang="fr-FR" sz="1050" b="0" i="0" u="none" strike="noStrike" cap="none" normalizeH="0" baseline="0" dirty="0" err="1" smtClean="0">
                <a:ln>
                  <a:noFill/>
                </a:ln>
                <a:solidFill>
                  <a:srgbClr val="E8BF6A"/>
                </a:solidFill>
                <a:effectLst/>
                <a:latin typeface="Courier New" pitchFamily="49" charset="0"/>
                <a:cs typeface="Courier New" pitchFamily="49" charset="0"/>
              </a:rPr>
              <a:t>dependency</a:t>
            </a:r>
            <a:r>
              <a:rPr kumimoji="0" lang="fr-FR" altLang="fr-FR" sz="1050" b="0" i="0" u="none" strike="noStrike" cap="none" normalizeH="0" baseline="0" dirty="0" smtClean="0">
                <a:ln>
                  <a:noFill/>
                </a:ln>
                <a:solidFill>
                  <a:srgbClr val="E8BF6A"/>
                </a:solidFill>
                <a:effectLst/>
                <a:latin typeface="Courier New" pitchFamily="49" charset="0"/>
                <a:cs typeface="Courier New" pitchFamily="49" charset="0"/>
              </a:rPr>
              <a:t>&gt;</a:t>
            </a:r>
            <a:br>
              <a:rPr kumimoji="0" lang="fr-FR" altLang="fr-FR" sz="1050" b="0" i="0" u="none" strike="noStrike" cap="none" normalizeH="0" baseline="0" dirty="0" smtClean="0">
                <a:ln>
                  <a:noFill/>
                </a:ln>
                <a:solidFill>
                  <a:srgbClr val="E8BF6A"/>
                </a:solidFill>
                <a:effectLst/>
                <a:latin typeface="Courier New" pitchFamily="49" charset="0"/>
                <a:cs typeface="Courier New" pitchFamily="49" charset="0"/>
              </a:rPr>
            </a:br>
            <a:r>
              <a:rPr kumimoji="0" lang="fr-FR" altLang="fr-FR" sz="1050" b="0" i="0" u="none" strike="noStrike" cap="none" normalizeH="0" baseline="0" dirty="0" smtClean="0">
                <a:ln>
                  <a:noFill/>
                </a:ln>
                <a:solidFill>
                  <a:srgbClr val="E8BF6A"/>
                </a:solidFill>
                <a:effectLst/>
                <a:latin typeface="Courier New" pitchFamily="49" charset="0"/>
                <a:cs typeface="Courier New" pitchFamily="49" charset="0"/>
              </a:rPr>
              <a:t>    &lt;</a:t>
            </a:r>
            <a:r>
              <a:rPr kumimoji="0" lang="fr-FR" altLang="fr-FR" sz="1050" b="0" i="0" u="none" strike="noStrike" cap="none" normalizeH="0" baseline="0" dirty="0" err="1" smtClean="0">
                <a:ln>
                  <a:noFill/>
                </a:ln>
                <a:solidFill>
                  <a:srgbClr val="E8BF6A"/>
                </a:solidFill>
                <a:effectLst/>
                <a:latin typeface="Courier New" pitchFamily="49" charset="0"/>
                <a:cs typeface="Courier New" pitchFamily="49" charset="0"/>
              </a:rPr>
              <a:t>groupId</a:t>
            </a:r>
            <a:r>
              <a:rPr kumimoji="0" lang="fr-FR" altLang="fr-FR" sz="1050" b="0" i="0" u="none" strike="noStrike" cap="none" normalizeH="0" baseline="0" dirty="0" smtClean="0">
                <a:ln>
                  <a:noFill/>
                </a:ln>
                <a:solidFill>
                  <a:srgbClr val="E8BF6A"/>
                </a:solidFill>
                <a:effectLst/>
                <a:latin typeface="Courier New" pitchFamily="49" charset="0"/>
                <a:cs typeface="Courier New" pitchFamily="49" charset="0"/>
              </a:rPr>
              <a:t>&gt;</a:t>
            </a:r>
            <a:r>
              <a:rPr kumimoji="0" lang="fr-FR" altLang="fr-FR" sz="1050" b="0" i="0" u="none" strike="noStrike" cap="none" normalizeH="0" baseline="0" dirty="0" err="1" smtClean="0">
                <a:ln>
                  <a:noFill/>
                </a:ln>
                <a:solidFill>
                  <a:srgbClr val="A9B7C6"/>
                </a:solidFill>
                <a:effectLst/>
                <a:latin typeface="Courier New" pitchFamily="49" charset="0"/>
                <a:cs typeface="Courier New" pitchFamily="49" charset="0"/>
              </a:rPr>
              <a:t>org.mockito</a:t>
            </a:r>
            <a:r>
              <a:rPr kumimoji="0" lang="fr-FR" altLang="fr-FR" sz="1050" b="0" i="0" u="none" strike="noStrike" cap="none" normalizeH="0" baseline="0" dirty="0" smtClean="0">
                <a:ln>
                  <a:noFill/>
                </a:ln>
                <a:solidFill>
                  <a:srgbClr val="E8BF6A"/>
                </a:solidFill>
                <a:effectLst/>
                <a:latin typeface="Courier New" pitchFamily="49" charset="0"/>
                <a:cs typeface="Courier New" pitchFamily="49" charset="0"/>
              </a:rPr>
              <a:t>&lt;/</a:t>
            </a:r>
            <a:r>
              <a:rPr kumimoji="0" lang="fr-FR" altLang="fr-FR" sz="1050" b="0" i="0" u="none" strike="noStrike" cap="none" normalizeH="0" baseline="0" dirty="0" err="1" smtClean="0">
                <a:ln>
                  <a:noFill/>
                </a:ln>
                <a:solidFill>
                  <a:srgbClr val="E8BF6A"/>
                </a:solidFill>
                <a:effectLst/>
                <a:latin typeface="Courier New" pitchFamily="49" charset="0"/>
                <a:cs typeface="Courier New" pitchFamily="49" charset="0"/>
              </a:rPr>
              <a:t>groupId</a:t>
            </a:r>
            <a:r>
              <a:rPr kumimoji="0" lang="fr-FR" altLang="fr-FR" sz="1050" b="0" i="0" u="none" strike="noStrike" cap="none" normalizeH="0" baseline="0" dirty="0" smtClean="0">
                <a:ln>
                  <a:noFill/>
                </a:ln>
                <a:solidFill>
                  <a:srgbClr val="E8BF6A"/>
                </a:solidFill>
                <a:effectLst/>
                <a:latin typeface="Courier New" pitchFamily="49" charset="0"/>
                <a:cs typeface="Courier New" pitchFamily="49" charset="0"/>
              </a:rPr>
              <a:t>&gt;</a:t>
            </a:r>
            <a:br>
              <a:rPr kumimoji="0" lang="fr-FR" altLang="fr-FR" sz="1050" b="0" i="0" u="none" strike="noStrike" cap="none" normalizeH="0" baseline="0" dirty="0" smtClean="0">
                <a:ln>
                  <a:noFill/>
                </a:ln>
                <a:solidFill>
                  <a:srgbClr val="E8BF6A"/>
                </a:solidFill>
                <a:effectLst/>
                <a:latin typeface="Courier New" pitchFamily="49" charset="0"/>
                <a:cs typeface="Courier New" pitchFamily="49" charset="0"/>
              </a:rPr>
            </a:br>
            <a:r>
              <a:rPr kumimoji="0" lang="fr-FR" altLang="fr-FR" sz="1050" b="0" i="0" u="none" strike="noStrike" cap="none" normalizeH="0" baseline="0" dirty="0" smtClean="0">
                <a:ln>
                  <a:noFill/>
                </a:ln>
                <a:solidFill>
                  <a:srgbClr val="E8BF6A"/>
                </a:solidFill>
                <a:effectLst/>
                <a:latin typeface="Courier New" pitchFamily="49" charset="0"/>
                <a:cs typeface="Courier New" pitchFamily="49" charset="0"/>
              </a:rPr>
              <a:t>    &lt;</a:t>
            </a:r>
            <a:r>
              <a:rPr kumimoji="0" lang="fr-FR" altLang="fr-FR" sz="1050" b="0" i="0" u="none" strike="noStrike" cap="none" normalizeH="0" baseline="0" dirty="0" err="1" smtClean="0">
                <a:ln>
                  <a:noFill/>
                </a:ln>
                <a:solidFill>
                  <a:srgbClr val="E8BF6A"/>
                </a:solidFill>
                <a:effectLst/>
                <a:latin typeface="Courier New" pitchFamily="49" charset="0"/>
                <a:cs typeface="Courier New" pitchFamily="49" charset="0"/>
              </a:rPr>
              <a:t>artifactId</a:t>
            </a:r>
            <a:r>
              <a:rPr kumimoji="0" lang="fr-FR" altLang="fr-FR" sz="1050" b="0" i="0" u="none" strike="noStrike" cap="none" normalizeH="0" baseline="0" dirty="0" smtClean="0">
                <a:ln>
                  <a:noFill/>
                </a:ln>
                <a:solidFill>
                  <a:srgbClr val="E8BF6A"/>
                </a:solidFill>
                <a:effectLst/>
                <a:latin typeface="Courier New" pitchFamily="49" charset="0"/>
                <a:cs typeface="Courier New" pitchFamily="49" charset="0"/>
              </a:rPr>
              <a:t>&gt;</a:t>
            </a:r>
            <a:r>
              <a:rPr kumimoji="0" lang="fr-FR" altLang="fr-FR" sz="1050" b="0" i="0" u="none" strike="noStrike" cap="none" normalizeH="0" baseline="0" dirty="0" err="1" smtClean="0">
                <a:ln>
                  <a:noFill/>
                </a:ln>
                <a:solidFill>
                  <a:srgbClr val="A9B7C6"/>
                </a:solidFill>
                <a:effectLst/>
                <a:latin typeface="Courier New" pitchFamily="49" charset="0"/>
                <a:cs typeface="Courier New" pitchFamily="49" charset="0"/>
              </a:rPr>
              <a:t>mockito-core</a:t>
            </a:r>
            <a:r>
              <a:rPr kumimoji="0" lang="fr-FR" altLang="fr-FR" sz="1050" b="0" i="0" u="none" strike="noStrike" cap="none" normalizeH="0" baseline="0" dirty="0" smtClean="0">
                <a:ln>
                  <a:noFill/>
                </a:ln>
                <a:solidFill>
                  <a:srgbClr val="E8BF6A"/>
                </a:solidFill>
                <a:effectLst/>
                <a:latin typeface="Courier New" pitchFamily="49" charset="0"/>
                <a:cs typeface="Courier New" pitchFamily="49" charset="0"/>
              </a:rPr>
              <a:t>&lt;/</a:t>
            </a:r>
            <a:r>
              <a:rPr kumimoji="0" lang="fr-FR" altLang="fr-FR" sz="1050" b="0" i="0" u="none" strike="noStrike" cap="none" normalizeH="0" baseline="0" dirty="0" err="1" smtClean="0">
                <a:ln>
                  <a:noFill/>
                </a:ln>
                <a:solidFill>
                  <a:srgbClr val="E8BF6A"/>
                </a:solidFill>
                <a:effectLst/>
                <a:latin typeface="Courier New" pitchFamily="49" charset="0"/>
                <a:cs typeface="Courier New" pitchFamily="49" charset="0"/>
              </a:rPr>
              <a:t>artifactId</a:t>
            </a:r>
            <a:r>
              <a:rPr kumimoji="0" lang="fr-FR" altLang="fr-FR" sz="1050" b="0" i="0" u="none" strike="noStrike" cap="none" normalizeH="0" baseline="0" dirty="0" smtClean="0">
                <a:ln>
                  <a:noFill/>
                </a:ln>
                <a:solidFill>
                  <a:srgbClr val="E8BF6A"/>
                </a:solidFill>
                <a:effectLst/>
                <a:latin typeface="Courier New" pitchFamily="49" charset="0"/>
                <a:cs typeface="Courier New" pitchFamily="49" charset="0"/>
              </a:rPr>
              <a:t>&gt;</a:t>
            </a:r>
            <a:br>
              <a:rPr kumimoji="0" lang="fr-FR" altLang="fr-FR" sz="1050" b="0" i="0" u="none" strike="noStrike" cap="none" normalizeH="0" baseline="0" dirty="0" smtClean="0">
                <a:ln>
                  <a:noFill/>
                </a:ln>
                <a:solidFill>
                  <a:srgbClr val="E8BF6A"/>
                </a:solidFill>
                <a:effectLst/>
                <a:latin typeface="Courier New" pitchFamily="49" charset="0"/>
                <a:cs typeface="Courier New" pitchFamily="49" charset="0"/>
              </a:rPr>
            </a:br>
            <a:r>
              <a:rPr kumimoji="0" lang="fr-FR" altLang="fr-FR" sz="1050" b="0" i="0" u="none" strike="noStrike" cap="none" normalizeH="0" baseline="0" dirty="0" smtClean="0">
                <a:ln>
                  <a:noFill/>
                </a:ln>
                <a:solidFill>
                  <a:srgbClr val="E8BF6A"/>
                </a:solidFill>
                <a:effectLst/>
                <a:latin typeface="Courier New" pitchFamily="49" charset="0"/>
                <a:cs typeface="Courier New" pitchFamily="49" charset="0"/>
              </a:rPr>
              <a:t>    &lt;version&gt;</a:t>
            </a:r>
            <a:r>
              <a:rPr kumimoji="0" lang="fr-FR" altLang="fr-FR" sz="1050" b="0" i="0" u="none" strike="noStrike" cap="none" normalizeH="0" baseline="0" dirty="0" smtClean="0">
                <a:ln>
                  <a:noFill/>
                </a:ln>
                <a:solidFill>
                  <a:srgbClr val="A9B7C6"/>
                </a:solidFill>
                <a:effectLst/>
                <a:latin typeface="Courier New" pitchFamily="49" charset="0"/>
                <a:cs typeface="Courier New" pitchFamily="49" charset="0"/>
              </a:rPr>
              <a:t>2.16.0</a:t>
            </a:r>
            <a:r>
              <a:rPr kumimoji="0" lang="fr-FR" altLang="fr-FR" sz="1050" b="0" i="0" u="none" strike="noStrike" cap="none" normalizeH="0" baseline="0" dirty="0" smtClean="0">
                <a:ln>
                  <a:noFill/>
                </a:ln>
                <a:solidFill>
                  <a:srgbClr val="E8BF6A"/>
                </a:solidFill>
                <a:effectLst/>
                <a:latin typeface="Courier New" pitchFamily="49" charset="0"/>
                <a:cs typeface="Courier New" pitchFamily="49" charset="0"/>
              </a:rPr>
              <a:t>&lt;/version&gt;</a:t>
            </a:r>
            <a:br>
              <a:rPr kumimoji="0" lang="fr-FR" altLang="fr-FR" sz="1050" b="0" i="0" u="none" strike="noStrike" cap="none" normalizeH="0" baseline="0" dirty="0" smtClean="0">
                <a:ln>
                  <a:noFill/>
                </a:ln>
                <a:solidFill>
                  <a:srgbClr val="E8BF6A"/>
                </a:solidFill>
                <a:effectLst/>
                <a:latin typeface="Courier New" pitchFamily="49" charset="0"/>
                <a:cs typeface="Courier New" pitchFamily="49" charset="0"/>
              </a:rPr>
            </a:br>
            <a:r>
              <a:rPr kumimoji="0" lang="fr-FR" altLang="fr-FR" sz="1050" b="0" i="0" u="none" strike="noStrike" cap="none" normalizeH="0" baseline="0" dirty="0" smtClean="0">
                <a:ln>
                  <a:noFill/>
                </a:ln>
                <a:solidFill>
                  <a:srgbClr val="E8BF6A"/>
                </a:solidFill>
                <a:effectLst/>
                <a:latin typeface="Courier New" pitchFamily="49" charset="0"/>
                <a:cs typeface="Courier New" pitchFamily="49" charset="0"/>
              </a:rPr>
              <a:t>&lt;/</a:t>
            </a:r>
            <a:r>
              <a:rPr kumimoji="0" lang="fr-FR" altLang="fr-FR" sz="1050" b="0" i="0" u="none" strike="noStrike" cap="none" normalizeH="0" baseline="0" dirty="0" err="1" smtClean="0">
                <a:ln>
                  <a:noFill/>
                </a:ln>
                <a:solidFill>
                  <a:srgbClr val="E8BF6A"/>
                </a:solidFill>
                <a:effectLst/>
                <a:latin typeface="Courier New" pitchFamily="49" charset="0"/>
                <a:cs typeface="Courier New" pitchFamily="49" charset="0"/>
              </a:rPr>
              <a:t>dependency</a:t>
            </a:r>
            <a:r>
              <a:rPr kumimoji="0" lang="fr-FR" altLang="fr-FR" sz="1050" b="0" i="0" u="none" strike="noStrike" cap="none" normalizeH="0" baseline="0" dirty="0" smtClean="0">
                <a:ln>
                  <a:noFill/>
                </a:ln>
                <a:solidFill>
                  <a:srgbClr val="E8BF6A"/>
                </a:solidFill>
                <a:effectLst/>
                <a:latin typeface="Courier New" pitchFamily="49" charset="0"/>
                <a:cs typeface="Courier New" pitchFamily="49" charset="0"/>
              </a:rPr>
              <a:t>&gt;</a:t>
            </a:r>
            <a:endParaRPr kumimoji="0" lang="fr-FR" altLang="fr-FR" sz="2000" b="0" i="0" u="none" strike="noStrike" cap="none" normalizeH="0" baseline="0" dirty="0" smtClean="0">
              <a:ln>
                <a:noFill/>
              </a:ln>
              <a:solidFill>
                <a:schemeClr val="tx1"/>
              </a:solidFill>
              <a:effectLst/>
              <a:latin typeface="Arial" pitchFamily="34" charset="0"/>
              <a:cs typeface="Arial" pitchFamily="34" charset="0"/>
            </a:endParaRPr>
          </a:p>
        </p:txBody>
      </p:sp>
      <p:sp>
        <p:nvSpPr>
          <p:cNvPr id="7" name="Rectangle 2"/>
          <p:cNvSpPr>
            <a:spLocks noChangeArrowheads="1"/>
          </p:cNvSpPr>
          <p:nvPr/>
        </p:nvSpPr>
        <p:spPr bwMode="auto">
          <a:xfrm>
            <a:off x="5148064" y="2084244"/>
            <a:ext cx="3168352" cy="415498"/>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fr-FR" altLang="fr-FR" sz="1050" b="0" i="0" u="none" strike="noStrike" cap="none" normalizeH="0" baseline="0" dirty="0" smtClean="0">
                <a:ln>
                  <a:noFill/>
                </a:ln>
                <a:solidFill>
                  <a:srgbClr val="BBB529"/>
                </a:solidFill>
                <a:effectLst/>
                <a:latin typeface="Courier New" pitchFamily="49" charset="0"/>
                <a:cs typeface="Courier New" pitchFamily="49" charset="0"/>
              </a:rPr>
              <a:t>@</a:t>
            </a:r>
            <a:r>
              <a:rPr kumimoji="0" lang="fr-FR" altLang="fr-FR" sz="1050" b="0" i="0" u="none" strike="noStrike" cap="none" normalizeH="0" baseline="0" dirty="0" err="1" smtClean="0">
                <a:ln>
                  <a:noFill/>
                </a:ln>
                <a:solidFill>
                  <a:srgbClr val="BBB529"/>
                </a:solidFill>
                <a:effectLst/>
                <a:latin typeface="Courier New" pitchFamily="49" charset="0"/>
                <a:cs typeface="Courier New" pitchFamily="49" charset="0"/>
              </a:rPr>
              <a:t>RunWith</a:t>
            </a:r>
            <a:r>
              <a:rPr kumimoji="0" lang="fr-FR" altLang="fr-FR" sz="1050" b="0" i="0" u="none" strike="noStrike" cap="none" normalizeH="0" baseline="0" dirty="0" smtClean="0">
                <a:ln>
                  <a:noFill/>
                </a:ln>
                <a:solidFill>
                  <a:srgbClr val="A9B7C6"/>
                </a:solidFill>
                <a:effectLst/>
                <a:latin typeface="Courier New" pitchFamily="49" charset="0"/>
                <a:cs typeface="Courier New" pitchFamily="49" charset="0"/>
              </a:rPr>
              <a:t>(</a:t>
            </a:r>
            <a:r>
              <a:rPr kumimoji="0" lang="fr-FR" altLang="fr-FR" sz="1050" b="0" i="0" u="none" strike="noStrike" cap="none" normalizeH="0" baseline="0" dirty="0" err="1" smtClean="0">
                <a:ln>
                  <a:noFill/>
                </a:ln>
                <a:solidFill>
                  <a:srgbClr val="A9B7C6"/>
                </a:solidFill>
                <a:effectLst/>
                <a:latin typeface="Courier New" pitchFamily="49" charset="0"/>
                <a:cs typeface="Courier New" pitchFamily="49" charset="0"/>
              </a:rPr>
              <a:t>MockitoJUnitRunner.</a:t>
            </a:r>
            <a:r>
              <a:rPr kumimoji="0" lang="fr-FR" altLang="fr-FR" sz="1050" b="0" i="0" u="none" strike="noStrike" cap="none" normalizeH="0" baseline="0" dirty="0" err="1" smtClean="0">
                <a:ln>
                  <a:noFill/>
                </a:ln>
                <a:solidFill>
                  <a:srgbClr val="CC7832"/>
                </a:solidFill>
                <a:effectLst/>
                <a:latin typeface="Courier New" pitchFamily="49" charset="0"/>
                <a:cs typeface="Courier New" pitchFamily="49" charset="0"/>
              </a:rPr>
              <a:t>class</a:t>
            </a:r>
            <a:r>
              <a:rPr kumimoji="0" lang="fr-FR" altLang="fr-FR" sz="1050" b="0" i="0" u="none" strike="noStrike" cap="none" normalizeH="0" baseline="0" dirty="0" smtClean="0">
                <a:ln>
                  <a:noFill/>
                </a:ln>
                <a:solidFill>
                  <a:srgbClr val="A9B7C6"/>
                </a:solidFill>
                <a:effectLst/>
                <a:latin typeface="Courier New" pitchFamily="49" charset="0"/>
                <a:cs typeface="Courier New" pitchFamily="49" charset="0"/>
              </a:rPr>
              <a:t>)</a:t>
            </a:r>
            <a:br>
              <a:rPr kumimoji="0" lang="fr-FR" altLang="fr-FR" sz="1050" b="0" i="0" u="none" strike="noStrike" cap="none" normalizeH="0" baseline="0" dirty="0" smtClean="0">
                <a:ln>
                  <a:noFill/>
                </a:ln>
                <a:solidFill>
                  <a:srgbClr val="A9B7C6"/>
                </a:solidFill>
                <a:effectLst/>
                <a:latin typeface="Courier New" pitchFamily="49" charset="0"/>
                <a:cs typeface="Courier New" pitchFamily="49" charset="0"/>
              </a:rPr>
            </a:br>
            <a:r>
              <a:rPr kumimoji="0" lang="fr-FR" altLang="fr-FR" sz="1050" b="0" i="0" u="none" strike="noStrike" cap="none" normalizeH="0" baseline="0" dirty="0" smtClean="0">
                <a:ln>
                  <a:noFill/>
                </a:ln>
                <a:solidFill>
                  <a:srgbClr val="CC7832"/>
                </a:solidFill>
                <a:effectLst/>
                <a:latin typeface="Courier New" pitchFamily="49" charset="0"/>
                <a:cs typeface="Courier New" pitchFamily="49" charset="0"/>
              </a:rPr>
              <a:t>public class </a:t>
            </a:r>
            <a:r>
              <a:rPr kumimoji="0" lang="fr-FR" altLang="fr-FR" sz="1050" b="0" i="0" u="none" strike="noStrike" cap="none" normalizeH="0" baseline="0" dirty="0" err="1" smtClean="0">
                <a:ln>
                  <a:noFill/>
                </a:ln>
                <a:solidFill>
                  <a:srgbClr val="A9B7C6"/>
                </a:solidFill>
                <a:effectLst/>
                <a:latin typeface="Courier New" pitchFamily="49" charset="0"/>
                <a:cs typeface="Courier New" pitchFamily="49" charset="0"/>
              </a:rPr>
              <a:t>StringCalculatorTest</a:t>
            </a:r>
            <a:r>
              <a:rPr kumimoji="0" lang="fr-FR" altLang="fr-FR" sz="1050" b="0" i="0" u="none" strike="noStrike" cap="none" normalizeH="0" baseline="0" dirty="0" smtClean="0">
                <a:ln>
                  <a:noFill/>
                </a:ln>
                <a:solidFill>
                  <a:srgbClr val="A9B7C6"/>
                </a:solidFill>
                <a:effectLst/>
                <a:latin typeface="Courier New" pitchFamily="49" charset="0"/>
                <a:cs typeface="Courier New" pitchFamily="49" charset="0"/>
              </a:rPr>
              <a:t> {</a:t>
            </a:r>
            <a:endParaRPr kumimoji="0" lang="fr-FR" altLang="fr-FR" sz="2000" b="0" i="0" u="none" strike="noStrike" cap="none" normalizeH="0" baseline="0" dirty="0" smtClean="0">
              <a:ln>
                <a:noFill/>
              </a:ln>
              <a:solidFill>
                <a:schemeClr val="tx1"/>
              </a:solidFill>
              <a:effectLst/>
              <a:latin typeface="Arial" pitchFamily="34" charset="0"/>
              <a:cs typeface="Arial" pitchFamily="34" charset="0"/>
            </a:endParaRPr>
          </a:p>
        </p:txBody>
      </p:sp>
      <p:sp>
        <p:nvSpPr>
          <p:cNvPr id="8" name="Rectangle 3"/>
          <p:cNvSpPr>
            <a:spLocks noChangeArrowheads="1"/>
          </p:cNvSpPr>
          <p:nvPr/>
        </p:nvSpPr>
        <p:spPr bwMode="auto">
          <a:xfrm>
            <a:off x="576064" y="3126348"/>
            <a:ext cx="4860032" cy="253916"/>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fr-FR" altLang="fr-FR" sz="1050" b="0" i="0" u="none" strike="noStrike" cap="none" normalizeH="0" baseline="0" dirty="0" err="1" smtClean="0">
                <a:ln>
                  <a:noFill/>
                </a:ln>
                <a:solidFill>
                  <a:srgbClr val="CC7832"/>
                </a:solidFill>
                <a:effectLst/>
                <a:latin typeface="Courier New" pitchFamily="49" charset="0"/>
                <a:cs typeface="Courier New" pitchFamily="49" charset="0"/>
              </a:rPr>
              <a:t>private</a:t>
            </a:r>
            <a:r>
              <a:rPr kumimoji="0" lang="fr-FR" altLang="fr-FR" sz="1050" b="0" i="0" u="none" strike="noStrike" cap="none" normalizeH="0" baseline="0" dirty="0" smtClean="0">
                <a:ln>
                  <a:noFill/>
                </a:ln>
                <a:solidFill>
                  <a:srgbClr val="CC7832"/>
                </a:solidFill>
                <a:effectLst/>
                <a:latin typeface="Courier New" pitchFamily="49" charset="0"/>
                <a:cs typeface="Courier New" pitchFamily="49" charset="0"/>
              </a:rPr>
              <a:t> </a:t>
            </a:r>
            <a:r>
              <a:rPr kumimoji="0" lang="fr-FR" altLang="fr-FR" sz="1050" b="0" i="0" u="none" strike="noStrike" cap="none" normalizeH="0" baseline="0" dirty="0" err="1" smtClean="0">
                <a:ln>
                  <a:noFill/>
                </a:ln>
                <a:solidFill>
                  <a:srgbClr val="A9B7C6"/>
                </a:solidFill>
                <a:effectLst/>
                <a:latin typeface="Courier New" pitchFamily="49" charset="0"/>
                <a:cs typeface="Courier New" pitchFamily="49" charset="0"/>
              </a:rPr>
              <a:t>Logger</a:t>
            </a:r>
            <a:r>
              <a:rPr kumimoji="0" lang="fr-FR" altLang="fr-FR" sz="1050" b="0" i="0" u="none" strike="noStrike" cap="none" normalizeH="0" baseline="0" dirty="0" smtClean="0">
                <a:ln>
                  <a:noFill/>
                </a:ln>
                <a:solidFill>
                  <a:srgbClr val="A9B7C6"/>
                </a:solidFill>
                <a:effectLst/>
                <a:latin typeface="Courier New" pitchFamily="49" charset="0"/>
                <a:cs typeface="Courier New" pitchFamily="49" charset="0"/>
              </a:rPr>
              <a:t> </a:t>
            </a:r>
            <a:r>
              <a:rPr kumimoji="0" lang="fr-FR" altLang="fr-FR" sz="1050" b="0" i="0" u="none" strike="noStrike" cap="none" normalizeH="0" baseline="0" dirty="0" err="1" smtClean="0">
                <a:ln>
                  <a:noFill/>
                </a:ln>
                <a:solidFill>
                  <a:srgbClr val="9876AA"/>
                </a:solidFill>
                <a:effectLst/>
                <a:latin typeface="Courier New" pitchFamily="49" charset="0"/>
                <a:cs typeface="Courier New" pitchFamily="49" charset="0"/>
              </a:rPr>
              <a:t>logger</a:t>
            </a:r>
            <a:r>
              <a:rPr kumimoji="0" lang="fr-FR" altLang="fr-FR" sz="1050" b="0" i="0" u="none" strike="noStrike" cap="none" normalizeH="0" baseline="0" dirty="0" smtClean="0">
                <a:ln>
                  <a:noFill/>
                </a:ln>
                <a:solidFill>
                  <a:srgbClr val="9876AA"/>
                </a:solidFill>
                <a:effectLst/>
                <a:latin typeface="Courier New" pitchFamily="49" charset="0"/>
                <a:cs typeface="Courier New" pitchFamily="49" charset="0"/>
              </a:rPr>
              <a:t> </a:t>
            </a:r>
            <a:r>
              <a:rPr kumimoji="0" lang="fr-FR" altLang="fr-FR" sz="1050" b="0" i="0" u="none" strike="noStrike" cap="none" normalizeH="0" baseline="0" dirty="0" smtClean="0">
                <a:ln>
                  <a:noFill/>
                </a:ln>
                <a:solidFill>
                  <a:srgbClr val="A9B7C6"/>
                </a:solidFill>
                <a:effectLst/>
                <a:latin typeface="Courier New" pitchFamily="49" charset="0"/>
                <a:cs typeface="Courier New" pitchFamily="49" charset="0"/>
              </a:rPr>
              <a:t>= </a:t>
            </a:r>
            <a:r>
              <a:rPr kumimoji="0" lang="fr-FR" altLang="fr-FR" sz="1050" b="0" i="0" u="none" strike="noStrike" cap="none" normalizeH="0" baseline="0" dirty="0" err="1" smtClean="0">
                <a:ln>
                  <a:noFill/>
                </a:ln>
                <a:solidFill>
                  <a:srgbClr val="A9B7C6"/>
                </a:solidFill>
                <a:effectLst/>
                <a:latin typeface="Courier New" pitchFamily="49" charset="0"/>
                <a:cs typeface="Courier New" pitchFamily="49" charset="0"/>
              </a:rPr>
              <a:t>Mockito.</a:t>
            </a:r>
            <a:r>
              <a:rPr kumimoji="0" lang="fr-FR" altLang="fr-FR" sz="1050" b="0" i="1" u="none" strike="noStrike" cap="none" normalizeH="0" baseline="0" dirty="0" err="1" smtClean="0">
                <a:ln>
                  <a:noFill/>
                </a:ln>
                <a:solidFill>
                  <a:srgbClr val="A9B7C6"/>
                </a:solidFill>
                <a:effectLst/>
                <a:latin typeface="Courier New" pitchFamily="49" charset="0"/>
                <a:cs typeface="Courier New" pitchFamily="49" charset="0"/>
              </a:rPr>
              <a:t>mock</a:t>
            </a:r>
            <a:r>
              <a:rPr kumimoji="0" lang="fr-FR" altLang="fr-FR" sz="1050" b="0" i="0" u="none" strike="noStrike" cap="none" normalizeH="0" baseline="0" dirty="0" smtClean="0">
                <a:ln>
                  <a:noFill/>
                </a:ln>
                <a:solidFill>
                  <a:srgbClr val="A9B7C6"/>
                </a:solidFill>
                <a:effectLst/>
                <a:latin typeface="Courier New" pitchFamily="49" charset="0"/>
                <a:cs typeface="Courier New" pitchFamily="49" charset="0"/>
              </a:rPr>
              <a:t>(</a:t>
            </a:r>
            <a:r>
              <a:rPr kumimoji="0" lang="fr-FR" altLang="fr-FR" sz="1050" b="0" i="0" u="none" strike="noStrike" cap="none" normalizeH="0" baseline="0" dirty="0" err="1" smtClean="0">
                <a:ln>
                  <a:noFill/>
                </a:ln>
                <a:solidFill>
                  <a:srgbClr val="A9B7C6"/>
                </a:solidFill>
                <a:effectLst/>
                <a:latin typeface="Courier New" pitchFamily="49" charset="0"/>
                <a:cs typeface="Courier New" pitchFamily="49" charset="0"/>
              </a:rPr>
              <a:t>ConsoleLogger.</a:t>
            </a:r>
            <a:r>
              <a:rPr kumimoji="0" lang="fr-FR" altLang="fr-FR" sz="1050" b="0" i="0" u="none" strike="noStrike" cap="none" normalizeH="0" baseline="0" dirty="0" err="1" smtClean="0">
                <a:ln>
                  <a:noFill/>
                </a:ln>
                <a:solidFill>
                  <a:srgbClr val="CC7832"/>
                </a:solidFill>
                <a:effectLst/>
                <a:latin typeface="Courier New" pitchFamily="49" charset="0"/>
                <a:cs typeface="Courier New" pitchFamily="49" charset="0"/>
              </a:rPr>
              <a:t>class</a:t>
            </a:r>
            <a:r>
              <a:rPr kumimoji="0" lang="fr-FR" altLang="fr-FR" sz="1050" b="0" i="0" u="none" strike="noStrike" cap="none" normalizeH="0" baseline="0" dirty="0" smtClean="0">
                <a:ln>
                  <a:noFill/>
                </a:ln>
                <a:solidFill>
                  <a:srgbClr val="A9B7C6"/>
                </a:solidFill>
                <a:effectLst/>
                <a:latin typeface="Courier New" pitchFamily="49" charset="0"/>
                <a:cs typeface="Courier New" pitchFamily="49" charset="0"/>
              </a:rPr>
              <a:t>)</a:t>
            </a:r>
            <a:r>
              <a:rPr kumimoji="0" lang="fr-FR" altLang="fr-FR" sz="1050" b="0" i="0" u="none" strike="noStrike" cap="none" normalizeH="0" baseline="0" dirty="0" smtClean="0">
                <a:ln>
                  <a:noFill/>
                </a:ln>
                <a:solidFill>
                  <a:srgbClr val="CC7832"/>
                </a:solidFill>
                <a:effectLst/>
                <a:latin typeface="Courier New" pitchFamily="49" charset="0"/>
                <a:cs typeface="Courier New" pitchFamily="49" charset="0"/>
              </a:rPr>
              <a:t>;</a:t>
            </a:r>
            <a:endParaRPr kumimoji="0" lang="fr-FR" altLang="fr-FR" sz="2000" b="0" i="0" u="none" strike="noStrike" cap="none" normalizeH="0" baseline="0" dirty="0" smtClean="0">
              <a:ln>
                <a:noFill/>
              </a:ln>
              <a:solidFill>
                <a:schemeClr val="tx1"/>
              </a:solidFill>
              <a:effectLst/>
              <a:latin typeface="Arial" pitchFamily="34" charset="0"/>
              <a:cs typeface="Arial" pitchFamily="34" charset="0"/>
            </a:endParaRPr>
          </a:p>
        </p:txBody>
      </p:sp>
    </p:spTree>
    <p:extLst>
      <p:ext uri="{BB962C8B-B14F-4D97-AF65-F5344CB8AC3E}">
        <p14:creationId xmlns:p14="http://schemas.microsoft.com/office/powerpoint/2010/main" val="555352990"/>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p:cNvSpPr>
            <a:spLocks noGrp="1"/>
          </p:cNvSpPr>
          <p:nvPr>
            <p:ph type="title"/>
          </p:nvPr>
        </p:nvSpPr>
        <p:spPr/>
        <p:txBody>
          <a:bodyPr/>
          <a:lstStyle/>
          <a:p>
            <a:r>
              <a:rPr lang="fr-FR" dirty="0" smtClean="0"/>
              <a:t>Mockito</a:t>
            </a:r>
            <a:endParaRPr lang="fr-FR" dirty="0"/>
          </a:p>
        </p:txBody>
      </p:sp>
      <p:sp>
        <p:nvSpPr>
          <p:cNvPr id="4" name="Espace réservé du pied de page 3"/>
          <p:cNvSpPr>
            <a:spLocks noGrp="1"/>
          </p:cNvSpPr>
          <p:nvPr>
            <p:ph type="ftr" sz="quarter" idx="11"/>
          </p:nvPr>
        </p:nvSpPr>
        <p:spPr/>
        <p:txBody>
          <a:bodyPr/>
          <a:lstStyle/>
          <a:p>
            <a:pPr>
              <a:defRPr/>
            </a:pPr>
            <a:r>
              <a:rPr lang="fr-FR" dirty="0" smtClean="0"/>
              <a:t>TDD</a:t>
            </a:r>
            <a:endParaRPr lang="fr-FR" dirty="0"/>
          </a:p>
        </p:txBody>
      </p:sp>
      <p:sp>
        <p:nvSpPr>
          <p:cNvPr id="5" name="Espace réservé du numéro de diapositive 4"/>
          <p:cNvSpPr>
            <a:spLocks noGrp="1"/>
          </p:cNvSpPr>
          <p:nvPr>
            <p:ph type="sldNum" sz="quarter" idx="12"/>
          </p:nvPr>
        </p:nvSpPr>
        <p:spPr/>
        <p:txBody>
          <a:bodyPr/>
          <a:lstStyle/>
          <a:p>
            <a:pPr>
              <a:defRPr/>
            </a:pPr>
            <a:fld id="{276219AF-F5ED-455B-A512-B03AB3602319}" type="slidenum">
              <a:rPr lang="fr-FR" smtClean="0"/>
              <a:pPr>
                <a:defRPr/>
              </a:pPr>
              <a:t>91</a:t>
            </a:fld>
            <a:endParaRPr lang="fr-FR" dirty="0"/>
          </a:p>
        </p:txBody>
      </p:sp>
      <p:sp>
        <p:nvSpPr>
          <p:cNvPr id="3" name="Espace réservé du contenu 2"/>
          <p:cNvSpPr>
            <a:spLocks noGrp="1"/>
          </p:cNvSpPr>
          <p:nvPr>
            <p:ph idx="1"/>
          </p:nvPr>
        </p:nvSpPr>
        <p:spPr/>
        <p:txBody>
          <a:bodyPr>
            <a:normAutofit/>
          </a:bodyPr>
          <a:lstStyle/>
          <a:p>
            <a:r>
              <a:rPr lang="fr-FR" dirty="0" smtClean="0"/>
              <a:t>Une fois un objet </a:t>
            </a:r>
            <a:r>
              <a:rPr lang="fr-FR" dirty="0" err="1" smtClean="0"/>
              <a:t>Mock</a:t>
            </a:r>
            <a:r>
              <a:rPr lang="fr-FR" dirty="0" smtClean="0"/>
              <a:t> obtenu on peut contrôler, espionner, vérifier son comportement avec les méthodes</a:t>
            </a:r>
          </a:p>
          <a:p>
            <a:pPr lvl="1"/>
            <a:r>
              <a:rPr lang="fr-FR" b="1" dirty="0" err="1" smtClean="0"/>
              <a:t>When</a:t>
            </a:r>
            <a:r>
              <a:rPr lang="fr-FR" b="1" dirty="0" smtClean="0"/>
              <a:t> / </a:t>
            </a:r>
            <a:r>
              <a:rPr lang="fr-FR" b="1" dirty="0" err="1" smtClean="0"/>
              <a:t>Then</a:t>
            </a:r>
            <a:r>
              <a:rPr lang="fr-FR" b="1" dirty="0" smtClean="0"/>
              <a:t>:</a:t>
            </a:r>
            <a:r>
              <a:rPr lang="fr-FR" dirty="0" smtClean="0"/>
              <a:t> permet de contrôler les données/comportement de l’objet </a:t>
            </a:r>
          </a:p>
          <a:p>
            <a:pPr lvl="1"/>
            <a:r>
              <a:rPr lang="fr-FR" b="1" dirty="0" err="1" smtClean="0"/>
              <a:t>Spy</a:t>
            </a:r>
            <a:r>
              <a:rPr lang="fr-FR" b="1" dirty="0" smtClean="0"/>
              <a:t>: </a:t>
            </a:r>
            <a:r>
              <a:rPr lang="fr-FR" dirty="0" smtClean="0"/>
              <a:t>permet de </a:t>
            </a:r>
            <a:r>
              <a:rPr lang="fr-FR" dirty="0" err="1" smtClean="0"/>
              <a:t>mocker</a:t>
            </a:r>
            <a:r>
              <a:rPr lang="fr-FR" dirty="0" smtClean="0"/>
              <a:t> qu’une partie du comportement d’un objet</a:t>
            </a:r>
          </a:p>
          <a:p>
            <a:pPr lvl="1"/>
            <a:r>
              <a:rPr lang="fr-FR" b="1" dirty="0" err="1" smtClean="0"/>
              <a:t>Verify</a:t>
            </a:r>
            <a:r>
              <a:rPr lang="fr-FR" b="1" dirty="0" smtClean="0"/>
              <a:t>:</a:t>
            </a:r>
            <a:r>
              <a:rPr lang="fr-FR" dirty="0" smtClean="0"/>
              <a:t> permet de vérifier qu’une méthode est bien utilisée</a:t>
            </a:r>
          </a:p>
          <a:p>
            <a:pPr lvl="1"/>
            <a:endParaRPr lang="fr-FR" dirty="0" smtClean="0"/>
          </a:p>
          <a:p>
            <a:r>
              <a:rPr lang="fr-FR" dirty="0" smtClean="0"/>
              <a:t>Mockito permet customiser le comportement d’un objet en fonction des tests, en fonction des besoins et peut permettre d’éviter de faire une implémentation </a:t>
            </a:r>
            <a:r>
              <a:rPr lang="fr-FR" dirty="0" err="1" smtClean="0"/>
              <a:t>Mock</a:t>
            </a:r>
            <a:r>
              <a:rPr lang="fr-FR" dirty="0" smtClean="0"/>
              <a:t> pour les tests (qui est figée)</a:t>
            </a:r>
          </a:p>
          <a:p>
            <a:endParaRPr lang="fr-FR" dirty="0"/>
          </a:p>
          <a:p>
            <a:r>
              <a:rPr lang="fr-FR" dirty="0" smtClean="0"/>
              <a:t>Mockito peut-être très utile dans des tests BDD</a:t>
            </a:r>
            <a:br>
              <a:rPr lang="fr-FR" dirty="0" smtClean="0"/>
            </a:br>
            <a:r>
              <a:rPr lang="fr-FR" dirty="0" smtClean="0"/>
              <a:t>(</a:t>
            </a:r>
            <a:r>
              <a:rPr lang="fr-FR" dirty="0" err="1" smtClean="0"/>
              <a:t>Behavior</a:t>
            </a:r>
            <a:r>
              <a:rPr lang="fr-FR" dirty="0" smtClean="0"/>
              <a:t> </a:t>
            </a:r>
            <a:r>
              <a:rPr lang="fr-FR" dirty="0" err="1" smtClean="0"/>
              <a:t>Driven</a:t>
            </a:r>
            <a:r>
              <a:rPr lang="fr-FR" dirty="0" smtClean="0"/>
              <a:t> </a:t>
            </a:r>
            <a:r>
              <a:rPr lang="fr-FR" dirty="0" err="1" smtClean="0"/>
              <a:t>Development</a:t>
            </a:r>
            <a:r>
              <a:rPr lang="fr-FR" dirty="0" smtClean="0"/>
              <a:t>)</a:t>
            </a:r>
          </a:p>
        </p:txBody>
      </p:sp>
    </p:spTree>
    <p:extLst>
      <p:ext uri="{BB962C8B-B14F-4D97-AF65-F5344CB8AC3E}">
        <p14:creationId xmlns:p14="http://schemas.microsoft.com/office/powerpoint/2010/main" val="157181931"/>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p:cNvSpPr>
            <a:spLocks noGrp="1"/>
          </p:cNvSpPr>
          <p:nvPr>
            <p:ph type="title"/>
          </p:nvPr>
        </p:nvSpPr>
        <p:spPr/>
        <p:txBody>
          <a:bodyPr/>
          <a:lstStyle/>
          <a:p>
            <a:r>
              <a:rPr lang="fr-FR" dirty="0" smtClean="0"/>
              <a:t>Mockito</a:t>
            </a:r>
            <a:endParaRPr lang="fr-FR" dirty="0"/>
          </a:p>
        </p:txBody>
      </p:sp>
      <p:sp>
        <p:nvSpPr>
          <p:cNvPr id="4" name="Espace réservé du pied de page 3"/>
          <p:cNvSpPr>
            <a:spLocks noGrp="1"/>
          </p:cNvSpPr>
          <p:nvPr>
            <p:ph type="ftr" sz="quarter" idx="11"/>
          </p:nvPr>
        </p:nvSpPr>
        <p:spPr/>
        <p:txBody>
          <a:bodyPr/>
          <a:lstStyle/>
          <a:p>
            <a:pPr>
              <a:defRPr/>
            </a:pPr>
            <a:r>
              <a:rPr lang="fr-FR" dirty="0" smtClean="0"/>
              <a:t>TDD</a:t>
            </a:r>
            <a:endParaRPr lang="fr-FR" dirty="0"/>
          </a:p>
        </p:txBody>
      </p:sp>
      <p:sp>
        <p:nvSpPr>
          <p:cNvPr id="5" name="Espace réservé du numéro de diapositive 4"/>
          <p:cNvSpPr>
            <a:spLocks noGrp="1"/>
          </p:cNvSpPr>
          <p:nvPr>
            <p:ph type="sldNum" sz="quarter" idx="12"/>
          </p:nvPr>
        </p:nvSpPr>
        <p:spPr/>
        <p:txBody>
          <a:bodyPr/>
          <a:lstStyle/>
          <a:p>
            <a:pPr>
              <a:defRPr/>
            </a:pPr>
            <a:fld id="{276219AF-F5ED-455B-A512-B03AB3602319}" type="slidenum">
              <a:rPr lang="fr-FR" smtClean="0"/>
              <a:pPr>
                <a:defRPr/>
              </a:pPr>
              <a:t>92</a:t>
            </a:fld>
            <a:endParaRPr lang="fr-FR" dirty="0"/>
          </a:p>
        </p:txBody>
      </p:sp>
      <p:sp>
        <p:nvSpPr>
          <p:cNvPr id="3" name="Espace réservé du contenu 2"/>
          <p:cNvSpPr>
            <a:spLocks noGrp="1"/>
          </p:cNvSpPr>
          <p:nvPr>
            <p:ph idx="1"/>
          </p:nvPr>
        </p:nvSpPr>
        <p:spPr/>
        <p:txBody>
          <a:bodyPr>
            <a:normAutofit lnSpcReduction="10000"/>
          </a:bodyPr>
          <a:lstStyle/>
          <a:p>
            <a:r>
              <a:rPr lang="fr-FR" dirty="0" smtClean="0"/>
              <a:t>Par exemple, un simple </a:t>
            </a:r>
            <a:r>
              <a:rPr lang="fr-FR" dirty="0" err="1" smtClean="0"/>
              <a:t>Logger</a:t>
            </a:r>
            <a:endParaRPr lang="fr-FR" dirty="0" smtClean="0"/>
          </a:p>
          <a:p>
            <a:endParaRPr lang="fr-FR" dirty="0"/>
          </a:p>
          <a:p>
            <a:endParaRPr lang="fr-FR" dirty="0" smtClean="0"/>
          </a:p>
          <a:p>
            <a:endParaRPr lang="fr-FR" dirty="0"/>
          </a:p>
          <a:p>
            <a:endParaRPr lang="fr-FR" dirty="0" smtClean="0"/>
          </a:p>
          <a:p>
            <a:endParaRPr lang="fr-FR" dirty="0"/>
          </a:p>
          <a:p>
            <a:endParaRPr lang="fr-FR" dirty="0" smtClean="0"/>
          </a:p>
          <a:p>
            <a:endParaRPr lang="fr-FR" dirty="0"/>
          </a:p>
          <a:p>
            <a:r>
              <a:rPr lang="fr-FR" dirty="0" smtClean="0"/>
              <a:t>On peut facilement configurer le </a:t>
            </a:r>
            <a:r>
              <a:rPr lang="fr-FR" dirty="0" err="1" smtClean="0"/>
              <a:t>mock</a:t>
            </a:r>
            <a:r>
              <a:rPr lang="fr-FR" dirty="0" smtClean="0"/>
              <a:t> pour renvoyer une exception dans tous les cas</a:t>
            </a:r>
          </a:p>
          <a:p>
            <a:endParaRPr lang="fr-FR" dirty="0"/>
          </a:p>
          <a:p>
            <a:pPr marL="0" indent="0">
              <a:buNone/>
            </a:pPr>
            <a:r>
              <a:rPr lang="fr-FR" dirty="0">
                <a:sym typeface="Wingdings" panose="05000000000000000000" pitchFamily="2" charset="2"/>
              </a:rPr>
              <a:t></a:t>
            </a:r>
            <a:r>
              <a:rPr lang="fr-FR" dirty="0" err="1" smtClean="0">
                <a:solidFill>
                  <a:srgbClr val="FF0000"/>
                </a:solidFill>
                <a:sym typeface="Wingdings" panose="05000000000000000000" pitchFamily="2" charset="2"/>
              </a:rPr>
              <a:t>java.lang.IllegalArgumentException</a:t>
            </a:r>
            <a:r>
              <a:rPr lang="fr-FR" dirty="0" smtClean="0">
                <a:solidFill>
                  <a:srgbClr val="FF0000"/>
                </a:solidFill>
                <a:sym typeface="Wingdings" panose="05000000000000000000" pitchFamily="2" charset="2"/>
              </a:rPr>
              <a:t> !</a:t>
            </a:r>
            <a:endParaRPr lang="fr-FR" dirty="0" smtClean="0">
              <a:solidFill>
                <a:srgbClr val="FF0000"/>
              </a:solidFill>
            </a:endParaRPr>
          </a:p>
          <a:p>
            <a:endParaRPr lang="fr-FR" dirty="0" smtClean="0"/>
          </a:p>
        </p:txBody>
      </p:sp>
      <p:sp>
        <p:nvSpPr>
          <p:cNvPr id="2" name="Rectangle 1"/>
          <p:cNvSpPr>
            <a:spLocks noChangeArrowheads="1"/>
          </p:cNvSpPr>
          <p:nvPr/>
        </p:nvSpPr>
        <p:spPr bwMode="auto">
          <a:xfrm>
            <a:off x="755580" y="1203597"/>
            <a:ext cx="6120681" cy="1785104"/>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fr-FR" altLang="fr-FR" sz="1000" b="0" i="0" u="none" strike="noStrike" cap="none" normalizeH="0" baseline="0" dirty="0" smtClean="0">
                <a:ln>
                  <a:noFill/>
                </a:ln>
                <a:solidFill>
                  <a:srgbClr val="CC7832"/>
                </a:solidFill>
                <a:effectLst/>
                <a:latin typeface="Courier New" pitchFamily="49" charset="0"/>
                <a:cs typeface="Courier New" pitchFamily="49" charset="0"/>
              </a:rPr>
              <a:t>public class </a:t>
            </a:r>
            <a:r>
              <a:rPr kumimoji="0" lang="fr-FR" altLang="fr-FR" sz="1000" b="0" i="0" u="none" strike="noStrike" cap="none" normalizeH="0" baseline="0" dirty="0" err="1" smtClean="0">
                <a:ln>
                  <a:noFill/>
                </a:ln>
                <a:solidFill>
                  <a:srgbClr val="A9B7C6"/>
                </a:solidFill>
                <a:effectLst/>
                <a:latin typeface="Courier New" pitchFamily="49" charset="0"/>
                <a:cs typeface="Courier New" pitchFamily="49" charset="0"/>
              </a:rPr>
              <a:t>ConsoleLogger</a:t>
            </a:r>
            <a:r>
              <a:rPr kumimoji="0" lang="fr-FR" altLang="fr-FR" sz="1000" b="0" i="0" u="none" strike="noStrike" cap="none" normalizeH="0" baseline="0" dirty="0" smtClean="0">
                <a:ln>
                  <a:noFill/>
                </a:ln>
                <a:solidFill>
                  <a:srgbClr val="A9B7C6"/>
                </a:solidFill>
                <a:effectLst/>
                <a:latin typeface="Courier New" pitchFamily="49" charset="0"/>
                <a:cs typeface="Courier New" pitchFamily="49" charset="0"/>
              </a:rPr>
              <a:t> </a:t>
            </a:r>
            <a:r>
              <a:rPr kumimoji="0" lang="fr-FR" altLang="fr-FR" sz="1000" b="0" i="0" u="none" strike="noStrike" cap="none" normalizeH="0" baseline="0" dirty="0" err="1" smtClean="0">
                <a:ln>
                  <a:noFill/>
                </a:ln>
                <a:solidFill>
                  <a:srgbClr val="CC7832"/>
                </a:solidFill>
                <a:effectLst/>
                <a:latin typeface="Courier New" pitchFamily="49" charset="0"/>
                <a:cs typeface="Courier New" pitchFamily="49" charset="0"/>
              </a:rPr>
              <a:t>implements</a:t>
            </a:r>
            <a:r>
              <a:rPr kumimoji="0" lang="fr-FR" altLang="fr-FR" sz="1000" b="0" i="0" u="none" strike="noStrike" cap="none" normalizeH="0" baseline="0" dirty="0" smtClean="0">
                <a:ln>
                  <a:noFill/>
                </a:ln>
                <a:solidFill>
                  <a:srgbClr val="CC7832"/>
                </a:solidFill>
                <a:effectLst/>
                <a:latin typeface="Courier New" pitchFamily="49" charset="0"/>
                <a:cs typeface="Courier New" pitchFamily="49" charset="0"/>
              </a:rPr>
              <a:t> </a:t>
            </a:r>
            <a:r>
              <a:rPr kumimoji="0" lang="fr-FR" altLang="fr-FR" sz="1000" b="0" i="0" u="none" strike="noStrike" cap="none" normalizeH="0" baseline="0" dirty="0" err="1" smtClean="0">
                <a:ln>
                  <a:noFill/>
                </a:ln>
                <a:solidFill>
                  <a:srgbClr val="A9B7C6"/>
                </a:solidFill>
                <a:effectLst/>
                <a:latin typeface="Courier New" pitchFamily="49" charset="0"/>
                <a:cs typeface="Courier New" pitchFamily="49" charset="0"/>
              </a:rPr>
              <a:t>Logger</a:t>
            </a:r>
            <a:r>
              <a:rPr kumimoji="0" lang="fr-FR" altLang="fr-FR" sz="1000" b="0" i="0" u="none" strike="noStrike" cap="none" normalizeH="0" baseline="0" dirty="0" smtClean="0">
                <a:ln>
                  <a:noFill/>
                </a:ln>
                <a:solidFill>
                  <a:srgbClr val="A9B7C6"/>
                </a:solidFill>
                <a:effectLst/>
                <a:latin typeface="Courier New" pitchFamily="49" charset="0"/>
                <a:cs typeface="Courier New" pitchFamily="49" charset="0"/>
              </a:rPr>
              <a:t> {</a:t>
            </a:r>
            <a:br>
              <a:rPr kumimoji="0" lang="fr-FR" altLang="fr-FR" sz="1000" b="0" i="0" u="none" strike="noStrike" cap="none" normalizeH="0" baseline="0" dirty="0" smtClean="0">
                <a:ln>
                  <a:noFill/>
                </a:ln>
                <a:solidFill>
                  <a:srgbClr val="A9B7C6"/>
                </a:solidFill>
                <a:effectLst/>
                <a:latin typeface="Courier New" pitchFamily="49" charset="0"/>
                <a:cs typeface="Courier New" pitchFamily="49" charset="0"/>
              </a:rPr>
            </a:br>
            <a:r>
              <a:rPr kumimoji="0" lang="fr-FR" altLang="fr-FR" sz="1000" b="0" i="0" u="none" strike="noStrike" cap="none" normalizeH="0" baseline="0" dirty="0" smtClean="0">
                <a:ln>
                  <a:noFill/>
                </a:ln>
                <a:solidFill>
                  <a:srgbClr val="A9B7C6"/>
                </a:solidFill>
                <a:effectLst/>
                <a:latin typeface="Courier New" pitchFamily="49" charset="0"/>
                <a:cs typeface="Courier New" pitchFamily="49" charset="0"/>
              </a:rPr>
              <a:t/>
            </a:r>
            <a:br>
              <a:rPr kumimoji="0" lang="fr-FR" altLang="fr-FR" sz="1000" b="0" i="0" u="none" strike="noStrike" cap="none" normalizeH="0" baseline="0" dirty="0" smtClean="0">
                <a:ln>
                  <a:noFill/>
                </a:ln>
                <a:solidFill>
                  <a:srgbClr val="A9B7C6"/>
                </a:solidFill>
                <a:effectLst/>
                <a:latin typeface="Courier New" pitchFamily="49" charset="0"/>
                <a:cs typeface="Courier New" pitchFamily="49" charset="0"/>
              </a:rPr>
            </a:br>
            <a:r>
              <a:rPr kumimoji="0" lang="fr-FR" altLang="fr-FR" sz="1000" b="0" i="0" u="none" strike="noStrike" cap="none" normalizeH="0" baseline="0" dirty="0" smtClean="0">
                <a:ln>
                  <a:noFill/>
                </a:ln>
                <a:solidFill>
                  <a:srgbClr val="A9B7C6"/>
                </a:solidFill>
                <a:effectLst/>
                <a:latin typeface="Courier New" pitchFamily="49" charset="0"/>
                <a:cs typeface="Courier New" pitchFamily="49" charset="0"/>
              </a:rPr>
              <a:t>    </a:t>
            </a:r>
            <a:r>
              <a:rPr kumimoji="0" lang="fr-FR" altLang="fr-FR" sz="1000" b="0" i="0" u="none" strike="noStrike" cap="none" normalizeH="0" baseline="0" dirty="0" smtClean="0">
                <a:ln>
                  <a:noFill/>
                </a:ln>
                <a:solidFill>
                  <a:srgbClr val="BBB529"/>
                </a:solidFill>
                <a:effectLst/>
                <a:latin typeface="Courier New" pitchFamily="49" charset="0"/>
                <a:cs typeface="Courier New" pitchFamily="49" charset="0"/>
              </a:rPr>
              <a:t>@</a:t>
            </a:r>
            <a:r>
              <a:rPr kumimoji="0" lang="fr-FR" altLang="fr-FR" sz="1000" b="0" i="0" u="none" strike="noStrike" cap="none" normalizeH="0" baseline="0" dirty="0" err="1" smtClean="0">
                <a:ln>
                  <a:noFill/>
                </a:ln>
                <a:solidFill>
                  <a:srgbClr val="BBB529"/>
                </a:solidFill>
                <a:effectLst/>
                <a:latin typeface="Courier New" pitchFamily="49" charset="0"/>
                <a:cs typeface="Courier New" pitchFamily="49" charset="0"/>
              </a:rPr>
              <a:t>Override</a:t>
            </a:r>
            <a:r>
              <a:rPr kumimoji="0" lang="fr-FR" altLang="fr-FR" sz="1000" b="0" i="0" u="none" strike="noStrike" cap="none" normalizeH="0" baseline="0" dirty="0" smtClean="0">
                <a:ln>
                  <a:noFill/>
                </a:ln>
                <a:solidFill>
                  <a:srgbClr val="BBB529"/>
                </a:solidFill>
                <a:effectLst/>
                <a:latin typeface="Courier New" pitchFamily="49" charset="0"/>
                <a:cs typeface="Courier New" pitchFamily="49" charset="0"/>
              </a:rPr>
              <a:t/>
            </a:r>
            <a:br>
              <a:rPr kumimoji="0" lang="fr-FR" altLang="fr-FR" sz="1000" b="0" i="0" u="none" strike="noStrike" cap="none" normalizeH="0" baseline="0" dirty="0" smtClean="0">
                <a:ln>
                  <a:noFill/>
                </a:ln>
                <a:solidFill>
                  <a:srgbClr val="BBB529"/>
                </a:solidFill>
                <a:effectLst/>
                <a:latin typeface="Courier New" pitchFamily="49" charset="0"/>
                <a:cs typeface="Courier New" pitchFamily="49" charset="0"/>
              </a:rPr>
            </a:br>
            <a:r>
              <a:rPr kumimoji="0" lang="fr-FR" altLang="fr-FR" sz="1000" b="0" i="0" u="none" strike="noStrike" cap="none" normalizeH="0" baseline="0" dirty="0" smtClean="0">
                <a:ln>
                  <a:noFill/>
                </a:ln>
                <a:solidFill>
                  <a:srgbClr val="BBB529"/>
                </a:solidFill>
                <a:effectLst/>
                <a:latin typeface="Courier New" pitchFamily="49" charset="0"/>
                <a:cs typeface="Courier New" pitchFamily="49" charset="0"/>
              </a:rPr>
              <a:t>    </a:t>
            </a:r>
            <a:r>
              <a:rPr kumimoji="0" lang="fr-FR" altLang="fr-FR" sz="1000" b="0" i="0" u="none" strike="noStrike" cap="none" normalizeH="0" baseline="0" dirty="0" smtClean="0">
                <a:ln>
                  <a:noFill/>
                </a:ln>
                <a:solidFill>
                  <a:srgbClr val="CC7832"/>
                </a:solidFill>
                <a:effectLst/>
                <a:latin typeface="Courier New" pitchFamily="49" charset="0"/>
                <a:cs typeface="Courier New" pitchFamily="49" charset="0"/>
              </a:rPr>
              <a:t>public </a:t>
            </a:r>
            <a:r>
              <a:rPr kumimoji="0" lang="fr-FR" altLang="fr-FR" sz="1000" b="0" i="0" u="none" strike="noStrike" cap="none" normalizeH="0" baseline="0" dirty="0" err="1" smtClean="0">
                <a:ln>
                  <a:noFill/>
                </a:ln>
                <a:solidFill>
                  <a:srgbClr val="CC7832"/>
                </a:solidFill>
                <a:effectLst/>
                <a:latin typeface="Courier New" pitchFamily="49" charset="0"/>
                <a:cs typeface="Courier New" pitchFamily="49" charset="0"/>
              </a:rPr>
              <a:t>void</a:t>
            </a:r>
            <a:r>
              <a:rPr kumimoji="0" lang="fr-FR" altLang="fr-FR" sz="1000" b="0" i="0" u="none" strike="noStrike" cap="none" normalizeH="0" baseline="0" dirty="0" smtClean="0">
                <a:ln>
                  <a:noFill/>
                </a:ln>
                <a:solidFill>
                  <a:srgbClr val="CC7832"/>
                </a:solidFill>
                <a:effectLst/>
                <a:latin typeface="Courier New" pitchFamily="49" charset="0"/>
                <a:cs typeface="Courier New" pitchFamily="49" charset="0"/>
              </a:rPr>
              <a:t> </a:t>
            </a:r>
            <a:r>
              <a:rPr kumimoji="0" lang="fr-FR" altLang="fr-FR" sz="1000" b="0" i="0" u="none" strike="noStrike" cap="none" normalizeH="0" baseline="0" dirty="0" err="1" smtClean="0">
                <a:ln>
                  <a:noFill/>
                </a:ln>
                <a:solidFill>
                  <a:srgbClr val="FFC66D"/>
                </a:solidFill>
                <a:effectLst/>
                <a:latin typeface="Courier New" pitchFamily="49" charset="0"/>
                <a:cs typeface="Courier New" pitchFamily="49" charset="0"/>
              </a:rPr>
              <a:t>write</a:t>
            </a:r>
            <a:r>
              <a:rPr kumimoji="0" lang="fr-FR" altLang="fr-FR" sz="1000" b="0" i="0" u="none" strike="noStrike" cap="none" normalizeH="0" baseline="0" dirty="0" smtClean="0">
                <a:ln>
                  <a:noFill/>
                </a:ln>
                <a:solidFill>
                  <a:srgbClr val="A9B7C6"/>
                </a:solidFill>
                <a:effectLst/>
                <a:latin typeface="Courier New" pitchFamily="49" charset="0"/>
                <a:cs typeface="Courier New" pitchFamily="49" charset="0"/>
              </a:rPr>
              <a:t>(String message) {</a:t>
            </a:r>
            <a:br>
              <a:rPr kumimoji="0" lang="fr-FR" altLang="fr-FR" sz="1000" b="0" i="0" u="none" strike="noStrike" cap="none" normalizeH="0" baseline="0" dirty="0" smtClean="0">
                <a:ln>
                  <a:noFill/>
                </a:ln>
                <a:solidFill>
                  <a:srgbClr val="A9B7C6"/>
                </a:solidFill>
                <a:effectLst/>
                <a:latin typeface="Courier New" pitchFamily="49" charset="0"/>
                <a:cs typeface="Courier New" pitchFamily="49" charset="0"/>
              </a:rPr>
            </a:br>
            <a:r>
              <a:rPr kumimoji="0" lang="fr-FR" altLang="fr-FR" sz="1000" b="0" i="0" u="none" strike="noStrike" cap="none" normalizeH="0" baseline="0" dirty="0" smtClean="0">
                <a:ln>
                  <a:noFill/>
                </a:ln>
                <a:solidFill>
                  <a:srgbClr val="A9B7C6"/>
                </a:solidFill>
                <a:effectLst/>
                <a:latin typeface="Courier New" pitchFamily="49" charset="0"/>
                <a:cs typeface="Courier New" pitchFamily="49" charset="0"/>
              </a:rPr>
              <a:t>        </a:t>
            </a:r>
            <a:r>
              <a:rPr kumimoji="0" lang="fr-FR" altLang="fr-FR" sz="1000" b="0" i="0" u="none" strike="noStrike" cap="none" normalizeH="0" baseline="0" dirty="0" smtClean="0">
                <a:ln>
                  <a:noFill/>
                </a:ln>
                <a:solidFill>
                  <a:srgbClr val="CC7832"/>
                </a:solidFill>
                <a:effectLst/>
                <a:latin typeface="Courier New" pitchFamily="49" charset="0"/>
                <a:cs typeface="Courier New" pitchFamily="49" charset="0"/>
              </a:rPr>
              <a:t>if </a:t>
            </a:r>
            <a:r>
              <a:rPr kumimoji="0" lang="fr-FR" altLang="fr-FR" sz="1000" b="0" i="0" u="none" strike="noStrike" cap="none" normalizeH="0" baseline="0" dirty="0" smtClean="0">
                <a:ln>
                  <a:noFill/>
                </a:ln>
                <a:solidFill>
                  <a:srgbClr val="A9B7C6"/>
                </a:solidFill>
                <a:effectLst/>
                <a:latin typeface="Courier New" pitchFamily="49" charset="0"/>
                <a:cs typeface="Courier New" pitchFamily="49" charset="0"/>
              </a:rPr>
              <a:t>(message == </a:t>
            </a:r>
            <a:r>
              <a:rPr kumimoji="0" lang="fr-FR" altLang="fr-FR" sz="1000" b="0" i="0" u="none" strike="noStrike" cap="none" normalizeH="0" baseline="0" dirty="0" err="1" smtClean="0">
                <a:ln>
                  <a:noFill/>
                </a:ln>
                <a:solidFill>
                  <a:srgbClr val="CC7832"/>
                </a:solidFill>
                <a:effectLst/>
                <a:latin typeface="Courier New" pitchFamily="49" charset="0"/>
                <a:cs typeface="Courier New" pitchFamily="49" charset="0"/>
              </a:rPr>
              <a:t>null</a:t>
            </a:r>
            <a:r>
              <a:rPr kumimoji="0" lang="fr-FR" altLang="fr-FR" sz="1000" b="0" i="0" u="none" strike="noStrike" cap="none" normalizeH="0" baseline="0" dirty="0" smtClean="0">
                <a:ln>
                  <a:noFill/>
                </a:ln>
                <a:solidFill>
                  <a:srgbClr val="A9B7C6"/>
                </a:solidFill>
                <a:effectLst/>
                <a:latin typeface="Courier New" pitchFamily="49" charset="0"/>
                <a:cs typeface="Courier New" pitchFamily="49" charset="0"/>
              </a:rPr>
              <a:t>) {</a:t>
            </a:r>
            <a:br>
              <a:rPr kumimoji="0" lang="fr-FR" altLang="fr-FR" sz="1000" b="0" i="0" u="none" strike="noStrike" cap="none" normalizeH="0" baseline="0" dirty="0" smtClean="0">
                <a:ln>
                  <a:noFill/>
                </a:ln>
                <a:solidFill>
                  <a:srgbClr val="A9B7C6"/>
                </a:solidFill>
                <a:effectLst/>
                <a:latin typeface="Courier New" pitchFamily="49" charset="0"/>
                <a:cs typeface="Courier New" pitchFamily="49" charset="0"/>
              </a:rPr>
            </a:br>
            <a:r>
              <a:rPr kumimoji="0" lang="fr-FR" altLang="fr-FR" sz="1000" b="0" i="0" u="none" strike="noStrike" cap="none" normalizeH="0" baseline="0" dirty="0" smtClean="0">
                <a:ln>
                  <a:noFill/>
                </a:ln>
                <a:solidFill>
                  <a:srgbClr val="A9B7C6"/>
                </a:solidFill>
                <a:effectLst/>
                <a:latin typeface="Courier New" pitchFamily="49" charset="0"/>
                <a:cs typeface="Courier New" pitchFamily="49" charset="0"/>
              </a:rPr>
              <a:t>            </a:t>
            </a:r>
            <a:r>
              <a:rPr kumimoji="0" lang="fr-FR" altLang="fr-FR" sz="1000" b="0" i="0" u="none" strike="noStrike" cap="none" normalizeH="0" baseline="0" dirty="0" err="1" smtClean="0">
                <a:ln>
                  <a:noFill/>
                </a:ln>
                <a:solidFill>
                  <a:srgbClr val="CC7832"/>
                </a:solidFill>
                <a:effectLst/>
                <a:latin typeface="Courier New" pitchFamily="49" charset="0"/>
                <a:cs typeface="Courier New" pitchFamily="49" charset="0"/>
              </a:rPr>
              <a:t>throw</a:t>
            </a:r>
            <a:r>
              <a:rPr kumimoji="0" lang="fr-FR" altLang="fr-FR" sz="1000" b="0" i="0" u="none" strike="noStrike" cap="none" normalizeH="0" baseline="0" dirty="0" smtClean="0">
                <a:ln>
                  <a:noFill/>
                </a:ln>
                <a:solidFill>
                  <a:srgbClr val="CC7832"/>
                </a:solidFill>
                <a:effectLst/>
                <a:latin typeface="Courier New" pitchFamily="49" charset="0"/>
                <a:cs typeface="Courier New" pitchFamily="49" charset="0"/>
              </a:rPr>
              <a:t> new </a:t>
            </a:r>
            <a:r>
              <a:rPr kumimoji="0" lang="fr-FR" altLang="fr-FR" sz="1000" b="0" i="0" u="none" strike="noStrike" cap="none" normalizeH="0" baseline="0" dirty="0" err="1" smtClean="0">
                <a:ln>
                  <a:noFill/>
                </a:ln>
                <a:solidFill>
                  <a:srgbClr val="A9B7C6"/>
                </a:solidFill>
                <a:effectLst/>
                <a:latin typeface="Courier New" pitchFamily="49" charset="0"/>
                <a:cs typeface="Courier New" pitchFamily="49" charset="0"/>
              </a:rPr>
              <a:t>IllegalArgumentException</a:t>
            </a:r>
            <a:r>
              <a:rPr kumimoji="0" lang="fr-FR" altLang="fr-FR" sz="1000" b="0" i="0" u="none" strike="noStrike" cap="none" normalizeH="0" baseline="0" dirty="0" smtClean="0">
                <a:ln>
                  <a:noFill/>
                </a:ln>
                <a:solidFill>
                  <a:srgbClr val="A9B7C6"/>
                </a:solidFill>
                <a:effectLst/>
                <a:latin typeface="Courier New" pitchFamily="49" charset="0"/>
                <a:cs typeface="Courier New" pitchFamily="49" charset="0"/>
              </a:rPr>
              <a:t>(</a:t>
            </a:r>
            <a:r>
              <a:rPr kumimoji="0" lang="fr-FR" altLang="fr-FR" sz="1000" b="0" i="0" u="none" strike="noStrike" cap="none" normalizeH="0" baseline="0" dirty="0" smtClean="0">
                <a:ln>
                  <a:noFill/>
                </a:ln>
                <a:solidFill>
                  <a:srgbClr val="6A8759"/>
                </a:solidFill>
                <a:effectLst/>
                <a:latin typeface="Courier New" pitchFamily="49" charset="0"/>
                <a:cs typeface="Courier New" pitchFamily="49" charset="0"/>
              </a:rPr>
              <a:t>"</a:t>
            </a:r>
            <a:r>
              <a:rPr kumimoji="0" lang="fr-FR" altLang="fr-FR" sz="1000" b="0" i="0" u="none" strike="noStrike" cap="none" normalizeH="0" baseline="0" dirty="0" err="1" smtClean="0">
                <a:ln>
                  <a:noFill/>
                </a:ln>
                <a:solidFill>
                  <a:srgbClr val="6A8759"/>
                </a:solidFill>
                <a:effectLst/>
                <a:latin typeface="Courier New" pitchFamily="49" charset="0"/>
                <a:cs typeface="Courier New" pitchFamily="49" charset="0"/>
              </a:rPr>
              <a:t>Null</a:t>
            </a:r>
            <a:r>
              <a:rPr kumimoji="0" lang="fr-FR" altLang="fr-FR" sz="1000" b="0" i="0" u="none" strike="noStrike" cap="none" normalizeH="0" baseline="0" dirty="0" smtClean="0">
                <a:ln>
                  <a:noFill/>
                </a:ln>
                <a:solidFill>
                  <a:srgbClr val="6A8759"/>
                </a:solidFill>
                <a:effectLst/>
                <a:latin typeface="Courier New" pitchFamily="49" charset="0"/>
                <a:cs typeface="Courier New" pitchFamily="49" charset="0"/>
              </a:rPr>
              <a:t> message not </a:t>
            </a:r>
            <a:r>
              <a:rPr kumimoji="0" lang="fr-FR" altLang="fr-FR" sz="1000" b="0" i="0" u="none" strike="noStrike" cap="none" normalizeH="0" baseline="0" dirty="0" err="1" smtClean="0">
                <a:ln>
                  <a:noFill/>
                </a:ln>
                <a:solidFill>
                  <a:srgbClr val="6A8759"/>
                </a:solidFill>
                <a:effectLst/>
                <a:latin typeface="Courier New" pitchFamily="49" charset="0"/>
                <a:cs typeface="Courier New" pitchFamily="49" charset="0"/>
              </a:rPr>
              <a:t>allowed</a:t>
            </a:r>
            <a:r>
              <a:rPr kumimoji="0" lang="fr-FR" altLang="fr-FR" sz="1000" b="0" i="0" u="none" strike="noStrike" cap="none" normalizeH="0" baseline="0" dirty="0" smtClean="0">
                <a:ln>
                  <a:noFill/>
                </a:ln>
                <a:solidFill>
                  <a:srgbClr val="6A8759"/>
                </a:solidFill>
                <a:effectLst/>
                <a:latin typeface="Courier New" pitchFamily="49" charset="0"/>
                <a:cs typeface="Courier New" pitchFamily="49" charset="0"/>
              </a:rPr>
              <a:t>"</a:t>
            </a:r>
            <a:r>
              <a:rPr kumimoji="0" lang="fr-FR" altLang="fr-FR" sz="1000" b="0" i="0" u="none" strike="noStrike" cap="none" normalizeH="0" baseline="0" dirty="0" smtClean="0">
                <a:ln>
                  <a:noFill/>
                </a:ln>
                <a:solidFill>
                  <a:srgbClr val="A9B7C6"/>
                </a:solidFill>
                <a:effectLst/>
                <a:latin typeface="Courier New" pitchFamily="49" charset="0"/>
                <a:cs typeface="Courier New" pitchFamily="49" charset="0"/>
              </a:rPr>
              <a:t>)</a:t>
            </a:r>
            <a:r>
              <a:rPr kumimoji="0" lang="fr-FR" altLang="fr-FR" sz="1000" b="0" i="0" u="none" strike="noStrike" cap="none" normalizeH="0" baseline="0" dirty="0" smtClean="0">
                <a:ln>
                  <a:noFill/>
                </a:ln>
                <a:solidFill>
                  <a:srgbClr val="CC7832"/>
                </a:solidFill>
                <a:effectLst/>
                <a:latin typeface="Courier New" pitchFamily="49" charset="0"/>
                <a:cs typeface="Courier New" pitchFamily="49" charset="0"/>
              </a:rPr>
              <a:t>;</a:t>
            </a:r>
            <a:br>
              <a:rPr kumimoji="0" lang="fr-FR" altLang="fr-FR" sz="1000" b="0" i="0" u="none" strike="noStrike" cap="none" normalizeH="0" baseline="0" dirty="0" smtClean="0">
                <a:ln>
                  <a:noFill/>
                </a:ln>
                <a:solidFill>
                  <a:srgbClr val="CC7832"/>
                </a:solidFill>
                <a:effectLst/>
                <a:latin typeface="Courier New" pitchFamily="49" charset="0"/>
                <a:cs typeface="Courier New" pitchFamily="49" charset="0"/>
              </a:rPr>
            </a:br>
            <a:r>
              <a:rPr kumimoji="0" lang="fr-FR" altLang="fr-FR" sz="1000" b="0" i="0" u="none" strike="noStrike" cap="none" normalizeH="0" baseline="0" dirty="0" smtClean="0">
                <a:ln>
                  <a:noFill/>
                </a:ln>
                <a:solidFill>
                  <a:srgbClr val="CC7832"/>
                </a:solidFill>
                <a:effectLst/>
                <a:latin typeface="Courier New" pitchFamily="49" charset="0"/>
                <a:cs typeface="Courier New" pitchFamily="49" charset="0"/>
              </a:rPr>
              <a:t>        </a:t>
            </a:r>
            <a:r>
              <a:rPr kumimoji="0" lang="fr-FR" altLang="fr-FR" sz="1000" b="0" i="0" u="none" strike="noStrike" cap="none" normalizeH="0" baseline="0" dirty="0" smtClean="0">
                <a:ln>
                  <a:noFill/>
                </a:ln>
                <a:solidFill>
                  <a:srgbClr val="A9B7C6"/>
                </a:solidFill>
                <a:effectLst/>
                <a:latin typeface="Courier New" pitchFamily="49" charset="0"/>
                <a:cs typeface="Courier New" pitchFamily="49" charset="0"/>
              </a:rPr>
              <a:t>} </a:t>
            </a:r>
            <a:r>
              <a:rPr kumimoji="0" lang="fr-FR" altLang="fr-FR" sz="1000" b="0" i="0" u="none" strike="noStrike" cap="none" normalizeH="0" baseline="0" dirty="0" err="1" smtClean="0">
                <a:ln>
                  <a:noFill/>
                </a:ln>
                <a:solidFill>
                  <a:srgbClr val="CC7832"/>
                </a:solidFill>
                <a:effectLst/>
                <a:latin typeface="Courier New" pitchFamily="49" charset="0"/>
                <a:cs typeface="Courier New" pitchFamily="49" charset="0"/>
              </a:rPr>
              <a:t>else</a:t>
            </a:r>
            <a:r>
              <a:rPr kumimoji="0" lang="fr-FR" altLang="fr-FR" sz="1000" b="0" i="0" u="none" strike="noStrike" cap="none" normalizeH="0" baseline="0" dirty="0" smtClean="0">
                <a:ln>
                  <a:noFill/>
                </a:ln>
                <a:solidFill>
                  <a:srgbClr val="CC7832"/>
                </a:solidFill>
                <a:effectLst/>
                <a:latin typeface="Courier New" pitchFamily="49" charset="0"/>
                <a:cs typeface="Courier New" pitchFamily="49" charset="0"/>
              </a:rPr>
              <a:t> </a:t>
            </a:r>
            <a:r>
              <a:rPr kumimoji="0" lang="fr-FR" altLang="fr-FR" sz="1000" b="0" i="0" u="none" strike="noStrike" cap="none" normalizeH="0" baseline="0" dirty="0" smtClean="0">
                <a:ln>
                  <a:noFill/>
                </a:ln>
                <a:solidFill>
                  <a:srgbClr val="A9B7C6"/>
                </a:solidFill>
                <a:effectLst/>
                <a:latin typeface="Courier New" pitchFamily="49" charset="0"/>
                <a:cs typeface="Courier New" pitchFamily="49" charset="0"/>
              </a:rPr>
              <a:t>{</a:t>
            </a:r>
            <a:br>
              <a:rPr kumimoji="0" lang="fr-FR" altLang="fr-FR" sz="1000" b="0" i="0" u="none" strike="noStrike" cap="none" normalizeH="0" baseline="0" dirty="0" smtClean="0">
                <a:ln>
                  <a:noFill/>
                </a:ln>
                <a:solidFill>
                  <a:srgbClr val="A9B7C6"/>
                </a:solidFill>
                <a:effectLst/>
                <a:latin typeface="Courier New" pitchFamily="49" charset="0"/>
                <a:cs typeface="Courier New" pitchFamily="49" charset="0"/>
              </a:rPr>
            </a:br>
            <a:r>
              <a:rPr kumimoji="0" lang="fr-FR" altLang="fr-FR" sz="1000" b="0" i="0" u="none" strike="noStrike" cap="none" normalizeH="0" baseline="0" dirty="0" smtClean="0">
                <a:ln>
                  <a:noFill/>
                </a:ln>
                <a:solidFill>
                  <a:srgbClr val="A9B7C6"/>
                </a:solidFill>
                <a:effectLst/>
                <a:latin typeface="Courier New" pitchFamily="49" charset="0"/>
                <a:cs typeface="Courier New" pitchFamily="49" charset="0"/>
              </a:rPr>
              <a:t>            </a:t>
            </a:r>
            <a:r>
              <a:rPr kumimoji="0" lang="fr-FR" altLang="fr-FR" sz="1000" b="0" i="0" u="none" strike="noStrike" cap="none" normalizeH="0" baseline="0" dirty="0" err="1" smtClean="0">
                <a:ln>
                  <a:noFill/>
                </a:ln>
                <a:solidFill>
                  <a:srgbClr val="A9B7C6"/>
                </a:solidFill>
                <a:effectLst/>
                <a:latin typeface="Courier New" pitchFamily="49" charset="0"/>
                <a:cs typeface="Courier New" pitchFamily="49" charset="0"/>
              </a:rPr>
              <a:t>System.</a:t>
            </a:r>
            <a:r>
              <a:rPr kumimoji="0" lang="fr-FR" altLang="fr-FR" sz="1000" b="0" i="1" u="none" strike="noStrike" cap="none" normalizeH="0" baseline="0" dirty="0" err="1" smtClean="0">
                <a:ln>
                  <a:noFill/>
                </a:ln>
                <a:solidFill>
                  <a:srgbClr val="9876AA"/>
                </a:solidFill>
                <a:effectLst/>
                <a:latin typeface="Courier New" pitchFamily="49" charset="0"/>
                <a:cs typeface="Courier New" pitchFamily="49" charset="0"/>
              </a:rPr>
              <a:t>out</a:t>
            </a:r>
            <a:r>
              <a:rPr kumimoji="0" lang="fr-FR" altLang="fr-FR" sz="1000" b="0" i="0" u="none" strike="noStrike" cap="none" normalizeH="0" baseline="0" dirty="0" err="1" smtClean="0">
                <a:ln>
                  <a:noFill/>
                </a:ln>
                <a:solidFill>
                  <a:srgbClr val="A9B7C6"/>
                </a:solidFill>
                <a:effectLst/>
                <a:latin typeface="Courier New" pitchFamily="49" charset="0"/>
                <a:cs typeface="Courier New" pitchFamily="49" charset="0"/>
              </a:rPr>
              <a:t>.print</a:t>
            </a:r>
            <a:r>
              <a:rPr kumimoji="0" lang="fr-FR" altLang="fr-FR" sz="1000" b="0" i="0" u="none" strike="noStrike" cap="none" normalizeH="0" baseline="0" dirty="0" smtClean="0">
                <a:ln>
                  <a:noFill/>
                </a:ln>
                <a:solidFill>
                  <a:srgbClr val="A9B7C6"/>
                </a:solidFill>
                <a:effectLst/>
                <a:latin typeface="Courier New" pitchFamily="49" charset="0"/>
                <a:cs typeface="Courier New" pitchFamily="49" charset="0"/>
              </a:rPr>
              <a:t>(message)</a:t>
            </a:r>
            <a:r>
              <a:rPr kumimoji="0" lang="fr-FR" altLang="fr-FR" sz="1000" b="0" i="0" u="none" strike="noStrike" cap="none" normalizeH="0" baseline="0" dirty="0" smtClean="0">
                <a:ln>
                  <a:noFill/>
                </a:ln>
                <a:solidFill>
                  <a:srgbClr val="CC7832"/>
                </a:solidFill>
                <a:effectLst/>
                <a:latin typeface="Courier New" pitchFamily="49" charset="0"/>
                <a:cs typeface="Courier New" pitchFamily="49" charset="0"/>
              </a:rPr>
              <a:t>;</a:t>
            </a:r>
            <a:br>
              <a:rPr kumimoji="0" lang="fr-FR" altLang="fr-FR" sz="1000" b="0" i="0" u="none" strike="noStrike" cap="none" normalizeH="0" baseline="0" dirty="0" smtClean="0">
                <a:ln>
                  <a:noFill/>
                </a:ln>
                <a:solidFill>
                  <a:srgbClr val="CC7832"/>
                </a:solidFill>
                <a:effectLst/>
                <a:latin typeface="Courier New" pitchFamily="49" charset="0"/>
                <a:cs typeface="Courier New" pitchFamily="49" charset="0"/>
              </a:rPr>
            </a:br>
            <a:r>
              <a:rPr kumimoji="0" lang="fr-FR" altLang="fr-FR" sz="1000" b="0" i="0" u="none" strike="noStrike" cap="none" normalizeH="0" baseline="0" dirty="0" smtClean="0">
                <a:ln>
                  <a:noFill/>
                </a:ln>
                <a:solidFill>
                  <a:srgbClr val="CC7832"/>
                </a:solidFill>
                <a:effectLst/>
                <a:latin typeface="Courier New" pitchFamily="49" charset="0"/>
                <a:cs typeface="Courier New" pitchFamily="49" charset="0"/>
              </a:rPr>
              <a:t>        </a:t>
            </a:r>
            <a:r>
              <a:rPr kumimoji="0" lang="fr-FR" altLang="fr-FR" sz="1000" b="0" i="0" u="none" strike="noStrike" cap="none" normalizeH="0" baseline="0" dirty="0" smtClean="0">
                <a:ln>
                  <a:noFill/>
                </a:ln>
                <a:solidFill>
                  <a:srgbClr val="A9B7C6"/>
                </a:solidFill>
                <a:effectLst/>
                <a:latin typeface="Courier New" pitchFamily="49" charset="0"/>
                <a:cs typeface="Courier New" pitchFamily="49" charset="0"/>
              </a:rPr>
              <a:t>}</a:t>
            </a:r>
            <a:br>
              <a:rPr kumimoji="0" lang="fr-FR" altLang="fr-FR" sz="1000" b="0" i="0" u="none" strike="noStrike" cap="none" normalizeH="0" baseline="0" dirty="0" smtClean="0">
                <a:ln>
                  <a:noFill/>
                </a:ln>
                <a:solidFill>
                  <a:srgbClr val="A9B7C6"/>
                </a:solidFill>
                <a:effectLst/>
                <a:latin typeface="Courier New" pitchFamily="49" charset="0"/>
                <a:cs typeface="Courier New" pitchFamily="49" charset="0"/>
              </a:rPr>
            </a:br>
            <a:r>
              <a:rPr kumimoji="0" lang="fr-FR" altLang="fr-FR" sz="1000" b="0" i="0" u="none" strike="noStrike" cap="none" normalizeH="0" baseline="0" dirty="0" smtClean="0">
                <a:ln>
                  <a:noFill/>
                </a:ln>
                <a:solidFill>
                  <a:srgbClr val="A9B7C6"/>
                </a:solidFill>
                <a:effectLst/>
                <a:latin typeface="Courier New" pitchFamily="49" charset="0"/>
                <a:cs typeface="Courier New" pitchFamily="49" charset="0"/>
              </a:rPr>
              <a:t>    }</a:t>
            </a:r>
            <a:br>
              <a:rPr kumimoji="0" lang="fr-FR" altLang="fr-FR" sz="1000" b="0" i="0" u="none" strike="noStrike" cap="none" normalizeH="0" baseline="0" dirty="0" smtClean="0">
                <a:ln>
                  <a:noFill/>
                </a:ln>
                <a:solidFill>
                  <a:srgbClr val="A9B7C6"/>
                </a:solidFill>
                <a:effectLst/>
                <a:latin typeface="Courier New" pitchFamily="49" charset="0"/>
                <a:cs typeface="Courier New" pitchFamily="49" charset="0"/>
              </a:rPr>
            </a:br>
            <a:r>
              <a:rPr kumimoji="0" lang="fr-FR" altLang="fr-FR" sz="1000" b="0" i="0" u="none" strike="noStrike" cap="none" normalizeH="0" baseline="0" dirty="0" smtClean="0">
                <a:ln>
                  <a:noFill/>
                </a:ln>
                <a:solidFill>
                  <a:srgbClr val="A9B7C6"/>
                </a:solidFill>
                <a:effectLst/>
                <a:latin typeface="Courier New" pitchFamily="49" charset="0"/>
                <a:cs typeface="Courier New" pitchFamily="49" charset="0"/>
              </a:rPr>
              <a:t>}</a:t>
            </a:r>
            <a:endParaRPr kumimoji="0" lang="fr-FR" altLang="fr-FR"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7" name="Rectangle 2"/>
          <p:cNvSpPr>
            <a:spLocks noChangeArrowheads="1"/>
          </p:cNvSpPr>
          <p:nvPr/>
        </p:nvSpPr>
        <p:spPr bwMode="auto">
          <a:xfrm>
            <a:off x="755580" y="3600477"/>
            <a:ext cx="5868144" cy="246221"/>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fr-FR" altLang="fr-FR" sz="1000" b="0" i="1" u="none" strike="noStrike" cap="none" normalizeH="0" baseline="0" dirty="0" err="1" smtClean="0">
                <a:ln>
                  <a:noFill/>
                </a:ln>
                <a:solidFill>
                  <a:srgbClr val="A9B7C6"/>
                </a:solidFill>
                <a:effectLst/>
                <a:latin typeface="Courier New" pitchFamily="49" charset="0"/>
                <a:cs typeface="Courier New" pitchFamily="49" charset="0"/>
              </a:rPr>
              <a:t>doThrow</a:t>
            </a:r>
            <a:r>
              <a:rPr kumimoji="0" lang="fr-FR" altLang="fr-FR" sz="1000" b="0" i="0" u="none" strike="noStrike" cap="none" normalizeH="0" baseline="0" dirty="0" smtClean="0">
                <a:ln>
                  <a:noFill/>
                </a:ln>
                <a:solidFill>
                  <a:srgbClr val="A9B7C6"/>
                </a:solidFill>
                <a:effectLst/>
                <a:latin typeface="Courier New" pitchFamily="49" charset="0"/>
                <a:cs typeface="Courier New" pitchFamily="49" charset="0"/>
              </a:rPr>
              <a:t>(</a:t>
            </a:r>
            <a:r>
              <a:rPr kumimoji="0" lang="fr-FR" altLang="fr-FR" sz="1000" b="0" i="0" u="none" strike="noStrike" cap="none" normalizeH="0" baseline="0" dirty="0" err="1" smtClean="0">
                <a:ln>
                  <a:noFill/>
                </a:ln>
                <a:solidFill>
                  <a:srgbClr val="A9B7C6"/>
                </a:solidFill>
                <a:effectLst/>
                <a:latin typeface="Courier New" pitchFamily="49" charset="0"/>
                <a:cs typeface="Courier New" pitchFamily="49" charset="0"/>
              </a:rPr>
              <a:t>IllegalArgumentException.</a:t>
            </a:r>
            <a:r>
              <a:rPr kumimoji="0" lang="fr-FR" altLang="fr-FR" sz="1000" b="0" i="0" u="none" strike="noStrike" cap="none" normalizeH="0" baseline="0" dirty="0" err="1" smtClean="0">
                <a:ln>
                  <a:noFill/>
                </a:ln>
                <a:solidFill>
                  <a:srgbClr val="CC7832"/>
                </a:solidFill>
                <a:effectLst/>
                <a:latin typeface="Courier New" pitchFamily="49" charset="0"/>
                <a:cs typeface="Courier New" pitchFamily="49" charset="0"/>
              </a:rPr>
              <a:t>class</a:t>
            </a:r>
            <a:r>
              <a:rPr kumimoji="0" lang="fr-FR" altLang="fr-FR" sz="1000" b="0" i="0" u="none" strike="noStrike" cap="none" normalizeH="0" baseline="0" dirty="0" smtClean="0">
                <a:ln>
                  <a:noFill/>
                </a:ln>
                <a:solidFill>
                  <a:srgbClr val="A9B7C6"/>
                </a:solidFill>
                <a:effectLst/>
                <a:latin typeface="Courier New" pitchFamily="49" charset="0"/>
                <a:cs typeface="Courier New" pitchFamily="49" charset="0"/>
              </a:rPr>
              <a:t>).</a:t>
            </a:r>
            <a:r>
              <a:rPr kumimoji="0" lang="fr-FR" altLang="fr-FR" sz="1000" b="0" i="0" u="none" strike="noStrike" cap="none" normalizeH="0" baseline="0" dirty="0" err="1" smtClean="0">
                <a:ln>
                  <a:noFill/>
                </a:ln>
                <a:solidFill>
                  <a:srgbClr val="A9B7C6"/>
                </a:solidFill>
                <a:effectLst/>
                <a:latin typeface="Courier New" pitchFamily="49" charset="0"/>
                <a:cs typeface="Courier New" pitchFamily="49" charset="0"/>
              </a:rPr>
              <a:t>when</a:t>
            </a:r>
            <a:r>
              <a:rPr kumimoji="0" lang="fr-FR" altLang="fr-FR" sz="1000" b="0" i="0" u="none" strike="noStrike" cap="none" normalizeH="0" baseline="0" dirty="0" smtClean="0">
                <a:ln>
                  <a:noFill/>
                </a:ln>
                <a:solidFill>
                  <a:srgbClr val="A9B7C6"/>
                </a:solidFill>
                <a:effectLst/>
                <a:latin typeface="Courier New" pitchFamily="49" charset="0"/>
                <a:cs typeface="Courier New" pitchFamily="49" charset="0"/>
              </a:rPr>
              <a:t>(</a:t>
            </a:r>
            <a:r>
              <a:rPr kumimoji="0" lang="fr-FR" altLang="fr-FR" sz="1000" b="0" i="0" u="none" strike="noStrike" cap="none" normalizeH="0" baseline="0" dirty="0" err="1" smtClean="0">
                <a:ln>
                  <a:noFill/>
                </a:ln>
                <a:solidFill>
                  <a:srgbClr val="9876AA"/>
                </a:solidFill>
                <a:effectLst/>
                <a:latin typeface="Courier New" pitchFamily="49" charset="0"/>
                <a:cs typeface="Courier New" pitchFamily="49" charset="0"/>
              </a:rPr>
              <a:t>logger</a:t>
            </a:r>
            <a:r>
              <a:rPr kumimoji="0" lang="fr-FR" altLang="fr-FR" sz="1000" b="0" i="0" u="none" strike="noStrike" cap="none" normalizeH="0" baseline="0" dirty="0" smtClean="0">
                <a:ln>
                  <a:noFill/>
                </a:ln>
                <a:solidFill>
                  <a:srgbClr val="A9B7C6"/>
                </a:solidFill>
                <a:effectLst/>
                <a:latin typeface="Courier New" pitchFamily="49" charset="0"/>
                <a:cs typeface="Courier New" pitchFamily="49" charset="0"/>
              </a:rPr>
              <a:t>).</a:t>
            </a:r>
            <a:r>
              <a:rPr kumimoji="0" lang="fr-FR" altLang="fr-FR" sz="1000" b="0" i="0" u="none" strike="noStrike" cap="none" normalizeH="0" baseline="0" dirty="0" err="1" smtClean="0">
                <a:ln>
                  <a:noFill/>
                </a:ln>
                <a:solidFill>
                  <a:srgbClr val="A9B7C6"/>
                </a:solidFill>
                <a:effectLst/>
                <a:latin typeface="Courier New" pitchFamily="49" charset="0"/>
                <a:cs typeface="Courier New" pitchFamily="49" charset="0"/>
              </a:rPr>
              <a:t>write</a:t>
            </a:r>
            <a:r>
              <a:rPr kumimoji="0" lang="fr-FR" altLang="fr-FR" sz="1000" b="0" i="0" u="none" strike="noStrike" cap="none" normalizeH="0" baseline="0" dirty="0" smtClean="0">
                <a:ln>
                  <a:noFill/>
                </a:ln>
                <a:solidFill>
                  <a:srgbClr val="A9B7C6"/>
                </a:solidFill>
                <a:effectLst/>
                <a:latin typeface="Courier New" pitchFamily="49" charset="0"/>
                <a:cs typeface="Courier New" pitchFamily="49" charset="0"/>
              </a:rPr>
              <a:t>(</a:t>
            </a:r>
            <a:r>
              <a:rPr kumimoji="0" lang="fr-FR" altLang="fr-FR" sz="1000" b="0" i="1" u="none" strike="noStrike" cap="none" normalizeH="0" baseline="0" dirty="0" err="1" smtClean="0">
                <a:ln>
                  <a:noFill/>
                </a:ln>
                <a:solidFill>
                  <a:srgbClr val="A9B7C6"/>
                </a:solidFill>
                <a:effectLst/>
                <a:latin typeface="Courier New" pitchFamily="49" charset="0"/>
                <a:cs typeface="Courier New" pitchFamily="49" charset="0"/>
              </a:rPr>
              <a:t>anyString</a:t>
            </a:r>
            <a:r>
              <a:rPr kumimoji="0" lang="fr-FR" altLang="fr-FR" sz="1000" b="0" i="0" u="none" strike="noStrike" cap="none" normalizeH="0" baseline="0" dirty="0" smtClean="0">
                <a:ln>
                  <a:noFill/>
                </a:ln>
                <a:solidFill>
                  <a:srgbClr val="A9B7C6"/>
                </a:solidFill>
                <a:effectLst/>
                <a:latin typeface="Courier New" pitchFamily="49" charset="0"/>
                <a:cs typeface="Courier New" pitchFamily="49" charset="0"/>
              </a:rPr>
              <a:t>())</a:t>
            </a:r>
            <a:r>
              <a:rPr kumimoji="0" lang="fr-FR" altLang="fr-FR" sz="1000" b="0" i="0" u="none" strike="noStrike" cap="none" normalizeH="0" baseline="0" dirty="0" smtClean="0">
                <a:ln>
                  <a:noFill/>
                </a:ln>
                <a:solidFill>
                  <a:srgbClr val="CC7832"/>
                </a:solidFill>
                <a:effectLst/>
                <a:latin typeface="Courier New" pitchFamily="49" charset="0"/>
                <a:cs typeface="Courier New" pitchFamily="49" charset="0"/>
              </a:rPr>
              <a:t>;</a:t>
            </a:r>
            <a:endParaRPr kumimoji="0" lang="fr-FR" altLang="fr-FR" sz="1800" b="0" i="0" u="none" strike="noStrike" cap="none" normalizeH="0" baseline="0" dirty="0" smtClean="0">
              <a:ln>
                <a:noFill/>
              </a:ln>
              <a:solidFill>
                <a:schemeClr val="tx1"/>
              </a:solidFill>
              <a:effectLst/>
              <a:latin typeface="Arial" pitchFamily="34" charset="0"/>
              <a:cs typeface="Arial" pitchFamily="34" charset="0"/>
            </a:endParaRPr>
          </a:p>
        </p:txBody>
      </p:sp>
    </p:spTree>
    <p:extLst>
      <p:ext uri="{BB962C8B-B14F-4D97-AF65-F5344CB8AC3E}">
        <p14:creationId xmlns:p14="http://schemas.microsoft.com/office/powerpoint/2010/main" val="4101116017"/>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p:cNvSpPr>
            <a:spLocks noGrp="1"/>
          </p:cNvSpPr>
          <p:nvPr>
            <p:ph type="title"/>
          </p:nvPr>
        </p:nvSpPr>
        <p:spPr/>
        <p:txBody>
          <a:bodyPr/>
          <a:lstStyle/>
          <a:p>
            <a:r>
              <a:rPr lang="fr-FR" dirty="0" smtClean="0"/>
              <a:t>Mockito</a:t>
            </a:r>
            <a:endParaRPr lang="fr-FR" dirty="0"/>
          </a:p>
        </p:txBody>
      </p:sp>
      <p:sp>
        <p:nvSpPr>
          <p:cNvPr id="4" name="Espace réservé du pied de page 3"/>
          <p:cNvSpPr>
            <a:spLocks noGrp="1"/>
          </p:cNvSpPr>
          <p:nvPr>
            <p:ph type="ftr" sz="quarter" idx="11"/>
          </p:nvPr>
        </p:nvSpPr>
        <p:spPr/>
        <p:txBody>
          <a:bodyPr/>
          <a:lstStyle/>
          <a:p>
            <a:pPr>
              <a:defRPr/>
            </a:pPr>
            <a:r>
              <a:rPr lang="fr-FR" dirty="0" smtClean="0"/>
              <a:t>TDD</a:t>
            </a:r>
            <a:endParaRPr lang="fr-FR" dirty="0"/>
          </a:p>
        </p:txBody>
      </p:sp>
      <p:sp>
        <p:nvSpPr>
          <p:cNvPr id="5" name="Espace réservé du numéro de diapositive 4"/>
          <p:cNvSpPr>
            <a:spLocks noGrp="1"/>
          </p:cNvSpPr>
          <p:nvPr>
            <p:ph type="sldNum" sz="quarter" idx="12"/>
          </p:nvPr>
        </p:nvSpPr>
        <p:spPr/>
        <p:txBody>
          <a:bodyPr/>
          <a:lstStyle/>
          <a:p>
            <a:pPr>
              <a:defRPr/>
            </a:pPr>
            <a:fld id="{276219AF-F5ED-455B-A512-B03AB3602319}" type="slidenum">
              <a:rPr lang="fr-FR" smtClean="0"/>
              <a:pPr>
                <a:defRPr/>
              </a:pPr>
              <a:t>93</a:t>
            </a:fld>
            <a:endParaRPr lang="fr-FR" dirty="0"/>
          </a:p>
        </p:txBody>
      </p:sp>
      <p:sp>
        <p:nvSpPr>
          <p:cNvPr id="3" name="Espace réservé du contenu 2"/>
          <p:cNvSpPr>
            <a:spLocks noGrp="1"/>
          </p:cNvSpPr>
          <p:nvPr>
            <p:ph idx="1"/>
          </p:nvPr>
        </p:nvSpPr>
        <p:spPr/>
        <p:txBody>
          <a:bodyPr>
            <a:normAutofit fontScale="92500" lnSpcReduction="10000"/>
          </a:bodyPr>
          <a:lstStyle/>
          <a:p>
            <a:r>
              <a:rPr lang="fr-FR" dirty="0" smtClean="0"/>
              <a:t>Avec Mockito</a:t>
            </a:r>
            <a:r>
              <a:rPr lang="fr-FR" dirty="0"/>
              <a:t> </a:t>
            </a:r>
            <a:r>
              <a:rPr lang="fr-FR" dirty="0" smtClean="0"/>
              <a:t>on va pouvoir</a:t>
            </a:r>
          </a:p>
          <a:p>
            <a:pPr lvl="1"/>
            <a:r>
              <a:rPr lang="fr-FR" dirty="0" smtClean="0"/>
              <a:t>Configurer dynamiquement le comportement d’un objet</a:t>
            </a:r>
          </a:p>
          <a:p>
            <a:pPr lvl="1"/>
            <a:r>
              <a:rPr lang="fr-FR" dirty="0" smtClean="0"/>
              <a:t>Adapter le comportement d’un </a:t>
            </a:r>
            <a:r>
              <a:rPr lang="fr-FR" dirty="0" err="1" smtClean="0"/>
              <a:t>mock</a:t>
            </a:r>
            <a:r>
              <a:rPr lang="fr-FR" dirty="0" smtClean="0"/>
              <a:t> pour remplir les conditions voulues pour un test donné</a:t>
            </a:r>
          </a:p>
          <a:p>
            <a:pPr lvl="1"/>
            <a:r>
              <a:rPr lang="fr-FR" dirty="0" smtClean="0"/>
              <a:t>Utiliser des </a:t>
            </a:r>
            <a:r>
              <a:rPr lang="fr-FR" dirty="0" err="1" smtClean="0"/>
              <a:t>mocks</a:t>
            </a:r>
            <a:r>
              <a:rPr lang="fr-FR" dirty="0" smtClean="0"/>
              <a:t> complet ou bien espionner des objets réels pour modifier une partie de leur comportement</a:t>
            </a:r>
          </a:p>
          <a:p>
            <a:pPr lvl="1"/>
            <a:r>
              <a:rPr lang="fr-FR" dirty="0" smtClean="0"/>
              <a:t>Vérifier qu’un </a:t>
            </a:r>
            <a:r>
              <a:rPr lang="fr-FR" dirty="0" err="1" smtClean="0"/>
              <a:t>mock</a:t>
            </a:r>
            <a:r>
              <a:rPr lang="fr-FR" dirty="0" smtClean="0"/>
              <a:t> est bien utilisé (</a:t>
            </a:r>
            <a:r>
              <a:rPr lang="fr-FR" dirty="0" err="1" smtClean="0"/>
              <a:t>verify</a:t>
            </a:r>
            <a:r>
              <a:rPr lang="fr-FR" dirty="0" smtClean="0"/>
              <a:t>)</a:t>
            </a:r>
          </a:p>
          <a:p>
            <a:pPr lvl="1"/>
            <a:endParaRPr lang="fr-FR" dirty="0"/>
          </a:p>
          <a:p>
            <a:r>
              <a:rPr lang="fr-FR" dirty="0" smtClean="0"/>
              <a:t>Pour commencer avec Mockito</a:t>
            </a:r>
          </a:p>
          <a:p>
            <a:pPr lvl="1"/>
            <a:r>
              <a:rPr lang="fr-FR" dirty="0">
                <a:hlinkClick r:id="rId3"/>
              </a:rPr>
              <a:t>http://</a:t>
            </a:r>
            <a:r>
              <a:rPr lang="fr-FR" dirty="0" smtClean="0">
                <a:hlinkClick r:id="rId3"/>
              </a:rPr>
              <a:t>www.baeldung.com/mockito-behavior</a:t>
            </a:r>
            <a:endParaRPr lang="fr-FR" dirty="0" smtClean="0"/>
          </a:p>
          <a:p>
            <a:pPr lvl="1"/>
            <a:r>
              <a:rPr lang="fr-FR" dirty="0">
                <a:hlinkClick r:id="rId4"/>
              </a:rPr>
              <a:t>http://</a:t>
            </a:r>
            <a:r>
              <a:rPr lang="fr-FR" dirty="0" smtClean="0">
                <a:hlinkClick r:id="rId4"/>
              </a:rPr>
              <a:t>www.baeldung.com/mockito-verify</a:t>
            </a:r>
            <a:endParaRPr lang="fr-FR" dirty="0" smtClean="0"/>
          </a:p>
          <a:p>
            <a:pPr lvl="1"/>
            <a:endParaRPr lang="fr-FR" dirty="0" smtClean="0"/>
          </a:p>
          <a:p>
            <a:r>
              <a:rPr lang="fr-FR" dirty="0" err="1" smtClean="0"/>
              <a:t>Mock</a:t>
            </a:r>
            <a:r>
              <a:rPr lang="fr-FR" dirty="0" smtClean="0"/>
              <a:t> ou Stub ?</a:t>
            </a:r>
          </a:p>
          <a:p>
            <a:pPr lvl="1"/>
            <a:r>
              <a:rPr lang="fr-FR" dirty="0">
                <a:hlinkClick r:id="rId5"/>
              </a:rPr>
              <a:t>http://</a:t>
            </a:r>
            <a:r>
              <a:rPr lang="fr-FR" dirty="0" smtClean="0">
                <a:hlinkClick r:id="rId5"/>
              </a:rPr>
              <a:t>osherove.com/blog/2007/9/16/mocks-and-stubs-the-difference-is-in-the-flow-of-information.html</a:t>
            </a:r>
            <a:r>
              <a:rPr lang="fr-FR" dirty="0" smtClean="0"/>
              <a:t> </a:t>
            </a:r>
            <a:endParaRPr lang="fr-FR" dirty="0"/>
          </a:p>
        </p:txBody>
      </p:sp>
    </p:spTree>
    <p:extLst>
      <p:ext uri="{BB962C8B-B14F-4D97-AF65-F5344CB8AC3E}">
        <p14:creationId xmlns:p14="http://schemas.microsoft.com/office/powerpoint/2010/main" val="3501905133"/>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p:cNvSpPr>
            <a:spLocks noGrp="1"/>
          </p:cNvSpPr>
          <p:nvPr>
            <p:ph type="ctrTitle"/>
          </p:nvPr>
        </p:nvSpPr>
        <p:spPr>
          <a:xfrm>
            <a:off x="2699796" y="1621076"/>
            <a:ext cx="5544615" cy="518629"/>
          </a:xfrm>
        </p:spPr>
        <p:txBody>
          <a:bodyPr/>
          <a:lstStyle/>
          <a:p>
            <a:r>
              <a:rPr lang="fr-FR" dirty="0" err="1" smtClean="0"/>
              <a:t>Assert</a:t>
            </a:r>
            <a:r>
              <a:rPr lang="fr-FR" dirty="0" smtClean="0"/>
              <a:t> plus facile</a:t>
            </a:r>
            <a:endParaRPr lang="fr-FR" dirty="0"/>
          </a:p>
        </p:txBody>
      </p:sp>
      <p:sp>
        <p:nvSpPr>
          <p:cNvPr id="4" name="Espace réservé du pied de page 3"/>
          <p:cNvSpPr>
            <a:spLocks noGrp="1"/>
          </p:cNvSpPr>
          <p:nvPr>
            <p:ph type="ftr" sz="quarter" idx="11"/>
          </p:nvPr>
        </p:nvSpPr>
        <p:spPr/>
        <p:txBody>
          <a:bodyPr/>
          <a:lstStyle/>
          <a:p>
            <a:pPr>
              <a:defRPr/>
            </a:pPr>
            <a:r>
              <a:rPr lang="fr-FR" dirty="0" smtClean="0"/>
              <a:t>Notions d'architecture</a:t>
            </a:r>
            <a:endParaRPr lang="fr-FR" dirty="0"/>
          </a:p>
        </p:txBody>
      </p:sp>
      <p:sp>
        <p:nvSpPr>
          <p:cNvPr id="5" name="Espace réservé du numéro de diapositive 4"/>
          <p:cNvSpPr>
            <a:spLocks noGrp="1"/>
          </p:cNvSpPr>
          <p:nvPr>
            <p:ph type="sldNum" sz="quarter" idx="12"/>
          </p:nvPr>
        </p:nvSpPr>
        <p:spPr/>
        <p:txBody>
          <a:bodyPr/>
          <a:lstStyle/>
          <a:p>
            <a:pPr>
              <a:defRPr/>
            </a:pPr>
            <a:fld id="{276219AF-F5ED-455B-A512-B03AB3602319}" type="slidenum">
              <a:rPr lang="fr-FR" smtClean="0"/>
              <a:pPr>
                <a:defRPr/>
              </a:pPr>
              <a:t>94</a:t>
            </a:fld>
            <a:endParaRPr lang="fr-FR" dirty="0"/>
          </a:p>
        </p:txBody>
      </p:sp>
      <p:sp>
        <p:nvSpPr>
          <p:cNvPr id="7" name="Titre 5"/>
          <p:cNvSpPr txBox="1">
            <a:spLocks/>
          </p:cNvSpPr>
          <p:nvPr/>
        </p:nvSpPr>
        <p:spPr>
          <a:xfrm>
            <a:off x="2699794" y="2139705"/>
            <a:ext cx="5544615" cy="360040"/>
          </a:xfrm>
          <a:prstGeom prst="rect">
            <a:avLst/>
          </a:prstGeom>
        </p:spPr>
        <p:txBody>
          <a:bodyPr vert="horz" lIns="0" tIns="0" rIns="0" bIns="0" rtlCol="0" anchor="t" anchorCtr="0">
            <a:noAutofit/>
          </a:bodyPr>
          <a:lstStyle>
            <a:lvl1pPr algn="l" defTabSz="914400" rtl="0" eaLnBrk="1" latinLnBrk="0" hangingPunct="1">
              <a:lnSpc>
                <a:spcPct val="85000"/>
              </a:lnSpc>
              <a:spcBef>
                <a:spcPct val="0"/>
              </a:spcBef>
              <a:buNone/>
              <a:defRPr sz="3600" b="1" kern="1200" cap="all" baseline="0">
                <a:solidFill>
                  <a:srgbClr val="646567"/>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FR" sz="1800" b="0" i="1" dirty="0" err="1" smtClean="0"/>
              <a:t>Hamcrest</a:t>
            </a:r>
            <a:r>
              <a:rPr lang="fr-FR" sz="1800" b="0" i="1" dirty="0" smtClean="0"/>
              <a:t> </a:t>
            </a:r>
            <a:endParaRPr lang="fr-FR" sz="1800" b="0" i="1" dirty="0"/>
          </a:p>
        </p:txBody>
      </p:sp>
    </p:spTree>
    <p:extLst>
      <p:ext uri="{BB962C8B-B14F-4D97-AF65-F5344CB8AC3E}">
        <p14:creationId xmlns:p14="http://schemas.microsoft.com/office/powerpoint/2010/main" val="3806061231"/>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p:cNvSpPr>
            <a:spLocks noGrp="1"/>
          </p:cNvSpPr>
          <p:nvPr>
            <p:ph type="title"/>
          </p:nvPr>
        </p:nvSpPr>
        <p:spPr/>
        <p:txBody>
          <a:bodyPr/>
          <a:lstStyle/>
          <a:p>
            <a:r>
              <a:rPr lang="fr-FR" dirty="0" err="1" smtClean="0"/>
              <a:t>Hamcrest</a:t>
            </a:r>
            <a:endParaRPr lang="fr-FR" dirty="0"/>
          </a:p>
        </p:txBody>
      </p:sp>
      <p:sp>
        <p:nvSpPr>
          <p:cNvPr id="4" name="Espace réservé du pied de page 3"/>
          <p:cNvSpPr>
            <a:spLocks noGrp="1"/>
          </p:cNvSpPr>
          <p:nvPr>
            <p:ph type="ftr" sz="quarter" idx="11"/>
          </p:nvPr>
        </p:nvSpPr>
        <p:spPr/>
        <p:txBody>
          <a:bodyPr/>
          <a:lstStyle/>
          <a:p>
            <a:pPr>
              <a:defRPr/>
            </a:pPr>
            <a:r>
              <a:rPr lang="fr-FR" dirty="0" smtClean="0"/>
              <a:t>TDD</a:t>
            </a:r>
            <a:endParaRPr lang="fr-FR" dirty="0"/>
          </a:p>
        </p:txBody>
      </p:sp>
      <p:sp>
        <p:nvSpPr>
          <p:cNvPr id="5" name="Espace réservé du numéro de diapositive 4"/>
          <p:cNvSpPr>
            <a:spLocks noGrp="1"/>
          </p:cNvSpPr>
          <p:nvPr>
            <p:ph type="sldNum" sz="quarter" idx="12"/>
          </p:nvPr>
        </p:nvSpPr>
        <p:spPr/>
        <p:txBody>
          <a:bodyPr/>
          <a:lstStyle/>
          <a:p>
            <a:pPr>
              <a:defRPr/>
            </a:pPr>
            <a:fld id="{276219AF-F5ED-455B-A512-B03AB3602319}" type="slidenum">
              <a:rPr lang="fr-FR" smtClean="0"/>
              <a:pPr>
                <a:defRPr/>
              </a:pPr>
              <a:t>95</a:t>
            </a:fld>
            <a:endParaRPr lang="fr-FR" dirty="0"/>
          </a:p>
        </p:txBody>
      </p:sp>
      <p:sp>
        <p:nvSpPr>
          <p:cNvPr id="3" name="Espace réservé du contenu 2"/>
          <p:cNvSpPr>
            <a:spLocks noGrp="1"/>
          </p:cNvSpPr>
          <p:nvPr>
            <p:ph idx="1"/>
          </p:nvPr>
        </p:nvSpPr>
        <p:spPr/>
        <p:txBody>
          <a:bodyPr>
            <a:normAutofit/>
          </a:bodyPr>
          <a:lstStyle/>
          <a:p>
            <a:r>
              <a:rPr lang="fr-FR" dirty="0" err="1" smtClean="0"/>
              <a:t>Hamcrest</a:t>
            </a:r>
            <a:r>
              <a:rPr lang="fr-FR" dirty="0" smtClean="0"/>
              <a:t> est un fameux </a:t>
            </a:r>
            <a:r>
              <a:rPr lang="fr-FR" dirty="0" err="1" smtClean="0"/>
              <a:t>framework</a:t>
            </a:r>
            <a:r>
              <a:rPr lang="fr-FR" dirty="0" smtClean="0"/>
              <a:t> de test souvent utilisé avec </a:t>
            </a:r>
            <a:r>
              <a:rPr lang="fr-FR" dirty="0" err="1" smtClean="0"/>
              <a:t>Junit</a:t>
            </a:r>
            <a:endParaRPr lang="fr-FR" dirty="0" smtClean="0"/>
          </a:p>
          <a:p>
            <a:endParaRPr lang="fr-FR" dirty="0" smtClean="0"/>
          </a:p>
          <a:p>
            <a:r>
              <a:rPr lang="fr-FR" dirty="0" smtClean="0"/>
              <a:t>Il utilise des </a:t>
            </a:r>
            <a:r>
              <a:rPr lang="fr-FR" i="1" dirty="0" smtClean="0"/>
              <a:t>Matcher classes </a:t>
            </a:r>
            <a:r>
              <a:rPr lang="fr-FR" dirty="0" smtClean="0"/>
              <a:t>pour construire des prédicats et faire des assertions</a:t>
            </a:r>
          </a:p>
          <a:p>
            <a:endParaRPr lang="fr-FR" dirty="0" smtClean="0"/>
          </a:p>
          <a:p>
            <a:r>
              <a:rPr lang="fr-FR" dirty="0" err="1" smtClean="0"/>
              <a:t>Hamcrest</a:t>
            </a:r>
            <a:r>
              <a:rPr lang="fr-FR" dirty="0" smtClean="0"/>
              <a:t> (</a:t>
            </a:r>
            <a:r>
              <a:rPr lang="fr-FR" dirty="0" err="1" smtClean="0"/>
              <a:t>anagrame</a:t>
            </a:r>
            <a:r>
              <a:rPr lang="fr-FR" dirty="0" smtClean="0"/>
              <a:t> de matcher), permet de faire des assertions de manières plus naturelle et plus lisible (que </a:t>
            </a:r>
            <a:r>
              <a:rPr lang="fr-FR" dirty="0" err="1" smtClean="0"/>
              <a:t>Junit</a:t>
            </a:r>
            <a:r>
              <a:rPr lang="fr-FR" dirty="0" smtClean="0"/>
              <a:t>)</a:t>
            </a:r>
          </a:p>
          <a:p>
            <a:endParaRPr lang="fr-FR" dirty="0" smtClean="0"/>
          </a:p>
          <a:p>
            <a:r>
              <a:rPr lang="fr-FR" dirty="0" smtClean="0"/>
              <a:t>On remplace en général les assertions de </a:t>
            </a:r>
            <a:r>
              <a:rPr lang="fr-FR" dirty="0" err="1" smtClean="0"/>
              <a:t>Junit</a:t>
            </a:r>
            <a:r>
              <a:rPr lang="fr-FR" dirty="0" smtClean="0"/>
              <a:t> par</a:t>
            </a:r>
          </a:p>
          <a:p>
            <a:pPr lvl="1"/>
            <a:r>
              <a:rPr lang="fr-FR" dirty="0" smtClean="0"/>
              <a:t>Un </a:t>
            </a:r>
            <a:r>
              <a:rPr lang="fr-FR" dirty="0" err="1" smtClean="0"/>
              <a:t>assert</a:t>
            </a:r>
            <a:r>
              <a:rPr lang="fr-FR" dirty="0" smtClean="0"/>
              <a:t> unique : </a:t>
            </a:r>
            <a:r>
              <a:rPr lang="fr-FR" dirty="0" err="1" smtClean="0"/>
              <a:t>AssertThat</a:t>
            </a:r>
            <a:r>
              <a:rPr lang="fr-FR" dirty="0" smtClean="0"/>
              <a:t>(…)</a:t>
            </a:r>
          </a:p>
          <a:p>
            <a:pPr lvl="1"/>
            <a:r>
              <a:rPr lang="fr-FR" dirty="0" smtClean="0"/>
              <a:t>Et les différents matcher de </a:t>
            </a:r>
            <a:r>
              <a:rPr lang="fr-FR" dirty="0" err="1" smtClean="0"/>
              <a:t>hamcrest</a:t>
            </a:r>
            <a:endParaRPr lang="fr-FR" dirty="0" smtClean="0"/>
          </a:p>
          <a:p>
            <a:endParaRPr lang="fr-FR" dirty="0"/>
          </a:p>
        </p:txBody>
      </p:sp>
    </p:spTree>
    <p:extLst>
      <p:ext uri="{BB962C8B-B14F-4D97-AF65-F5344CB8AC3E}">
        <p14:creationId xmlns:p14="http://schemas.microsoft.com/office/powerpoint/2010/main" val="303251577"/>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p:cNvSpPr>
            <a:spLocks noGrp="1"/>
          </p:cNvSpPr>
          <p:nvPr>
            <p:ph type="title"/>
          </p:nvPr>
        </p:nvSpPr>
        <p:spPr/>
        <p:txBody>
          <a:bodyPr/>
          <a:lstStyle/>
          <a:p>
            <a:r>
              <a:rPr lang="fr-FR" dirty="0" err="1" smtClean="0"/>
              <a:t>Hamcrest</a:t>
            </a:r>
            <a:endParaRPr lang="fr-FR" dirty="0"/>
          </a:p>
        </p:txBody>
      </p:sp>
      <p:sp>
        <p:nvSpPr>
          <p:cNvPr id="4" name="Espace réservé du pied de page 3"/>
          <p:cNvSpPr>
            <a:spLocks noGrp="1"/>
          </p:cNvSpPr>
          <p:nvPr>
            <p:ph type="ftr" sz="quarter" idx="11"/>
          </p:nvPr>
        </p:nvSpPr>
        <p:spPr/>
        <p:txBody>
          <a:bodyPr/>
          <a:lstStyle/>
          <a:p>
            <a:pPr>
              <a:defRPr/>
            </a:pPr>
            <a:r>
              <a:rPr lang="fr-FR" dirty="0" smtClean="0"/>
              <a:t>TDD</a:t>
            </a:r>
            <a:endParaRPr lang="fr-FR" dirty="0"/>
          </a:p>
        </p:txBody>
      </p:sp>
      <p:sp>
        <p:nvSpPr>
          <p:cNvPr id="5" name="Espace réservé du numéro de diapositive 4"/>
          <p:cNvSpPr>
            <a:spLocks noGrp="1"/>
          </p:cNvSpPr>
          <p:nvPr>
            <p:ph type="sldNum" sz="quarter" idx="12"/>
          </p:nvPr>
        </p:nvSpPr>
        <p:spPr/>
        <p:txBody>
          <a:bodyPr/>
          <a:lstStyle/>
          <a:p>
            <a:pPr>
              <a:defRPr/>
            </a:pPr>
            <a:fld id="{276219AF-F5ED-455B-A512-B03AB3602319}" type="slidenum">
              <a:rPr lang="fr-FR" smtClean="0"/>
              <a:pPr>
                <a:defRPr/>
              </a:pPr>
              <a:t>96</a:t>
            </a:fld>
            <a:endParaRPr lang="fr-FR" dirty="0"/>
          </a:p>
        </p:txBody>
      </p:sp>
      <p:sp>
        <p:nvSpPr>
          <p:cNvPr id="3" name="Espace réservé du contenu 2"/>
          <p:cNvSpPr>
            <a:spLocks noGrp="1"/>
          </p:cNvSpPr>
          <p:nvPr>
            <p:ph idx="1"/>
          </p:nvPr>
        </p:nvSpPr>
        <p:spPr/>
        <p:txBody>
          <a:bodyPr>
            <a:normAutofit/>
          </a:bodyPr>
          <a:lstStyle/>
          <a:p>
            <a:r>
              <a:rPr lang="fr-FR" sz="1600" dirty="0" smtClean="0"/>
              <a:t>Pour utiliser </a:t>
            </a:r>
            <a:r>
              <a:rPr lang="fr-FR" sz="1600" dirty="0" err="1" smtClean="0"/>
              <a:t>Hamcrest</a:t>
            </a:r>
            <a:r>
              <a:rPr lang="fr-FR" sz="1600" dirty="0" smtClean="0"/>
              <a:t>, il suffit d’ajouter la dépendance </a:t>
            </a:r>
            <a:r>
              <a:rPr lang="fr-FR" sz="1600" dirty="0" err="1" smtClean="0"/>
              <a:t>Maven</a:t>
            </a:r>
            <a:endParaRPr lang="fr-FR" sz="1600" dirty="0"/>
          </a:p>
          <a:p>
            <a:endParaRPr lang="fr-FR" sz="1600" dirty="0" smtClean="0"/>
          </a:p>
          <a:p>
            <a:endParaRPr lang="fr-FR" sz="1600" dirty="0"/>
          </a:p>
          <a:p>
            <a:endParaRPr lang="fr-FR" sz="1600" dirty="0" smtClean="0"/>
          </a:p>
          <a:p>
            <a:r>
              <a:rPr lang="fr-FR" sz="1600" dirty="0" smtClean="0"/>
              <a:t>Pour plus de clarté on ajoutera les imports </a:t>
            </a:r>
            <a:r>
              <a:rPr lang="fr-FR" sz="1600" dirty="0" err="1" smtClean="0"/>
              <a:t>static</a:t>
            </a:r>
            <a:endParaRPr lang="fr-FR" sz="1600" dirty="0"/>
          </a:p>
        </p:txBody>
      </p:sp>
      <p:sp>
        <p:nvSpPr>
          <p:cNvPr id="2" name="Rectangle 1"/>
          <p:cNvSpPr>
            <a:spLocks noChangeArrowheads="1"/>
          </p:cNvSpPr>
          <p:nvPr/>
        </p:nvSpPr>
        <p:spPr bwMode="auto">
          <a:xfrm>
            <a:off x="467545" y="1177893"/>
            <a:ext cx="3744416" cy="784830"/>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fr-FR" altLang="fr-FR" sz="900" b="0" i="0" u="none" strike="noStrike" cap="none" normalizeH="0" baseline="0" dirty="0" smtClean="0">
                <a:ln>
                  <a:noFill/>
                </a:ln>
                <a:solidFill>
                  <a:srgbClr val="E8BF6A"/>
                </a:solidFill>
                <a:effectLst/>
                <a:latin typeface="Courier New" pitchFamily="49" charset="0"/>
                <a:cs typeface="Courier New" pitchFamily="49" charset="0"/>
              </a:rPr>
              <a:t>&lt;</a:t>
            </a:r>
            <a:r>
              <a:rPr kumimoji="0" lang="fr-FR" altLang="fr-FR" sz="900" b="0" i="0" u="none" strike="noStrike" cap="none" normalizeH="0" baseline="0" dirty="0" err="1" smtClean="0">
                <a:ln>
                  <a:noFill/>
                </a:ln>
                <a:solidFill>
                  <a:srgbClr val="E8BF6A"/>
                </a:solidFill>
                <a:effectLst/>
                <a:latin typeface="Courier New" pitchFamily="49" charset="0"/>
                <a:cs typeface="Courier New" pitchFamily="49" charset="0"/>
              </a:rPr>
              <a:t>dependency</a:t>
            </a:r>
            <a:r>
              <a:rPr kumimoji="0" lang="fr-FR" altLang="fr-FR" sz="900" b="0" i="0" u="none" strike="noStrike" cap="none" normalizeH="0" baseline="0" dirty="0" smtClean="0">
                <a:ln>
                  <a:noFill/>
                </a:ln>
                <a:solidFill>
                  <a:srgbClr val="E8BF6A"/>
                </a:solidFill>
                <a:effectLst/>
                <a:latin typeface="Courier New" pitchFamily="49" charset="0"/>
                <a:cs typeface="Courier New" pitchFamily="49" charset="0"/>
              </a:rPr>
              <a:t>&gt;</a:t>
            </a:r>
            <a:br>
              <a:rPr kumimoji="0" lang="fr-FR" altLang="fr-FR" sz="900" b="0" i="0" u="none" strike="noStrike" cap="none" normalizeH="0" baseline="0" dirty="0" smtClean="0">
                <a:ln>
                  <a:noFill/>
                </a:ln>
                <a:solidFill>
                  <a:srgbClr val="E8BF6A"/>
                </a:solidFill>
                <a:effectLst/>
                <a:latin typeface="Courier New" pitchFamily="49" charset="0"/>
                <a:cs typeface="Courier New" pitchFamily="49" charset="0"/>
              </a:rPr>
            </a:br>
            <a:r>
              <a:rPr kumimoji="0" lang="fr-FR" altLang="fr-FR" sz="900" b="0" i="0" u="none" strike="noStrike" cap="none" normalizeH="0" baseline="0" dirty="0" smtClean="0">
                <a:ln>
                  <a:noFill/>
                </a:ln>
                <a:solidFill>
                  <a:srgbClr val="E8BF6A"/>
                </a:solidFill>
                <a:effectLst/>
                <a:latin typeface="Courier New" pitchFamily="49" charset="0"/>
                <a:cs typeface="Courier New" pitchFamily="49" charset="0"/>
              </a:rPr>
              <a:t>    &lt;</a:t>
            </a:r>
            <a:r>
              <a:rPr kumimoji="0" lang="fr-FR" altLang="fr-FR" sz="900" b="0" i="0" u="none" strike="noStrike" cap="none" normalizeH="0" baseline="0" dirty="0" err="1" smtClean="0">
                <a:ln>
                  <a:noFill/>
                </a:ln>
                <a:solidFill>
                  <a:srgbClr val="E8BF6A"/>
                </a:solidFill>
                <a:effectLst/>
                <a:latin typeface="Courier New" pitchFamily="49" charset="0"/>
                <a:cs typeface="Courier New" pitchFamily="49" charset="0"/>
              </a:rPr>
              <a:t>groupId</a:t>
            </a:r>
            <a:r>
              <a:rPr kumimoji="0" lang="fr-FR" altLang="fr-FR" sz="900" b="0" i="0" u="none" strike="noStrike" cap="none" normalizeH="0" baseline="0" dirty="0" smtClean="0">
                <a:ln>
                  <a:noFill/>
                </a:ln>
                <a:solidFill>
                  <a:srgbClr val="E8BF6A"/>
                </a:solidFill>
                <a:effectLst/>
                <a:latin typeface="Courier New" pitchFamily="49" charset="0"/>
                <a:cs typeface="Courier New" pitchFamily="49" charset="0"/>
              </a:rPr>
              <a:t>&gt;</a:t>
            </a:r>
            <a:r>
              <a:rPr kumimoji="0" lang="fr-FR" altLang="fr-FR" sz="900" b="0" i="0" u="none" strike="noStrike" cap="none" normalizeH="0" baseline="0" dirty="0" err="1" smtClean="0">
                <a:ln>
                  <a:noFill/>
                </a:ln>
                <a:solidFill>
                  <a:srgbClr val="A9B7C6"/>
                </a:solidFill>
                <a:effectLst/>
                <a:latin typeface="Courier New" pitchFamily="49" charset="0"/>
                <a:cs typeface="Courier New" pitchFamily="49" charset="0"/>
              </a:rPr>
              <a:t>org.hamcrest</a:t>
            </a:r>
            <a:r>
              <a:rPr kumimoji="0" lang="fr-FR" altLang="fr-FR" sz="900" b="0" i="0" u="none" strike="noStrike" cap="none" normalizeH="0" baseline="0" dirty="0" smtClean="0">
                <a:ln>
                  <a:noFill/>
                </a:ln>
                <a:solidFill>
                  <a:srgbClr val="E8BF6A"/>
                </a:solidFill>
                <a:effectLst/>
                <a:latin typeface="Courier New" pitchFamily="49" charset="0"/>
                <a:cs typeface="Courier New" pitchFamily="49" charset="0"/>
              </a:rPr>
              <a:t>&lt;/</a:t>
            </a:r>
            <a:r>
              <a:rPr kumimoji="0" lang="fr-FR" altLang="fr-FR" sz="900" b="0" i="0" u="none" strike="noStrike" cap="none" normalizeH="0" baseline="0" dirty="0" err="1" smtClean="0">
                <a:ln>
                  <a:noFill/>
                </a:ln>
                <a:solidFill>
                  <a:srgbClr val="E8BF6A"/>
                </a:solidFill>
                <a:effectLst/>
                <a:latin typeface="Courier New" pitchFamily="49" charset="0"/>
                <a:cs typeface="Courier New" pitchFamily="49" charset="0"/>
              </a:rPr>
              <a:t>groupId</a:t>
            </a:r>
            <a:r>
              <a:rPr kumimoji="0" lang="fr-FR" altLang="fr-FR" sz="900" b="0" i="0" u="none" strike="noStrike" cap="none" normalizeH="0" baseline="0" dirty="0" smtClean="0">
                <a:ln>
                  <a:noFill/>
                </a:ln>
                <a:solidFill>
                  <a:srgbClr val="E8BF6A"/>
                </a:solidFill>
                <a:effectLst/>
                <a:latin typeface="Courier New" pitchFamily="49" charset="0"/>
                <a:cs typeface="Courier New" pitchFamily="49" charset="0"/>
              </a:rPr>
              <a:t>&gt;</a:t>
            </a:r>
            <a:br>
              <a:rPr kumimoji="0" lang="fr-FR" altLang="fr-FR" sz="900" b="0" i="0" u="none" strike="noStrike" cap="none" normalizeH="0" baseline="0" dirty="0" smtClean="0">
                <a:ln>
                  <a:noFill/>
                </a:ln>
                <a:solidFill>
                  <a:srgbClr val="E8BF6A"/>
                </a:solidFill>
                <a:effectLst/>
                <a:latin typeface="Courier New" pitchFamily="49" charset="0"/>
                <a:cs typeface="Courier New" pitchFamily="49" charset="0"/>
              </a:rPr>
            </a:br>
            <a:r>
              <a:rPr kumimoji="0" lang="fr-FR" altLang="fr-FR" sz="900" b="0" i="0" u="none" strike="noStrike" cap="none" normalizeH="0" baseline="0" dirty="0" smtClean="0">
                <a:ln>
                  <a:noFill/>
                </a:ln>
                <a:solidFill>
                  <a:srgbClr val="E8BF6A"/>
                </a:solidFill>
                <a:effectLst/>
                <a:latin typeface="Courier New" pitchFamily="49" charset="0"/>
                <a:cs typeface="Courier New" pitchFamily="49" charset="0"/>
              </a:rPr>
              <a:t>    &lt;</a:t>
            </a:r>
            <a:r>
              <a:rPr kumimoji="0" lang="fr-FR" altLang="fr-FR" sz="900" b="0" i="0" u="none" strike="noStrike" cap="none" normalizeH="0" baseline="0" dirty="0" err="1" smtClean="0">
                <a:ln>
                  <a:noFill/>
                </a:ln>
                <a:solidFill>
                  <a:srgbClr val="E8BF6A"/>
                </a:solidFill>
                <a:effectLst/>
                <a:latin typeface="Courier New" pitchFamily="49" charset="0"/>
                <a:cs typeface="Courier New" pitchFamily="49" charset="0"/>
              </a:rPr>
              <a:t>artifactId</a:t>
            </a:r>
            <a:r>
              <a:rPr kumimoji="0" lang="fr-FR" altLang="fr-FR" sz="900" b="0" i="0" u="none" strike="noStrike" cap="none" normalizeH="0" baseline="0" dirty="0" smtClean="0">
                <a:ln>
                  <a:noFill/>
                </a:ln>
                <a:solidFill>
                  <a:srgbClr val="E8BF6A"/>
                </a:solidFill>
                <a:effectLst/>
                <a:latin typeface="Courier New" pitchFamily="49" charset="0"/>
                <a:cs typeface="Courier New" pitchFamily="49" charset="0"/>
              </a:rPr>
              <a:t>&gt;</a:t>
            </a:r>
            <a:r>
              <a:rPr kumimoji="0" lang="fr-FR" altLang="fr-FR" sz="900" b="0" i="0" u="none" strike="noStrike" cap="none" normalizeH="0" baseline="0" dirty="0" err="1" smtClean="0">
                <a:ln>
                  <a:noFill/>
                </a:ln>
                <a:solidFill>
                  <a:srgbClr val="A9B7C6"/>
                </a:solidFill>
                <a:effectLst/>
                <a:latin typeface="Courier New" pitchFamily="49" charset="0"/>
                <a:cs typeface="Courier New" pitchFamily="49" charset="0"/>
              </a:rPr>
              <a:t>hamcrest</a:t>
            </a:r>
            <a:r>
              <a:rPr kumimoji="0" lang="fr-FR" altLang="fr-FR" sz="900" b="0" i="0" u="none" strike="noStrike" cap="none" normalizeH="0" baseline="0" dirty="0" smtClean="0">
                <a:ln>
                  <a:noFill/>
                </a:ln>
                <a:solidFill>
                  <a:srgbClr val="A9B7C6"/>
                </a:solidFill>
                <a:effectLst/>
                <a:latin typeface="Courier New" pitchFamily="49" charset="0"/>
                <a:cs typeface="Courier New" pitchFamily="49" charset="0"/>
              </a:rPr>
              <a:t>-all</a:t>
            </a:r>
            <a:r>
              <a:rPr kumimoji="0" lang="fr-FR" altLang="fr-FR" sz="900" b="0" i="0" u="none" strike="noStrike" cap="none" normalizeH="0" baseline="0" dirty="0" smtClean="0">
                <a:ln>
                  <a:noFill/>
                </a:ln>
                <a:solidFill>
                  <a:srgbClr val="E8BF6A"/>
                </a:solidFill>
                <a:effectLst/>
                <a:latin typeface="Courier New" pitchFamily="49" charset="0"/>
                <a:cs typeface="Courier New" pitchFamily="49" charset="0"/>
              </a:rPr>
              <a:t>&lt;/</a:t>
            </a:r>
            <a:r>
              <a:rPr kumimoji="0" lang="fr-FR" altLang="fr-FR" sz="900" b="0" i="0" u="none" strike="noStrike" cap="none" normalizeH="0" baseline="0" dirty="0" err="1" smtClean="0">
                <a:ln>
                  <a:noFill/>
                </a:ln>
                <a:solidFill>
                  <a:srgbClr val="E8BF6A"/>
                </a:solidFill>
                <a:effectLst/>
                <a:latin typeface="Courier New" pitchFamily="49" charset="0"/>
                <a:cs typeface="Courier New" pitchFamily="49" charset="0"/>
              </a:rPr>
              <a:t>artifactId</a:t>
            </a:r>
            <a:r>
              <a:rPr kumimoji="0" lang="fr-FR" altLang="fr-FR" sz="900" b="0" i="0" u="none" strike="noStrike" cap="none" normalizeH="0" baseline="0" dirty="0" smtClean="0">
                <a:ln>
                  <a:noFill/>
                </a:ln>
                <a:solidFill>
                  <a:srgbClr val="E8BF6A"/>
                </a:solidFill>
                <a:effectLst/>
                <a:latin typeface="Courier New" pitchFamily="49" charset="0"/>
                <a:cs typeface="Courier New" pitchFamily="49" charset="0"/>
              </a:rPr>
              <a:t>&gt;</a:t>
            </a:r>
            <a:br>
              <a:rPr kumimoji="0" lang="fr-FR" altLang="fr-FR" sz="900" b="0" i="0" u="none" strike="noStrike" cap="none" normalizeH="0" baseline="0" dirty="0" smtClean="0">
                <a:ln>
                  <a:noFill/>
                </a:ln>
                <a:solidFill>
                  <a:srgbClr val="E8BF6A"/>
                </a:solidFill>
                <a:effectLst/>
                <a:latin typeface="Courier New" pitchFamily="49" charset="0"/>
                <a:cs typeface="Courier New" pitchFamily="49" charset="0"/>
              </a:rPr>
            </a:br>
            <a:r>
              <a:rPr kumimoji="0" lang="fr-FR" altLang="fr-FR" sz="900" b="0" i="0" u="none" strike="noStrike" cap="none" normalizeH="0" baseline="0" dirty="0" smtClean="0">
                <a:ln>
                  <a:noFill/>
                </a:ln>
                <a:solidFill>
                  <a:srgbClr val="E8BF6A"/>
                </a:solidFill>
                <a:effectLst/>
                <a:latin typeface="Courier New" pitchFamily="49" charset="0"/>
                <a:cs typeface="Courier New" pitchFamily="49" charset="0"/>
              </a:rPr>
              <a:t>    &lt;version&gt;</a:t>
            </a:r>
            <a:r>
              <a:rPr kumimoji="0" lang="fr-FR" altLang="fr-FR" sz="900" b="0" i="0" u="none" strike="noStrike" cap="none" normalizeH="0" baseline="0" dirty="0" smtClean="0">
                <a:ln>
                  <a:noFill/>
                </a:ln>
                <a:solidFill>
                  <a:srgbClr val="A9B7C6"/>
                </a:solidFill>
                <a:effectLst/>
                <a:latin typeface="Courier New" pitchFamily="49" charset="0"/>
                <a:cs typeface="Courier New" pitchFamily="49" charset="0"/>
              </a:rPr>
              <a:t>1.3</a:t>
            </a:r>
            <a:r>
              <a:rPr kumimoji="0" lang="fr-FR" altLang="fr-FR" sz="900" b="0" i="0" u="none" strike="noStrike" cap="none" normalizeH="0" baseline="0" dirty="0" smtClean="0">
                <a:ln>
                  <a:noFill/>
                </a:ln>
                <a:solidFill>
                  <a:srgbClr val="E8BF6A"/>
                </a:solidFill>
                <a:effectLst/>
                <a:latin typeface="Courier New" pitchFamily="49" charset="0"/>
                <a:cs typeface="Courier New" pitchFamily="49" charset="0"/>
              </a:rPr>
              <a:t>&lt;/version&gt;</a:t>
            </a:r>
            <a:br>
              <a:rPr kumimoji="0" lang="fr-FR" altLang="fr-FR" sz="900" b="0" i="0" u="none" strike="noStrike" cap="none" normalizeH="0" baseline="0" dirty="0" smtClean="0">
                <a:ln>
                  <a:noFill/>
                </a:ln>
                <a:solidFill>
                  <a:srgbClr val="E8BF6A"/>
                </a:solidFill>
                <a:effectLst/>
                <a:latin typeface="Courier New" pitchFamily="49" charset="0"/>
                <a:cs typeface="Courier New" pitchFamily="49" charset="0"/>
              </a:rPr>
            </a:br>
            <a:r>
              <a:rPr kumimoji="0" lang="fr-FR" altLang="fr-FR" sz="900" b="0" i="0" u="none" strike="noStrike" cap="none" normalizeH="0" baseline="0" dirty="0" smtClean="0">
                <a:ln>
                  <a:noFill/>
                </a:ln>
                <a:solidFill>
                  <a:srgbClr val="E8BF6A"/>
                </a:solidFill>
                <a:effectLst/>
                <a:latin typeface="Courier New" pitchFamily="49" charset="0"/>
                <a:cs typeface="Courier New" pitchFamily="49" charset="0"/>
              </a:rPr>
              <a:t>&lt;/</a:t>
            </a:r>
            <a:r>
              <a:rPr kumimoji="0" lang="fr-FR" altLang="fr-FR" sz="900" b="0" i="0" u="none" strike="noStrike" cap="none" normalizeH="0" baseline="0" dirty="0" err="1" smtClean="0">
                <a:ln>
                  <a:noFill/>
                </a:ln>
                <a:solidFill>
                  <a:srgbClr val="E8BF6A"/>
                </a:solidFill>
                <a:effectLst/>
                <a:latin typeface="Courier New" pitchFamily="49" charset="0"/>
                <a:cs typeface="Courier New" pitchFamily="49" charset="0"/>
              </a:rPr>
              <a:t>dependency</a:t>
            </a:r>
            <a:r>
              <a:rPr kumimoji="0" lang="fr-FR" altLang="fr-FR" sz="900" b="0" i="0" u="none" strike="noStrike" cap="none" normalizeH="0" baseline="0" dirty="0" smtClean="0">
                <a:ln>
                  <a:noFill/>
                </a:ln>
                <a:solidFill>
                  <a:srgbClr val="E8BF6A"/>
                </a:solidFill>
                <a:effectLst/>
                <a:latin typeface="Courier New" pitchFamily="49" charset="0"/>
                <a:cs typeface="Courier New" pitchFamily="49" charset="0"/>
              </a:rPr>
              <a:t>&gt;</a:t>
            </a:r>
            <a:endParaRPr kumimoji="0" lang="fr-FR" altLang="fr-FR" sz="1600" b="0" i="0" u="none" strike="noStrike" cap="none" normalizeH="0" baseline="0" dirty="0" smtClean="0">
              <a:ln>
                <a:noFill/>
              </a:ln>
              <a:solidFill>
                <a:schemeClr val="tx1"/>
              </a:solidFill>
              <a:effectLst/>
              <a:latin typeface="Arial" pitchFamily="34" charset="0"/>
              <a:cs typeface="Arial" pitchFamily="34" charset="0"/>
            </a:endParaRPr>
          </a:p>
        </p:txBody>
      </p:sp>
      <p:sp>
        <p:nvSpPr>
          <p:cNvPr id="7" name="Rectangle 2"/>
          <p:cNvSpPr>
            <a:spLocks noChangeArrowheads="1"/>
          </p:cNvSpPr>
          <p:nvPr/>
        </p:nvSpPr>
        <p:spPr bwMode="auto">
          <a:xfrm>
            <a:off x="467545" y="2287438"/>
            <a:ext cx="3744416" cy="400110"/>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fr-FR" altLang="fr-FR" sz="1000" b="0" i="0" u="none" strike="noStrike" cap="none" normalizeH="0" baseline="0" dirty="0" smtClean="0">
                <a:ln>
                  <a:noFill/>
                </a:ln>
                <a:solidFill>
                  <a:srgbClr val="CC7832"/>
                </a:solidFill>
                <a:effectLst/>
                <a:latin typeface="Courier New" pitchFamily="49" charset="0"/>
                <a:cs typeface="Courier New" pitchFamily="49" charset="0"/>
              </a:rPr>
              <a:t>import </a:t>
            </a:r>
            <a:r>
              <a:rPr kumimoji="0" lang="fr-FR" altLang="fr-FR" sz="1000" b="0" i="0" u="none" strike="noStrike" cap="none" normalizeH="0" baseline="0" dirty="0" err="1" smtClean="0">
                <a:ln>
                  <a:noFill/>
                </a:ln>
                <a:solidFill>
                  <a:srgbClr val="CC7832"/>
                </a:solidFill>
                <a:effectLst/>
                <a:latin typeface="Courier New" pitchFamily="49" charset="0"/>
                <a:cs typeface="Courier New" pitchFamily="49" charset="0"/>
              </a:rPr>
              <a:t>static</a:t>
            </a:r>
            <a:r>
              <a:rPr kumimoji="0" lang="fr-FR" altLang="fr-FR" sz="1000" b="0" i="0" u="none" strike="noStrike" cap="none" normalizeH="0" baseline="0" dirty="0" smtClean="0">
                <a:ln>
                  <a:noFill/>
                </a:ln>
                <a:solidFill>
                  <a:srgbClr val="CC7832"/>
                </a:solidFill>
                <a:effectLst/>
                <a:latin typeface="Courier New" pitchFamily="49" charset="0"/>
                <a:cs typeface="Courier New" pitchFamily="49" charset="0"/>
              </a:rPr>
              <a:t> </a:t>
            </a:r>
            <a:r>
              <a:rPr kumimoji="0" lang="fr-FR" altLang="fr-FR" sz="1000" b="0" i="0" u="none" strike="noStrike" cap="none" normalizeH="0" baseline="0" dirty="0" err="1" smtClean="0">
                <a:ln>
                  <a:noFill/>
                </a:ln>
                <a:solidFill>
                  <a:srgbClr val="A9B7C6"/>
                </a:solidFill>
                <a:effectLst/>
                <a:latin typeface="Courier New" pitchFamily="49" charset="0"/>
                <a:cs typeface="Courier New" pitchFamily="49" charset="0"/>
              </a:rPr>
              <a:t>org.hamcrest.MatcherAssert</a:t>
            </a:r>
            <a:r>
              <a:rPr kumimoji="0" lang="fr-FR" altLang="fr-FR" sz="1000" b="0" i="0" u="none" strike="noStrike" cap="none" normalizeH="0" baseline="0" dirty="0" smtClean="0">
                <a:ln>
                  <a:noFill/>
                </a:ln>
                <a:solidFill>
                  <a:srgbClr val="A9B7C6"/>
                </a:solidFill>
                <a:effectLst/>
                <a:latin typeface="Courier New" pitchFamily="49" charset="0"/>
                <a:cs typeface="Courier New" pitchFamily="49" charset="0"/>
              </a:rPr>
              <a:t>.*</a:t>
            </a:r>
            <a:r>
              <a:rPr kumimoji="0" lang="fr-FR" altLang="fr-FR" sz="1000" b="0" i="0" u="none" strike="noStrike" cap="none" normalizeH="0" baseline="0" dirty="0" smtClean="0">
                <a:ln>
                  <a:noFill/>
                </a:ln>
                <a:solidFill>
                  <a:srgbClr val="CC7832"/>
                </a:solidFill>
                <a:effectLst/>
                <a:latin typeface="Courier New" pitchFamily="49" charset="0"/>
                <a:cs typeface="Courier New" pitchFamily="49" charset="0"/>
              </a:rPr>
              <a:t>;</a:t>
            </a:r>
            <a:br>
              <a:rPr kumimoji="0" lang="fr-FR" altLang="fr-FR" sz="1000" b="0" i="0" u="none" strike="noStrike" cap="none" normalizeH="0" baseline="0" dirty="0" smtClean="0">
                <a:ln>
                  <a:noFill/>
                </a:ln>
                <a:solidFill>
                  <a:srgbClr val="CC7832"/>
                </a:solidFill>
                <a:effectLst/>
                <a:latin typeface="Courier New" pitchFamily="49" charset="0"/>
                <a:cs typeface="Courier New" pitchFamily="49" charset="0"/>
              </a:rPr>
            </a:br>
            <a:r>
              <a:rPr kumimoji="0" lang="fr-FR" altLang="fr-FR" sz="1000" b="0" i="0" u="none" strike="noStrike" cap="none" normalizeH="0" baseline="0" dirty="0" smtClean="0">
                <a:ln>
                  <a:noFill/>
                </a:ln>
                <a:solidFill>
                  <a:srgbClr val="CC7832"/>
                </a:solidFill>
                <a:effectLst/>
                <a:latin typeface="Courier New" pitchFamily="49" charset="0"/>
                <a:cs typeface="Courier New" pitchFamily="49" charset="0"/>
              </a:rPr>
              <a:t>import </a:t>
            </a:r>
            <a:r>
              <a:rPr kumimoji="0" lang="fr-FR" altLang="fr-FR" sz="1000" b="0" i="0" u="none" strike="noStrike" cap="none" normalizeH="0" baseline="0" dirty="0" err="1" smtClean="0">
                <a:ln>
                  <a:noFill/>
                </a:ln>
                <a:solidFill>
                  <a:srgbClr val="CC7832"/>
                </a:solidFill>
                <a:effectLst/>
                <a:latin typeface="Courier New" pitchFamily="49" charset="0"/>
                <a:cs typeface="Courier New" pitchFamily="49" charset="0"/>
              </a:rPr>
              <a:t>static</a:t>
            </a:r>
            <a:r>
              <a:rPr kumimoji="0" lang="fr-FR" altLang="fr-FR" sz="1000" b="0" i="0" u="none" strike="noStrike" cap="none" normalizeH="0" baseline="0" dirty="0" smtClean="0">
                <a:ln>
                  <a:noFill/>
                </a:ln>
                <a:solidFill>
                  <a:srgbClr val="CC7832"/>
                </a:solidFill>
                <a:effectLst/>
                <a:latin typeface="Courier New" pitchFamily="49" charset="0"/>
                <a:cs typeface="Courier New" pitchFamily="49" charset="0"/>
              </a:rPr>
              <a:t> </a:t>
            </a:r>
            <a:r>
              <a:rPr kumimoji="0" lang="fr-FR" altLang="fr-FR" sz="1000" b="0" i="0" u="none" strike="noStrike" cap="none" normalizeH="0" baseline="0" dirty="0" err="1" smtClean="0">
                <a:ln>
                  <a:noFill/>
                </a:ln>
                <a:solidFill>
                  <a:srgbClr val="A9B7C6"/>
                </a:solidFill>
                <a:effectLst/>
                <a:latin typeface="Courier New" pitchFamily="49" charset="0"/>
                <a:cs typeface="Courier New" pitchFamily="49" charset="0"/>
              </a:rPr>
              <a:t>org.hamcrest.Matchers</a:t>
            </a:r>
            <a:r>
              <a:rPr kumimoji="0" lang="fr-FR" altLang="fr-FR" sz="1000" b="0" i="0" u="none" strike="noStrike" cap="none" normalizeH="0" baseline="0" dirty="0" smtClean="0">
                <a:ln>
                  <a:noFill/>
                </a:ln>
                <a:solidFill>
                  <a:srgbClr val="A9B7C6"/>
                </a:solidFill>
                <a:effectLst/>
                <a:latin typeface="Courier New" pitchFamily="49" charset="0"/>
                <a:cs typeface="Courier New" pitchFamily="49" charset="0"/>
              </a:rPr>
              <a:t>.*</a:t>
            </a:r>
            <a:r>
              <a:rPr kumimoji="0" lang="fr-FR" altLang="fr-FR" sz="1000" b="0" i="0" u="none" strike="noStrike" cap="none" normalizeH="0" baseline="0" dirty="0" smtClean="0">
                <a:ln>
                  <a:noFill/>
                </a:ln>
                <a:solidFill>
                  <a:srgbClr val="CC7832"/>
                </a:solidFill>
                <a:effectLst/>
                <a:latin typeface="Courier New" pitchFamily="49" charset="0"/>
                <a:cs typeface="Courier New" pitchFamily="49" charset="0"/>
              </a:rPr>
              <a:t>;</a:t>
            </a:r>
            <a:endParaRPr kumimoji="0" lang="fr-FR" altLang="fr-FR" sz="1800" b="0" i="0" u="none" strike="noStrike" cap="none" normalizeH="0" baseline="0" dirty="0" smtClean="0">
              <a:ln>
                <a:noFill/>
              </a:ln>
              <a:solidFill>
                <a:schemeClr val="tx1"/>
              </a:solidFill>
              <a:effectLst/>
              <a:latin typeface="Arial" pitchFamily="34" charset="0"/>
              <a:cs typeface="Arial" pitchFamily="34" charset="0"/>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51920" y="2913124"/>
            <a:ext cx="5030738" cy="15631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39561870"/>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p:cNvSpPr>
            <a:spLocks noGrp="1"/>
          </p:cNvSpPr>
          <p:nvPr>
            <p:ph type="title"/>
          </p:nvPr>
        </p:nvSpPr>
        <p:spPr/>
        <p:txBody>
          <a:bodyPr/>
          <a:lstStyle/>
          <a:p>
            <a:r>
              <a:rPr lang="fr-FR" dirty="0" err="1" smtClean="0"/>
              <a:t>Hamcrest</a:t>
            </a:r>
            <a:endParaRPr lang="fr-FR" dirty="0"/>
          </a:p>
        </p:txBody>
      </p:sp>
      <p:sp>
        <p:nvSpPr>
          <p:cNvPr id="4" name="Espace réservé du pied de page 3"/>
          <p:cNvSpPr>
            <a:spLocks noGrp="1"/>
          </p:cNvSpPr>
          <p:nvPr>
            <p:ph type="ftr" sz="quarter" idx="11"/>
          </p:nvPr>
        </p:nvSpPr>
        <p:spPr/>
        <p:txBody>
          <a:bodyPr/>
          <a:lstStyle/>
          <a:p>
            <a:pPr>
              <a:defRPr/>
            </a:pPr>
            <a:r>
              <a:rPr lang="fr-FR" dirty="0" smtClean="0"/>
              <a:t>TDD</a:t>
            </a:r>
            <a:endParaRPr lang="fr-FR" dirty="0"/>
          </a:p>
        </p:txBody>
      </p:sp>
      <p:sp>
        <p:nvSpPr>
          <p:cNvPr id="5" name="Espace réservé du numéro de diapositive 4"/>
          <p:cNvSpPr>
            <a:spLocks noGrp="1"/>
          </p:cNvSpPr>
          <p:nvPr>
            <p:ph type="sldNum" sz="quarter" idx="12"/>
          </p:nvPr>
        </p:nvSpPr>
        <p:spPr/>
        <p:txBody>
          <a:bodyPr/>
          <a:lstStyle/>
          <a:p>
            <a:pPr>
              <a:defRPr/>
            </a:pPr>
            <a:fld id="{276219AF-F5ED-455B-A512-B03AB3602319}" type="slidenum">
              <a:rPr lang="fr-FR" smtClean="0"/>
              <a:pPr>
                <a:defRPr/>
              </a:pPr>
              <a:t>97</a:t>
            </a:fld>
            <a:endParaRPr lang="fr-FR" dirty="0"/>
          </a:p>
        </p:txBody>
      </p:sp>
      <p:sp>
        <p:nvSpPr>
          <p:cNvPr id="3" name="Espace réservé du contenu 2"/>
          <p:cNvSpPr>
            <a:spLocks noGrp="1"/>
          </p:cNvSpPr>
          <p:nvPr>
            <p:ph idx="1"/>
          </p:nvPr>
        </p:nvSpPr>
        <p:spPr/>
        <p:txBody>
          <a:bodyPr>
            <a:normAutofit/>
          </a:bodyPr>
          <a:lstStyle/>
          <a:p>
            <a:r>
              <a:rPr lang="fr-FR" sz="1600" dirty="0"/>
              <a:t>Tous les </a:t>
            </a:r>
            <a:r>
              <a:rPr lang="fr-FR" sz="1600" dirty="0" err="1"/>
              <a:t>predicates</a:t>
            </a:r>
            <a:r>
              <a:rPr lang="fr-FR" sz="1600" dirty="0"/>
              <a:t> s’obtiennent à partir des méthodes statiques de la classe </a:t>
            </a:r>
            <a:r>
              <a:rPr lang="fr-FR" sz="1600" dirty="0" err="1" smtClean="0"/>
              <a:t>Matchers</a:t>
            </a:r>
            <a:r>
              <a:rPr lang="fr-FR" sz="1600" dirty="0" smtClean="0"/>
              <a:t>, on va pouvoir (par exemple)</a:t>
            </a:r>
            <a:endParaRPr lang="fr-FR" sz="1600" dirty="0"/>
          </a:p>
          <a:p>
            <a:pPr lvl="1"/>
            <a:r>
              <a:rPr lang="fr-FR" sz="1400" dirty="0" smtClean="0"/>
              <a:t>Vérifier le </a:t>
            </a:r>
            <a:r>
              <a:rPr lang="fr-FR" sz="1400" dirty="0" err="1" smtClean="0"/>
              <a:t>toString</a:t>
            </a:r>
            <a:r>
              <a:rPr lang="fr-FR" sz="1400" dirty="0" smtClean="0"/>
              <a:t> d’un objet :</a:t>
            </a:r>
            <a:r>
              <a:rPr lang="fr-FR" dirty="0" smtClean="0"/>
              <a:t> </a:t>
            </a:r>
            <a:r>
              <a:rPr lang="fr-FR" sz="1400" dirty="0"/>
              <a:t> </a:t>
            </a:r>
            <a:r>
              <a:rPr lang="fr-FR" sz="1200" dirty="0" err="1"/>
              <a:t>assertThat</a:t>
            </a:r>
            <a:r>
              <a:rPr lang="fr-FR" sz="1200" dirty="0"/>
              <a:t>(</a:t>
            </a:r>
            <a:r>
              <a:rPr lang="fr-FR" sz="1200" dirty="0" err="1"/>
              <a:t>person,hasToString</a:t>
            </a:r>
            <a:r>
              <a:rPr lang="fr-FR" sz="1200" dirty="0"/>
              <a:t>(</a:t>
            </a:r>
            <a:r>
              <a:rPr lang="fr-FR" sz="1200" dirty="0" err="1"/>
              <a:t>str</a:t>
            </a:r>
            <a:r>
              <a:rPr lang="fr-FR" sz="1200" dirty="0" smtClean="0"/>
              <a:t>));</a:t>
            </a:r>
          </a:p>
          <a:p>
            <a:pPr lvl="1"/>
            <a:r>
              <a:rPr lang="fr-FR" sz="1400" dirty="0" smtClean="0"/>
              <a:t>Vérifier les propriétés </a:t>
            </a:r>
            <a:r>
              <a:rPr lang="fr-FR" sz="1400" dirty="0"/>
              <a:t>d’un objet: </a:t>
            </a:r>
            <a:endParaRPr lang="fr-FR" sz="1400" dirty="0" smtClean="0"/>
          </a:p>
          <a:p>
            <a:pPr lvl="2"/>
            <a:r>
              <a:rPr lang="fr-FR" sz="1200" dirty="0" err="1" smtClean="0"/>
              <a:t>assertThat</a:t>
            </a:r>
            <a:r>
              <a:rPr lang="fr-FR" sz="1200" dirty="0" smtClean="0"/>
              <a:t>(</a:t>
            </a:r>
            <a:r>
              <a:rPr lang="fr-FR" sz="1200" dirty="0" err="1" smtClean="0"/>
              <a:t>person</a:t>
            </a:r>
            <a:r>
              <a:rPr lang="fr-FR" sz="1200" dirty="0"/>
              <a:t>, </a:t>
            </a:r>
            <a:r>
              <a:rPr lang="fr-FR" sz="1200" dirty="0" err="1"/>
              <a:t>hasProperty</a:t>
            </a:r>
            <a:r>
              <a:rPr lang="fr-FR" sz="1200" dirty="0"/>
              <a:t>("</a:t>
            </a:r>
            <a:r>
              <a:rPr lang="fr-FR" sz="1200" dirty="0" err="1"/>
              <a:t>name</a:t>
            </a:r>
            <a:r>
              <a:rPr lang="fr-FR" sz="1200" dirty="0" smtClean="0"/>
              <a:t>"));</a:t>
            </a:r>
          </a:p>
          <a:p>
            <a:pPr lvl="2"/>
            <a:r>
              <a:rPr lang="en-US" sz="1200" dirty="0" err="1"/>
              <a:t>assertThat</a:t>
            </a:r>
            <a:r>
              <a:rPr lang="en-US" sz="1200" dirty="0"/>
              <a:t>(person, </a:t>
            </a:r>
            <a:r>
              <a:rPr lang="en-US" sz="1200" dirty="0" err="1"/>
              <a:t>hasProperty</a:t>
            </a:r>
            <a:r>
              <a:rPr lang="en-US" sz="1200" dirty="0"/>
              <a:t>("address", </a:t>
            </a:r>
            <a:r>
              <a:rPr lang="en-US" sz="1200" dirty="0" err="1"/>
              <a:t>equalTo</a:t>
            </a:r>
            <a:r>
              <a:rPr lang="en-US" sz="1200" dirty="0"/>
              <a:t>("New York</a:t>
            </a:r>
            <a:r>
              <a:rPr lang="en-US" sz="1200" dirty="0" smtClean="0"/>
              <a:t>")));</a:t>
            </a:r>
          </a:p>
          <a:p>
            <a:pPr lvl="2"/>
            <a:r>
              <a:rPr lang="fr-FR" sz="1200" dirty="0" err="1" smtClean="0"/>
              <a:t>assertThat</a:t>
            </a:r>
            <a:r>
              <a:rPr lang="fr-FR" sz="1200" dirty="0" smtClean="0"/>
              <a:t>(person1</a:t>
            </a:r>
            <a:r>
              <a:rPr lang="fr-FR" sz="1200" dirty="0"/>
              <a:t>, </a:t>
            </a:r>
            <a:r>
              <a:rPr lang="fr-FR" sz="1200" dirty="0" err="1"/>
              <a:t>samePropertyValuesAs</a:t>
            </a:r>
            <a:r>
              <a:rPr lang="fr-FR" sz="1200" dirty="0"/>
              <a:t>(person2</a:t>
            </a:r>
            <a:r>
              <a:rPr lang="fr-FR" sz="1200" dirty="0" smtClean="0"/>
              <a:t>));</a:t>
            </a:r>
          </a:p>
          <a:p>
            <a:pPr lvl="1"/>
            <a:r>
              <a:rPr lang="fr-FR" sz="1400" dirty="0" smtClean="0"/>
              <a:t>Vérification sur les collections / tableaux</a:t>
            </a:r>
          </a:p>
          <a:p>
            <a:pPr lvl="2"/>
            <a:r>
              <a:rPr lang="fr-FR" sz="1200" dirty="0" smtClean="0"/>
              <a:t>Collection vide: </a:t>
            </a:r>
            <a:r>
              <a:rPr lang="fr-FR" sz="1200" dirty="0" err="1"/>
              <a:t>assertThat</a:t>
            </a:r>
            <a:r>
              <a:rPr lang="fr-FR" sz="1200" dirty="0"/>
              <a:t>(</a:t>
            </a:r>
            <a:r>
              <a:rPr lang="fr-FR" sz="1200" dirty="0" err="1"/>
              <a:t>emptyList</a:t>
            </a:r>
            <a:r>
              <a:rPr lang="fr-FR" sz="1200" dirty="0"/>
              <a:t>, </a:t>
            </a:r>
            <a:r>
              <a:rPr lang="fr-FR" sz="1200" dirty="0" err="1"/>
              <a:t>empty</a:t>
            </a:r>
            <a:r>
              <a:rPr lang="fr-FR" sz="1200" dirty="0" smtClean="0"/>
              <a:t>());</a:t>
            </a:r>
          </a:p>
          <a:p>
            <a:pPr lvl="2"/>
            <a:r>
              <a:rPr lang="fr-FR" sz="1200" dirty="0" smtClean="0"/>
              <a:t>Vérifier </a:t>
            </a:r>
            <a:r>
              <a:rPr lang="fr-FR" sz="1200" dirty="0"/>
              <a:t>la taille:  </a:t>
            </a:r>
            <a:r>
              <a:rPr lang="fr-FR" sz="1200" dirty="0" err="1"/>
              <a:t>assertThat</a:t>
            </a:r>
            <a:r>
              <a:rPr lang="fr-FR" sz="1200" dirty="0"/>
              <a:t>(</a:t>
            </a:r>
            <a:r>
              <a:rPr lang="fr-FR" sz="1200" dirty="0" err="1"/>
              <a:t>hamcrestMatchers</a:t>
            </a:r>
            <a:r>
              <a:rPr lang="fr-FR" sz="1200" dirty="0"/>
              <a:t>, </a:t>
            </a:r>
            <a:r>
              <a:rPr lang="fr-FR" sz="1200" dirty="0" err="1"/>
              <a:t>hasSize</a:t>
            </a:r>
            <a:r>
              <a:rPr lang="fr-FR" sz="1200" dirty="0"/>
              <a:t>(4</a:t>
            </a:r>
            <a:r>
              <a:rPr lang="fr-FR" sz="1200" dirty="0" smtClean="0"/>
              <a:t>));</a:t>
            </a:r>
          </a:p>
          <a:p>
            <a:pPr lvl="2" fontAlgn="base"/>
            <a:r>
              <a:rPr lang="fr-FR" sz="1200" dirty="0" smtClean="0"/>
              <a:t>Vérifier du contenu (avec ou sans ordre): </a:t>
            </a:r>
            <a:r>
              <a:rPr lang="en-US" sz="1200" dirty="0" err="1"/>
              <a:t>assertThat</a:t>
            </a:r>
            <a:r>
              <a:rPr lang="en-US" sz="1200" dirty="0"/>
              <a:t>(</a:t>
            </a:r>
            <a:r>
              <a:rPr lang="en-US" sz="1200" dirty="0" err="1"/>
              <a:t>hamcrestMatchers,containsInAnyOrder</a:t>
            </a:r>
            <a:r>
              <a:rPr lang="en-US" sz="1200" dirty="0"/>
              <a:t>("beans", "text", "collections", "number</a:t>
            </a:r>
            <a:r>
              <a:rPr lang="en-US" sz="1200" dirty="0" smtClean="0"/>
              <a:t>"));</a:t>
            </a:r>
          </a:p>
          <a:p>
            <a:pPr lvl="2" fontAlgn="base"/>
            <a:r>
              <a:rPr lang="en-US" sz="1200" dirty="0" err="1" smtClean="0"/>
              <a:t>Vérifier</a:t>
            </a:r>
            <a:r>
              <a:rPr lang="en-US" sz="1200" dirty="0" smtClean="0"/>
              <a:t> la </a:t>
            </a:r>
            <a:r>
              <a:rPr lang="en-US" sz="1200" dirty="0" err="1" smtClean="0"/>
              <a:t>présence</a:t>
            </a:r>
            <a:r>
              <a:rPr lang="en-US" sz="1200" dirty="0" smtClean="0"/>
              <a:t> </a:t>
            </a:r>
            <a:r>
              <a:rPr lang="en-US" sz="1200" dirty="0" err="1" smtClean="0"/>
              <a:t>d’une</a:t>
            </a:r>
            <a:r>
              <a:rPr lang="en-US" sz="1200" dirty="0" smtClean="0"/>
              <a:t> </a:t>
            </a:r>
            <a:r>
              <a:rPr lang="en-US" sz="1200" dirty="0" err="1" smtClean="0"/>
              <a:t>clé</a:t>
            </a:r>
            <a:r>
              <a:rPr lang="en-US" sz="1200" dirty="0" smtClean="0"/>
              <a:t>: </a:t>
            </a:r>
            <a:r>
              <a:rPr lang="fr-FR" sz="1200" dirty="0" err="1"/>
              <a:t>assertThat</a:t>
            </a:r>
            <a:r>
              <a:rPr lang="fr-FR" sz="1200" dirty="0"/>
              <a:t>(</a:t>
            </a:r>
            <a:r>
              <a:rPr lang="fr-FR" sz="1200" dirty="0" err="1"/>
              <a:t>map</a:t>
            </a:r>
            <a:r>
              <a:rPr lang="fr-FR" sz="1200" dirty="0"/>
              <a:t>, </a:t>
            </a:r>
            <a:r>
              <a:rPr lang="fr-FR" sz="1200" dirty="0" err="1"/>
              <a:t>hasKey</a:t>
            </a:r>
            <a:r>
              <a:rPr lang="fr-FR" sz="1200" dirty="0"/>
              <a:t>("</a:t>
            </a:r>
            <a:r>
              <a:rPr lang="fr-FR" sz="1200" dirty="0" err="1"/>
              <a:t>blogname</a:t>
            </a:r>
            <a:r>
              <a:rPr lang="fr-FR" sz="1200" dirty="0" smtClean="0"/>
              <a:t>"));</a:t>
            </a:r>
          </a:p>
          <a:p>
            <a:pPr lvl="2" fontAlgn="base"/>
            <a:r>
              <a:rPr lang="en-US" sz="1200" dirty="0" err="1" smtClean="0"/>
              <a:t>Ou</a:t>
            </a:r>
            <a:r>
              <a:rPr lang="en-US" sz="1200" dirty="0" smtClean="0"/>
              <a:t> </a:t>
            </a:r>
            <a:r>
              <a:rPr lang="en-US" sz="1200" dirty="0" err="1" smtClean="0"/>
              <a:t>d’une</a:t>
            </a:r>
            <a:r>
              <a:rPr lang="en-US" sz="1200" dirty="0" smtClean="0"/>
              <a:t> </a:t>
            </a:r>
            <a:r>
              <a:rPr lang="en-US" sz="1200" dirty="0" err="1" smtClean="0"/>
              <a:t>valeur</a:t>
            </a:r>
            <a:r>
              <a:rPr lang="en-US" sz="1200" dirty="0" smtClean="0"/>
              <a:t>: </a:t>
            </a:r>
            <a:r>
              <a:rPr lang="fr-FR" sz="1200" dirty="0"/>
              <a:t>  </a:t>
            </a:r>
            <a:r>
              <a:rPr lang="fr-FR" sz="1200" dirty="0" err="1"/>
              <a:t>assertThat</a:t>
            </a:r>
            <a:r>
              <a:rPr lang="fr-FR" sz="1200" dirty="0"/>
              <a:t>(</a:t>
            </a:r>
            <a:r>
              <a:rPr lang="fr-FR" sz="1200" dirty="0" err="1"/>
              <a:t>map</a:t>
            </a:r>
            <a:r>
              <a:rPr lang="fr-FR" sz="1200" dirty="0"/>
              <a:t>, </a:t>
            </a:r>
            <a:r>
              <a:rPr lang="fr-FR" sz="1200" dirty="0" err="1"/>
              <a:t>hasValue</a:t>
            </a:r>
            <a:r>
              <a:rPr lang="fr-FR" sz="1200" dirty="0"/>
              <a:t>("</a:t>
            </a:r>
            <a:r>
              <a:rPr lang="fr-FR" sz="1200" dirty="0" err="1"/>
              <a:t>baeldung</a:t>
            </a:r>
            <a:r>
              <a:rPr lang="fr-FR" sz="1200" dirty="0" smtClean="0"/>
              <a:t>"));</a:t>
            </a:r>
          </a:p>
          <a:p>
            <a:pPr fontAlgn="base"/>
            <a:r>
              <a:rPr lang="en-US" sz="1600" dirty="0" smtClean="0"/>
              <a:t>La doc</a:t>
            </a:r>
            <a:r>
              <a:rPr lang="en-US" sz="1600" dirty="0"/>
              <a:t>: </a:t>
            </a:r>
            <a:r>
              <a:rPr lang="en-US" sz="1600" dirty="0">
                <a:hlinkClick r:id="rId3"/>
              </a:rPr>
              <a:t>http://hamcrest.org/JavaHamcrest/javadoc/2.0.0.0</a:t>
            </a:r>
            <a:r>
              <a:rPr lang="en-US" sz="1600" dirty="0" smtClean="0">
                <a:hlinkClick r:id="rId3"/>
              </a:rPr>
              <a:t>/</a:t>
            </a:r>
            <a:r>
              <a:rPr lang="en-US" sz="1600" dirty="0" smtClean="0"/>
              <a:t> </a:t>
            </a:r>
            <a:endParaRPr lang="en-US" sz="1600" dirty="0"/>
          </a:p>
          <a:p>
            <a:pPr lvl="1"/>
            <a:endParaRPr lang="fr-FR" sz="1200" dirty="0"/>
          </a:p>
        </p:txBody>
      </p:sp>
    </p:spTree>
    <p:extLst>
      <p:ext uri="{BB962C8B-B14F-4D97-AF65-F5344CB8AC3E}">
        <p14:creationId xmlns:p14="http://schemas.microsoft.com/office/powerpoint/2010/main" val="2021213002"/>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p:cNvSpPr>
            <a:spLocks noGrp="1"/>
          </p:cNvSpPr>
          <p:nvPr>
            <p:ph type="title"/>
          </p:nvPr>
        </p:nvSpPr>
        <p:spPr/>
        <p:txBody>
          <a:bodyPr/>
          <a:lstStyle/>
          <a:p>
            <a:r>
              <a:rPr lang="fr-FR" dirty="0" err="1" smtClean="0"/>
              <a:t>Hamcrest</a:t>
            </a:r>
            <a:endParaRPr lang="fr-FR" dirty="0"/>
          </a:p>
        </p:txBody>
      </p:sp>
      <p:sp>
        <p:nvSpPr>
          <p:cNvPr id="4" name="Espace réservé du pied de page 3"/>
          <p:cNvSpPr>
            <a:spLocks noGrp="1"/>
          </p:cNvSpPr>
          <p:nvPr>
            <p:ph type="ftr" sz="quarter" idx="11"/>
          </p:nvPr>
        </p:nvSpPr>
        <p:spPr/>
        <p:txBody>
          <a:bodyPr/>
          <a:lstStyle/>
          <a:p>
            <a:pPr>
              <a:defRPr/>
            </a:pPr>
            <a:r>
              <a:rPr lang="fr-FR" dirty="0" smtClean="0"/>
              <a:t>TDD</a:t>
            </a:r>
            <a:endParaRPr lang="fr-FR" dirty="0"/>
          </a:p>
        </p:txBody>
      </p:sp>
      <p:sp>
        <p:nvSpPr>
          <p:cNvPr id="5" name="Espace réservé du numéro de diapositive 4"/>
          <p:cNvSpPr>
            <a:spLocks noGrp="1"/>
          </p:cNvSpPr>
          <p:nvPr>
            <p:ph type="sldNum" sz="quarter" idx="12"/>
          </p:nvPr>
        </p:nvSpPr>
        <p:spPr/>
        <p:txBody>
          <a:bodyPr/>
          <a:lstStyle/>
          <a:p>
            <a:pPr>
              <a:defRPr/>
            </a:pPr>
            <a:fld id="{276219AF-F5ED-455B-A512-B03AB3602319}" type="slidenum">
              <a:rPr lang="fr-FR" smtClean="0"/>
              <a:pPr>
                <a:defRPr/>
              </a:pPr>
              <a:t>98</a:t>
            </a:fld>
            <a:endParaRPr lang="fr-FR" dirty="0"/>
          </a:p>
        </p:txBody>
      </p:sp>
      <p:sp>
        <p:nvSpPr>
          <p:cNvPr id="3" name="Espace réservé du contenu 2"/>
          <p:cNvSpPr>
            <a:spLocks noGrp="1"/>
          </p:cNvSpPr>
          <p:nvPr>
            <p:ph idx="1"/>
          </p:nvPr>
        </p:nvSpPr>
        <p:spPr/>
        <p:txBody>
          <a:bodyPr>
            <a:normAutofit/>
          </a:bodyPr>
          <a:lstStyle/>
          <a:p>
            <a:r>
              <a:rPr lang="fr-FR" sz="1600" dirty="0" smtClean="0"/>
              <a:t>En résumé, on peut</a:t>
            </a:r>
          </a:p>
          <a:p>
            <a:pPr lvl="1"/>
            <a:r>
              <a:rPr lang="fr-FR" sz="1400" dirty="0" smtClean="0"/>
              <a:t>Combiner les prédicats (</a:t>
            </a:r>
            <a:r>
              <a:rPr lang="fr-FR" sz="1400" dirty="0" err="1" smtClean="0"/>
              <a:t>allOf</a:t>
            </a:r>
            <a:r>
              <a:rPr lang="fr-FR" sz="1400" dirty="0" smtClean="0"/>
              <a:t>, </a:t>
            </a:r>
            <a:r>
              <a:rPr lang="fr-FR" sz="1400" dirty="0" err="1" smtClean="0"/>
              <a:t>anyOff</a:t>
            </a:r>
            <a:r>
              <a:rPr lang="fr-FR" sz="1400" dirty="0" smtClean="0"/>
              <a:t>, </a:t>
            </a:r>
            <a:r>
              <a:rPr lang="fr-FR" sz="1400" dirty="0" err="1" smtClean="0"/>
              <a:t>both</a:t>
            </a:r>
            <a:r>
              <a:rPr lang="fr-FR" sz="1400" dirty="0" smtClean="0"/>
              <a:t>, </a:t>
            </a:r>
            <a:r>
              <a:rPr lang="fr-FR" sz="1400" dirty="0" err="1" smtClean="0"/>
              <a:t>is</a:t>
            </a:r>
            <a:r>
              <a:rPr lang="fr-FR" sz="1400" dirty="0" smtClean="0"/>
              <a:t>, </a:t>
            </a:r>
            <a:r>
              <a:rPr lang="fr-FR" sz="1400" dirty="0" err="1" smtClean="0"/>
              <a:t>isA</a:t>
            </a:r>
            <a:r>
              <a:rPr lang="fr-FR" sz="1400" dirty="0" smtClean="0"/>
              <a:t>, not)</a:t>
            </a:r>
          </a:p>
          <a:p>
            <a:pPr lvl="1"/>
            <a:r>
              <a:rPr lang="fr-FR" sz="1400" dirty="0" smtClean="0"/>
              <a:t>Faire des vérification sur des tableaux (</a:t>
            </a:r>
            <a:r>
              <a:rPr lang="fr-FR" sz="1400" dirty="0" err="1" smtClean="0"/>
              <a:t>array</a:t>
            </a:r>
            <a:r>
              <a:rPr lang="fr-FR" sz="1400" dirty="0" smtClean="0"/>
              <a:t>, </a:t>
            </a:r>
            <a:r>
              <a:rPr lang="fr-FR" sz="1400" dirty="0" err="1" smtClean="0"/>
              <a:t>arrayContaining</a:t>
            </a:r>
            <a:r>
              <a:rPr lang="fr-FR" sz="1400" dirty="0" smtClean="0"/>
              <a:t>, </a:t>
            </a:r>
            <a:r>
              <a:rPr lang="fr-FR" sz="1400" dirty="0" err="1" smtClean="0"/>
              <a:t>arrayWithSize,emptyArray</a:t>
            </a:r>
            <a:r>
              <a:rPr lang="fr-FR" sz="1400" dirty="0" smtClean="0"/>
              <a:t>…)</a:t>
            </a:r>
          </a:p>
          <a:p>
            <a:pPr lvl="1"/>
            <a:r>
              <a:rPr lang="fr-FR" sz="1400" dirty="0"/>
              <a:t>Tester les </a:t>
            </a:r>
            <a:r>
              <a:rPr lang="fr-FR" sz="1400" dirty="0" smtClean="0"/>
              <a:t>collections (</a:t>
            </a:r>
            <a:r>
              <a:rPr lang="fr-FR" sz="1400" dirty="0" err="1" smtClean="0"/>
              <a:t>cotnains</a:t>
            </a:r>
            <a:r>
              <a:rPr lang="fr-FR" sz="1400" dirty="0" smtClean="0"/>
              <a:t>, </a:t>
            </a:r>
            <a:r>
              <a:rPr lang="fr-FR" sz="1400" dirty="0" err="1" smtClean="0"/>
              <a:t>containsInAnyOrder</a:t>
            </a:r>
            <a:r>
              <a:rPr lang="fr-FR" sz="1400" dirty="0" smtClean="0"/>
              <a:t>, </a:t>
            </a:r>
            <a:r>
              <a:rPr lang="fr-FR" sz="1400" dirty="0" err="1" smtClean="0"/>
              <a:t>emptyCollectionOf</a:t>
            </a:r>
            <a:r>
              <a:rPr lang="fr-FR" sz="1400" dirty="0" smtClean="0"/>
              <a:t>, </a:t>
            </a:r>
            <a:r>
              <a:rPr lang="fr-FR" sz="1400" dirty="0" err="1" smtClean="0"/>
              <a:t>oneOf</a:t>
            </a:r>
            <a:r>
              <a:rPr lang="fr-FR" sz="1400" dirty="0" smtClean="0"/>
              <a:t> …)</a:t>
            </a:r>
          </a:p>
          <a:p>
            <a:pPr lvl="1"/>
            <a:r>
              <a:rPr lang="fr-FR" sz="1400" dirty="0" smtClean="0"/>
              <a:t>Tester les </a:t>
            </a:r>
            <a:r>
              <a:rPr lang="fr-FR" sz="1400" dirty="0" err="1" smtClean="0"/>
              <a:t>maps</a:t>
            </a:r>
            <a:r>
              <a:rPr lang="fr-FR" sz="1400" dirty="0" smtClean="0"/>
              <a:t> (</a:t>
            </a:r>
            <a:r>
              <a:rPr lang="fr-FR" sz="1400" dirty="0" err="1"/>
              <a:t>hasEntry</a:t>
            </a:r>
            <a:r>
              <a:rPr lang="fr-FR" sz="1400" dirty="0"/>
              <a:t>, </a:t>
            </a:r>
            <a:r>
              <a:rPr lang="fr-FR" sz="1400" dirty="0" err="1" smtClean="0"/>
              <a:t>hasItem</a:t>
            </a:r>
            <a:r>
              <a:rPr lang="fr-FR" sz="1400" dirty="0" smtClean="0"/>
              <a:t>, </a:t>
            </a:r>
            <a:r>
              <a:rPr lang="fr-FR" sz="1400" dirty="0" err="1" smtClean="0"/>
              <a:t>hasKey</a:t>
            </a:r>
            <a:r>
              <a:rPr lang="fr-FR" sz="1400" dirty="0" smtClean="0"/>
              <a:t>, </a:t>
            </a:r>
            <a:r>
              <a:rPr lang="fr-FR" sz="1400" dirty="0" err="1" smtClean="0"/>
              <a:t>hasValue</a:t>
            </a:r>
            <a:endParaRPr lang="fr-FR" sz="1400" dirty="0"/>
          </a:p>
          <a:p>
            <a:pPr lvl="1"/>
            <a:r>
              <a:rPr lang="fr-FR" sz="1400" dirty="0" smtClean="0"/>
              <a:t>Tester les String (</a:t>
            </a:r>
            <a:r>
              <a:rPr lang="fr-FR" sz="1400" dirty="0" err="1" smtClean="0"/>
              <a:t>blankOrNullString</a:t>
            </a:r>
            <a:r>
              <a:rPr lang="fr-FR" sz="1400" dirty="0" smtClean="0"/>
              <a:t>, </a:t>
            </a:r>
            <a:r>
              <a:rPr lang="fr-FR" sz="1400" dirty="0" err="1" smtClean="0"/>
              <a:t>containsString</a:t>
            </a:r>
            <a:r>
              <a:rPr lang="fr-FR" sz="1400" dirty="0" smtClean="0"/>
              <a:t>, </a:t>
            </a:r>
            <a:r>
              <a:rPr lang="fr-FR" sz="1400" dirty="0" err="1" smtClean="0"/>
              <a:t>emptyString</a:t>
            </a:r>
            <a:r>
              <a:rPr lang="fr-FR" sz="1400" dirty="0" smtClean="0"/>
              <a:t>, </a:t>
            </a:r>
            <a:r>
              <a:rPr lang="fr-FR" sz="1400" dirty="0" err="1" smtClean="0"/>
              <a:t>endWith</a:t>
            </a:r>
            <a:endParaRPr lang="fr-FR" sz="1400" dirty="0" smtClean="0"/>
          </a:p>
          <a:p>
            <a:pPr lvl="1"/>
            <a:r>
              <a:rPr lang="fr-FR" sz="1400" dirty="0" smtClean="0"/>
              <a:t>Tester les numériques (</a:t>
            </a:r>
            <a:r>
              <a:rPr lang="fr-FR" sz="1400" dirty="0" err="1" smtClean="0"/>
              <a:t>closeTo</a:t>
            </a:r>
            <a:r>
              <a:rPr lang="fr-FR" sz="1400" dirty="0" smtClean="0"/>
              <a:t>, </a:t>
            </a:r>
            <a:r>
              <a:rPr lang="fr-FR" sz="1400" dirty="0" err="1" smtClean="0"/>
              <a:t>greaterThan</a:t>
            </a:r>
            <a:r>
              <a:rPr lang="fr-FR" sz="1400" dirty="0" smtClean="0"/>
              <a:t>, </a:t>
            </a:r>
            <a:r>
              <a:rPr lang="fr-FR" sz="1400" dirty="0" err="1" smtClean="0"/>
              <a:t>notANumber</a:t>
            </a:r>
            <a:endParaRPr lang="fr-FR" sz="1400" dirty="0" smtClean="0"/>
          </a:p>
          <a:p>
            <a:pPr lvl="1"/>
            <a:endParaRPr lang="fr-FR" sz="1000" dirty="0"/>
          </a:p>
        </p:txBody>
      </p:sp>
      <p:sp>
        <p:nvSpPr>
          <p:cNvPr id="2" name="Rectangle 1"/>
          <p:cNvSpPr>
            <a:spLocks noChangeArrowheads="1"/>
          </p:cNvSpPr>
          <p:nvPr/>
        </p:nvSpPr>
        <p:spPr bwMode="auto">
          <a:xfrm>
            <a:off x="323529" y="2715767"/>
            <a:ext cx="6048672" cy="553998"/>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fr-FR" altLang="fr-FR" sz="1000" b="0" i="0" u="none" strike="noStrike" cap="none" normalizeH="0" baseline="0" dirty="0" err="1" smtClean="0">
                <a:ln>
                  <a:noFill/>
                </a:ln>
                <a:solidFill>
                  <a:srgbClr val="9876AA"/>
                </a:solidFill>
                <a:effectLst/>
                <a:latin typeface="Courier New" pitchFamily="49" charset="0"/>
                <a:cs typeface="Courier New" pitchFamily="49" charset="0"/>
              </a:rPr>
              <a:t>illegalArgument</a:t>
            </a:r>
            <a:r>
              <a:rPr kumimoji="0" lang="fr-FR" altLang="fr-FR" sz="1000" b="0" i="0" u="none" strike="noStrike" cap="none" normalizeH="0" baseline="0" dirty="0" err="1" smtClean="0">
                <a:ln>
                  <a:noFill/>
                </a:ln>
                <a:solidFill>
                  <a:srgbClr val="A9B7C6"/>
                </a:solidFill>
                <a:effectLst/>
                <a:latin typeface="Courier New" pitchFamily="49" charset="0"/>
                <a:cs typeface="Courier New" pitchFamily="49" charset="0"/>
              </a:rPr>
              <a:t>.expect</a:t>
            </a:r>
            <a:r>
              <a:rPr kumimoji="0" lang="fr-FR" altLang="fr-FR" sz="1000" b="0" i="0" u="none" strike="noStrike" cap="none" normalizeH="0" baseline="0" dirty="0" smtClean="0">
                <a:ln>
                  <a:noFill/>
                </a:ln>
                <a:solidFill>
                  <a:srgbClr val="A9B7C6"/>
                </a:solidFill>
                <a:effectLst/>
                <a:latin typeface="Courier New" pitchFamily="49" charset="0"/>
                <a:cs typeface="Courier New" pitchFamily="49" charset="0"/>
              </a:rPr>
              <a:t>(</a:t>
            </a:r>
            <a:r>
              <a:rPr kumimoji="0" lang="fr-FR" altLang="fr-FR" sz="1000" b="0" i="1" u="none" strike="noStrike" cap="none" normalizeH="0" baseline="0" dirty="0" err="1" smtClean="0">
                <a:ln>
                  <a:noFill/>
                </a:ln>
                <a:solidFill>
                  <a:srgbClr val="A9B7C6"/>
                </a:solidFill>
                <a:effectLst/>
                <a:latin typeface="Courier New" pitchFamily="49" charset="0"/>
                <a:cs typeface="Courier New" pitchFamily="49" charset="0"/>
              </a:rPr>
              <a:t>isA</a:t>
            </a:r>
            <a:r>
              <a:rPr kumimoji="0" lang="fr-FR" altLang="fr-FR" sz="1000" b="0" i="0" u="none" strike="noStrike" cap="none" normalizeH="0" baseline="0" dirty="0" smtClean="0">
                <a:ln>
                  <a:noFill/>
                </a:ln>
                <a:solidFill>
                  <a:srgbClr val="A9B7C6"/>
                </a:solidFill>
                <a:effectLst/>
                <a:latin typeface="Courier New" pitchFamily="49" charset="0"/>
                <a:cs typeface="Courier New" pitchFamily="49" charset="0"/>
              </a:rPr>
              <a:t>(</a:t>
            </a:r>
            <a:r>
              <a:rPr kumimoji="0" lang="fr-FR" altLang="fr-FR" sz="1000" b="0" i="0" u="none" strike="noStrike" cap="none" normalizeH="0" baseline="0" dirty="0" err="1" smtClean="0">
                <a:ln>
                  <a:noFill/>
                </a:ln>
                <a:solidFill>
                  <a:srgbClr val="A9B7C6"/>
                </a:solidFill>
                <a:effectLst/>
                <a:latin typeface="Courier New" pitchFamily="49" charset="0"/>
                <a:cs typeface="Courier New" pitchFamily="49" charset="0"/>
              </a:rPr>
              <a:t>IllegalArgumentException.</a:t>
            </a:r>
            <a:r>
              <a:rPr kumimoji="0" lang="fr-FR" altLang="fr-FR" sz="1000" b="0" i="0" u="none" strike="noStrike" cap="none" normalizeH="0" baseline="0" dirty="0" err="1" smtClean="0">
                <a:ln>
                  <a:noFill/>
                </a:ln>
                <a:solidFill>
                  <a:srgbClr val="CC7832"/>
                </a:solidFill>
                <a:effectLst/>
                <a:latin typeface="Courier New" pitchFamily="49" charset="0"/>
                <a:cs typeface="Courier New" pitchFamily="49" charset="0"/>
              </a:rPr>
              <a:t>class</a:t>
            </a:r>
            <a:r>
              <a:rPr kumimoji="0" lang="fr-FR" altLang="fr-FR" sz="1000" b="0" i="0" u="none" strike="noStrike" cap="none" normalizeH="0" baseline="0" dirty="0" smtClean="0">
                <a:ln>
                  <a:noFill/>
                </a:ln>
                <a:solidFill>
                  <a:srgbClr val="A9B7C6"/>
                </a:solidFill>
                <a:effectLst/>
                <a:latin typeface="Courier New" pitchFamily="49" charset="0"/>
                <a:cs typeface="Courier New" pitchFamily="49" charset="0"/>
              </a:rPr>
              <a:t>))</a:t>
            </a:r>
            <a:r>
              <a:rPr kumimoji="0" lang="fr-FR" altLang="fr-FR" sz="1000" b="0" i="0" u="none" strike="noStrike" cap="none" normalizeH="0" baseline="0" dirty="0" smtClean="0">
                <a:ln>
                  <a:noFill/>
                </a:ln>
                <a:solidFill>
                  <a:srgbClr val="CC7832"/>
                </a:solidFill>
                <a:effectLst/>
                <a:latin typeface="Courier New" pitchFamily="49" charset="0"/>
                <a:cs typeface="Courier New" pitchFamily="49" charset="0"/>
              </a:rPr>
              <a:t>;</a:t>
            </a:r>
            <a:br>
              <a:rPr kumimoji="0" lang="fr-FR" altLang="fr-FR" sz="1000" b="0" i="0" u="none" strike="noStrike" cap="none" normalizeH="0" baseline="0" dirty="0" smtClean="0">
                <a:ln>
                  <a:noFill/>
                </a:ln>
                <a:solidFill>
                  <a:srgbClr val="CC7832"/>
                </a:solidFill>
                <a:effectLst/>
                <a:latin typeface="Courier New" pitchFamily="49" charset="0"/>
                <a:cs typeface="Courier New" pitchFamily="49" charset="0"/>
              </a:rPr>
            </a:br>
            <a:r>
              <a:rPr kumimoji="0" lang="fr-FR" altLang="fr-FR" sz="1000" b="0" i="0" u="none" strike="noStrike" cap="none" normalizeH="0" baseline="0" dirty="0" err="1" smtClean="0">
                <a:ln>
                  <a:noFill/>
                </a:ln>
                <a:solidFill>
                  <a:srgbClr val="9876AA"/>
                </a:solidFill>
                <a:effectLst/>
                <a:latin typeface="Courier New" pitchFamily="49" charset="0"/>
                <a:cs typeface="Courier New" pitchFamily="49" charset="0"/>
              </a:rPr>
              <a:t>illegalArgument</a:t>
            </a:r>
            <a:r>
              <a:rPr kumimoji="0" lang="fr-FR" altLang="fr-FR" sz="1000" b="0" i="0" u="none" strike="noStrike" cap="none" normalizeH="0" baseline="0" dirty="0" err="1" smtClean="0">
                <a:ln>
                  <a:noFill/>
                </a:ln>
                <a:solidFill>
                  <a:srgbClr val="A9B7C6"/>
                </a:solidFill>
                <a:effectLst/>
                <a:latin typeface="Courier New" pitchFamily="49" charset="0"/>
                <a:cs typeface="Courier New" pitchFamily="49" charset="0"/>
              </a:rPr>
              <a:t>.expectMessage</a:t>
            </a:r>
            <a:r>
              <a:rPr kumimoji="0" lang="fr-FR" altLang="fr-FR" sz="1000" b="0" i="0" u="none" strike="noStrike" cap="none" normalizeH="0" baseline="0" dirty="0" smtClean="0">
                <a:ln>
                  <a:noFill/>
                </a:ln>
                <a:solidFill>
                  <a:srgbClr val="A9B7C6"/>
                </a:solidFill>
                <a:effectLst/>
                <a:latin typeface="Courier New" pitchFamily="49" charset="0"/>
                <a:cs typeface="Courier New" pitchFamily="49" charset="0"/>
              </a:rPr>
              <a:t>(</a:t>
            </a:r>
            <a:r>
              <a:rPr kumimoji="0" lang="fr-FR" altLang="fr-FR" sz="1000" b="0" i="1" u="none" strike="noStrike" cap="none" normalizeH="0" baseline="0" dirty="0" smtClean="0">
                <a:ln>
                  <a:noFill/>
                </a:ln>
                <a:solidFill>
                  <a:srgbClr val="A9B7C6"/>
                </a:solidFill>
                <a:effectLst/>
                <a:latin typeface="Courier New" pitchFamily="49" charset="0"/>
                <a:cs typeface="Courier New" pitchFamily="49" charset="0"/>
              </a:rPr>
              <a:t>not</a:t>
            </a:r>
            <a:r>
              <a:rPr kumimoji="0" lang="fr-FR" altLang="fr-FR" sz="1000" b="0" i="0" u="none" strike="noStrike" cap="none" normalizeH="0" baseline="0" dirty="0" smtClean="0">
                <a:ln>
                  <a:noFill/>
                </a:ln>
                <a:solidFill>
                  <a:srgbClr val="A9B7C6"/>
                </a:solidFill>
                <a:effectLst/>
                <a:latin typeface="Courier New" pitchFamily="49" charset="0"/>
                <a:cs typeface="Courier New" pitchFamily="49" charset="0"/>
              </a:rPr>
              <a:t>(</a:t>
            </a:r>
            <a:r>
              <a:rPr kumimoji="0" lang="fr-FR" altLang="fr-FR" sz="1000" b="0" i="1" u="none" strike="noStrike" cap="none" normalizeH="0" baseline="0" dirty="0" err="1" smtClean="0">
                <a:ln>
                  <a:noFill/>
                </a:ln>
                <a:solidFill>
                  <a:srgbClr val="A9B7C6"/>
                </a:solidFill>
                <a:effectLst/>
                <a:latin typeface="Courier New" pitchFamily="49" charset="0"/>
                <a:cs typeface="Courier New" pitchFamily="49" charset="0"/>
              </a:rPr>
              <a:t>isEmptyOrNullString</a:t>
            </a:r>
            <a:r>
              <a:rPr kumimoji="0" lang="fr-FR" altLang="fr-FR" sz="1000" b="0" i="0" u="none" strike="noStrike" cap="none" normalizeH="0" baseline="0" dirty="0" smtClean="0">
                <a:ln>
                  <a:noFill/>
                </a:ln>
                <a:solidFill>
                  <a:srgbClr val="A9B7C6"/>
                </a:solidFill>
                <a:effectLst/>
                <a:latin typeface="Courier New" pitchFamily="49" charset="0"/>
                <a:cs typeface="Courier New" pitchFamily="49" charset="0"/>
              </a:rPr>
              <a:t>()))</a:t>
            </a:r>
            <a:r>
              <a:rPr kumimoji="0" lang="fr-FR" altLang="fr-FR" sz="1000" b="0" i="0" u="none" strike="noStrike" cap="none" normalizeH="0" baseline="0" dirty="0" smtClean="0">
                <a:ln>
                  <a:noFill/>
                </a:ln>
                <a:solidFill>
                  <a:srgbClr val="CC7832"/>
                </a:solidFill>
                <a:effectLst/>
                <a:latin typeface="Courier New" pitchFamily="49" charset="0"/>
                <a:cs typeface="Courier New" pitchFamily="49" charset="0"/>
              </a:rPr>
              <a:t>;</a:t>
            </a:r>
            <a:br>
              <a:rPr kumimoji="0" lang="fr-FR" altLang="fr-FR" sz="1000" b="0" i="0" u="none" strike="noStrike" cap="none" normalizeH="0" baseline="0" dirty="0" smtClean="0">
                <a:ln>
                  <a:noFill/>
                </a:ln>
                <a:solidFill>
                  <a:srgbClr val="CC7832"/>
                </a:solidFill>
                <a:effectLst/>
                <a:latin typeface="Courier New" pitchFamily="49" charset="0"/>
                <a:cs typeface="Courier New" pitchFamily="49" charset="0"/>
              </a:rPr>
            </a:br>
            <a:r>
              <a:rPr kumimoji="0" lang="fr-FR" altLang="fr-FR" sz="1000" b="0" i="0" u="none" strike="noStrike" cap="none" normalizeH="0" baseline="0" dirty="0" err="1" smtClean="0">
                <a:ln>
                  <a:noFill/>
                </a:ln>
                <a:solidFill>
                  <a:srgbClr val="9876AA"/>
                </a:solidFill>
                <a:effectLst/>
                <a:latin typeface="Courier New" pitchFamily="49" charset="0"/>
                <a:cs typeface="Courier New" pitchFamily="49" charset="0"/>
              </a:rPr>
              <a:t>illegalArgument</a:t>
            </a:r>
            <a:r>
              <a:rPr kumimoji="0" lang="fr-FR" altLang="fr-FR" sz="1000" b="0" i="0" u="none" strike="noStrike" cap="none" normalizeH="0" baseline="0" dirty="0" err="1" smtClean="0">
                <a:ln>
                  <a:noFill/>
                </a:ln>
                <a:solidFill>
                  <a:srgbClr val="A9B7C6"/>
                </a:solidFill>
                <a:effectLst/>
                <a:latin typeface="Courier New" pitchFamily="49" charset="0"/>
                <a:cs typeface="Courier New" pitchFamily="49" charset="0"/>
              </a:rPr>
              <a:t>.expectMessage</a:t>
            </a:r>
            <a:r>
              <a:rPr kumimoji="0" lang="fr-FR" altLang="fr-FR" sz="1000" b="0" i="0" u="none" strike="noStrike" cap="none" normalizeH="0" baseline="0" dirty="0" smtClean="0">
                <a:ln>
                  <a:noFill/>
                </a:ln>
                <a:solidFill>
                  <a:srgbClr val="A9B7C6"/>
                </a:solidFill>
                <a:effectLst/>
                <a:latin typeface="Courier New" pitchFamily="49" charset="0"/>
                <a:cs typeface="Courier New" pitchFamily="49" charset="0"/>
              </a:rPr>
              <a:t>(</a:t>
            </a:r>
            <a:r>
              <a:rPr kumimoji="0" lang="fr-FR" altLang="fr-FR" sz="1000" b="0" i="1" u="none" strike="noStrike" cap="none" normalizeH="0" baseline="0" dirty="0" err="1" smtClean="0">
                <a:ln>
                  <a:noFill/>
                </a:ln>
                <a:solidFill>
                  <a:srgbClr val="A9B7C6"/>
                </a:solidFill>
                <a:effectLst/>
                <a:latin typeface="Courier New" pitchFamily="49" charset="0"/>
                <a:cs typeface="Courier New" pitchFamily="49" charset="0"/>
              </a:rPr>
              <a:t>equalTo</a:t>
            </a:r>
            <a:r>
              <a:rPr kumimoji="0" lang="fr-FR" altLang="fr-FR" sz="1000" b="0" i="0" u="none" strike="noStrike" cap="none" normalizeH="0" baseline="0" dirty="0" smtClean="0">
                <a:ln>
                  <a:noFill/>
                </a:ln>
                <a:solidFill>
                  <a:srgbClr val="A9B7C6"/>
                </a:solidFill>
                <a:effectLst/>
                <a:latin typeface="Courier New" pitchFamily="49" charset="0"/>
                <a:cs typeface="Courier New" pitchFamily="49" charset="0"/>
              </a:rPr>
              <a:t>(</a:t>
            </a:r>
            <a:r>
              <a:rPr kumimoji="0" lang="fr-FR" altLang="fr-FR" sz="1000" b="0" i="0" u="none" strike="noStrike" cap="none" normalizeH="0" baseline="0" dirty="0" smtClean="0">
                <a:ln>
                  <a:noFill/>
                </a:ln>
                <a:solidFill>
                  <a:srgbClr val="6A8759"/>
                </a:solidFill>
                <a:effectLst/>
                <a:latin typeface="Courier New" pitchFamily="49" charset="0"/>
                <a:cs typeface="Courier New" pitchFamily="49" charset="0"/>
              </a:rPr>
              <a:t>"</a:t>
            </a:r>
            <a:r>
              <a:rPr kumimoji="0" lang="fr-FR" altLang="fr-FR" sz="1000" b="0" i="0" u="none" strike="noStrike" cap="none" normalizeH="0" baseline="0" dirty="0" err="1" smtClean="0">
                <a:ln>
                  <a:noFill/>
                </a:ln>
                <a:solidFill>
                  <a:srgbClr val="6A8759"/>
                </a:solidFill>
                <a:effectLst/>
                <a:latin typeface="Courier New" pitchFamily="49" charset="0"/>
                <a:cs typeface="Courier New" pitchFamily="49" charset="0"/>
              </a:rPr>
              <a:t>null</a:t>
            </a:r>
            <a:r>
              <a:rPr kumimoji="0" lang="fr-FR" altLang="fr-FR" sz="1000" b="0" i="0" u="none" strike="noStrike" cap="none" normalizeH="0" baseline="0" dirty="0" smtClean="0">
                <a:ln>
                  <a:noFill/>
                </a:ln>
                <a:solidFill>
                  <a:srgbClr val="6A8759"/>
                </a:solidFill>
                <a:effectLst/>
                <a:latin typeface="Courier New" pitchFamily="49" charset="0"/>
                <a:cs typeface="Courier New" pitchFamily="49" charset="0"/>
              </a:rPr>
              <a:t>/</a:t>
            </a:r>
            <a:r>
              <a:rPr kumimoji="0" lang="fr-FR" altLang="fr-FR" sz="1000" b="0" i="0" u="none" strike="noStrike" cap="none" normalizeH="0" baseline="0" dirty="0" err="1" smtClean="0">
                <a:ln>
                  <a:noFill/>
                </a:ln>
                <a:solidFill>
                  <a:srgbClr val="6A8759"/>
                </a:solidFill>
                <a:effectLst/>
                <a:latin typeface="Courier New" pitchFamily="49" charset="0"/>
                <a:cs typeface="Courier New" pitchFamily="49" charset="0"/>
              </a:rPr>
              <a:t>empty</a:t>
            </a:r>
            <a:r>
              <a:rPr kumimoji="0" lang="fr-FR" altLang="fr-FR" sz="1000" b="0" i="0" u="none" strike="noStrike" cap="none" normalizeH="0" baseline="0" dirty="0" smtClean="0">
                <a:ln>
                  <a:noFill/>
                </a:ln>
                <a:solidFill>
                  <a:srgbClr val="6A8759"/>
                </a:solidFill>
                <a:effectLst/>
                <a:latin typeface="Courier New" pitchFamily="49" charset="0"/>
                <a:cs typeface="Courier New" pitchFamily="49" charset="0"/>
              </a:rPr>
              <a:t> </a:t>
            </a:r>
            <a:r>
              <a:rPr kumimoji="0" lang="fr-FR" altLang="fr-FR" sz="1000" b="0" i="0" u="none" strike="noStrike" cap="none" normalizeH="0" baseline="0" dirty="0" err="1" smtClean="0">
                <a:ln>
                  <a:noFill/>
                </a:ln>
                <a:solidFill>
                  <a:srgbClr val="6A8759"/>
                </a:solidFill>
                <a:effectLst/>
                <a:latin typeface="Courier New" pitchFamily="49" charset="0"/>
                <a:cs typeface="Courier New" pitchFamily="49" charset="0"/>
              </a:rPr>
              <a:t>list</a:t>
            </a:r>
            <a:r>
              <a:rPr kumimoji="0" lang="fr-FR" altLang="fr-FR" sz="1000" b="0" i="0" u="none" strike="noStrike" cap="none" normalizeH="0" baseline="0" dirty="0" smtClean="0">
                <a:ln>
                  <a:noFill/>
                </a:ln>
                <a:solidFill>
                  <a:srgbClr val="6A8759"/>
                </a:solidFill>
                <a:effectLst/>
                <a:latin typeface="Courier New" pitchFamily="49" charset="0"/>
                <a:cs typeface="Courier New" pitchFamily="49" charset="0"/>
              </a:rPr>
              <a:t> </a:t>
            </a:r>
            <a:r>
              <a:rPr kumimoji="0" lang="fr-FR" altLang="fr-FR" sz="1000" b="0" i="0" u="none" strike="noStrike" cap="none" normalizeH="0" baseline="0" dirty="0" err="1" smtClean="0">
                <a:ln>
                  <a:noFill/>
                </a:ln>
                <a:solidFill>
                  <a:srgbClr val="6A8759"/>
                </a:solidFill>
                <a:effectLst/>
                <a:latin typeface="Courier New" pitchFamily="49" charset="0"/>
                <a:cs typeface="Courier New" pitchFamily="49" charset="0"/>
              </a:rPr>
              <a:t>is</a:t>
            </a:r>
            <a:r>
              <a:rPr kumimoji="0" lang="fr-FR" altLang="fr-FR" sz="1000" b="0" i="0" u="none" strike="noStrike" cap="none" normalizeH="0" baseline="0" dirty="0" smtClean="0">
                <a:ln>
                  <a:noFill/>
                </a:ln>
                <a:solidFill>
                  <a:srgbClr val="6A8759"/>
                </a:solidFill>
                <a:effectLst/>
                <a:latin typeface="Courier New" pitchFamily="49" charset="0"/>
                <a:cs typeface="Courier New" pitchFamily="49" charset="0"/>
              </a:rPr>
              <a:t> not </a:t>
            </a:r>
            <a:r>
              <a:rPr kumimoji="0" lang="fr-FR" altLang="fr-FR" sz="1000" b="0" i="0" u="none" strike="noStrike" cap="none" normalizeH="0" baseline="0" dirty="0" err="1" smtClean="0">
                <a:ln>
                  <a:noFill/>
                </a:ln>
                <a:solidFill>
                  <a:srgbClr val="6A8759"/>
                </a:solidFill>
                <a:effectLst/>
                <a:latin typeface="Courier New" pitchFamily="49" charset="0"/>
                <a:cs typeface="Courier New" pitchFamily="49" charset="0"/>
              </a:rPr>
              <a:t>allowed</a:t>
            </a:r>
            <a:r>
              <a:rPr kumimoji="0" lang="fr-FR" altLang="fr-FR" sz="1000" b="0" i="0" u="none" strike="noStrike" cap="none" normalizeH="0" baseline="0" dirty="0" smtClean="0">
                <a:ln>
                  <a:noFill/>
                </a:ln>
                <a:solidFill>
                  <a:srgbClr val="6A8759"/>
                </a:solidFill>
                <a:effectLst/>
                <a:latin typeface="Courier New" pitchFamily="49" charset="0"/>
                <a:cs typeface="Courier New" pitchFamily="49" charset="0"/>
              </a:rPr>
              <a:t>"</a:t>
            </a:r>
            <a:r>
              <a:rPr kumimoji="0" lang="fr-FR" altLang="fr-FR" sz="1000" b="0" i="0" u="none" strike="noStrike" cap="none" normalizeH="0" baseline="0" dirty="0" smtClean="0">
                <a:ln>
                  <a:noFill/>
                </a:ln>
                <a:solidFill>
                  <a:srgbClr val="A9B7C6"/>
                </a:solidFill>
                <a:effectLst/>
                <a:latin typeface="Courier New" pitchFamily="49" charset="0"/>
                <a:cs typeface="Courier New" pitchFamily="49" charset="0"/>
              </a:rPr>
              <a:t>))</a:t>
            </a:r>
            <a:r>
              <a:rPr kumimoji="0" lang="fr-FR" altLang="fr-FR" sz="1000" b="0" i="0" u="none" strike="noStrike" cap="none" normalizeH="0" baseline="0" dirty="0" smtClean="0">
                <a:ln>
                  <a:noFill/>
                </a:ln>
                <a:solidFill>
                  <a:srgbClr val="CC7832"/>
                </a:solidFill>
                <a:effectLst/>
                <a:latin typeface="Courier New" pitchFamily="49" charset="0"/>
                <a:cs typeface="Courier New" pitchFamily="49" charset="0"/>
              </a:rPr>
              <a:t>;</a:t>
            </a:r>
            <a:endParaRPr kumimoji="0" lang="fr-FR" altLang="fr-FR"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7" name="Rectangle 2"/>
          <p:cNvSpPr>
            <a:spLocks noChangeArrowheads="1"/>
          </p:cNvSpPr>
          <p:nvPr/>
        </p:nvSpPr>
        <p:spPr bwMode="auto">
          <a:xfrm>
            <a:off x="5004051" y="3363838"/>
            <a:ext cx="3851920" cy="707886"/>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fr-FR" altLang="fr-FR" sz="1000" b="0" i="1" u="none" strike="noStrike" cap="none" normalizeH="0" baseline="0" dirty="0" err="1" smtClean="0">
                <a:ln>
                  <a:noFill/>
                </a:ln>
                <a:solidFill>
                  <a:srgbClr val="A9B7C6"/>
                </a:solidFill>
                <a:effectLst/>
                <a:latin typeface="Courier New" pitchFamily="49" charset="0"/>
                <a:cs typeface="Courier New" pitchFamily="49" charset="0"/>
              </a:rPr>
              <a:t>assertThat</a:t>
            </a:r>
            <a:r>
              <a:rPr kumimoji="0" lang="fr-FR" altLang="fr-FR" sz="1000" b="0" i="0" u="none" strike="noStrike" cap="none" normalizeH="0" baseline="0" dirty="0" smtClean="0">
                <a:ln>
                  <a:noFill/>
                </a:ln>
                <a:solidFill>
                  <a:srgbClr val="A9B7C6"/>
                </a:solidFill>
                <a:effectLst/>
                <a:latin typeface="Courier New" pitchFamily="49" charset="0"/>
                <a:cs typeface="Courier New" pitchFamily="49" charset="0"/>
              </a:rPr>
              <a:t>(</a:t>
            </a:r>
            <a:r>
              <a:rPr kumimoji="0" lang="fr-FR" altLang="fr-FR" sz="1000" b="0" i="0" u="none" strike="noStrike" cap="none" normalizeH="0" baseline="0" dirty="0" err="1" smtClean="0">
                <a:ln>
                  <a:noFill/>
                </a:ln>
                <a:solidFill>
                  <a:srgbClr val="A9B7C6"/>
                </a:solidFill>
                <a:effectLst/>
                <a:latin typeface="Courier New" pitchFamily="49" charset="0"/>
                <a:cs typeface="Courier New" pitchFamily="49" charset="0"/>
              </a:rPr>
              <a:t>map.size</a:t>
            </a:r>
            <a:r>
              <a:rPr kumimoji="0" lang="fr-FR" altLang="fr-FR" sz="1000" b="0" i="0" u="none" strike="noStrike" cap="none" normalizeH="0" baseline="0" dirty="0" smtClean="0">
                <a:ln>
                  <a:noFill/>
                </a:ln>
                <a:solidFill>
                  <a:srgbClr val="A9B7C6"/>
                </a:solidFill>
                <a:effectLst/>
                <a:latin typeface="Courier New" pitchFamily="49" charset="0"/>
                <a:cs typeface="Courier New" pitchFamily="49" charset="0"/>
              </a:rPr>
              <a:t>()</a:t>
            </a:r>
            <a:r>
              <a:rPr kumimoji="0" lang="fr-FR" altLang="fr-FR" sz="1000" b="0" i="0" u="none" strike="noStrike" cap="none" normalizeH="0" baseline="0" dirty="0" smtClean="0">
                <a:ln>
                  <a:noFill/>
                </a:ln>
                <a:solidFill>
                  <a:srgbClr val="CC7832"/>
                </a:solidFill>
                <a:effectLst/>
                <a:latin typeface="Courier New" pitchFamily="49" charset="0"/>
                <a:cs typeface="Courier New" pitchFamily="49" charset="0"/>
              </a:rPr>
              <a:t>, </a:t>
            </a:r>
            <a:r>
              <a:rPr kumimoji="0" lang="fr-FR" altLang="fr-FR" sz="1000" b="0" i="1" u="none" strike="noStrike" cap="none" normalizeH="0" baseline="0" dirty="0" err="1" smtClean="0">
                <a:ln>
                  <a:noFill/>
                </a:ln>
                <a:solidFill>
                  <a:srgbClr val="A9B7C6"/>
                </a:solidFill>
                <a:effectLst/>
                <a:latin typeface="Courier New" pitchFamily="49" charset="0"/>
                <a:cs typeface="Courier New" pitchFamily="49" charset="0"/>
              </a:rPr>
              <a:t>equalTo</a:t>
            </a:r>
            <a:r>
              <a:rPr kumimoji="0" lang="fr-FR" altLang="fr-FR" sz="1000" b="0" i="0" u="none" strike="noStrike" cap="none" normalizeH="0" baseline="0" dirty="0" smtClean="0">
                <a:ln>
                  <a:noFill/>
                </a:ln>
                <a:solidFill>
                  <a:srgbClr val="A9B7C6"/>
                </a:solidFill>
                <a:effectLst/>
                <a:latin typeface="Courier New" pitchFamily="49" charset="0"/>
                <a:cs typeface="Courier New" pitchFamily="49" charset="0"/>
              </a:rPr>
              <a:t>(</a:t>
            </a:r>
            <a:r>
              <a:rPr kumimoji="0" lang="fr-FR" altLang="fr-FR" sz="1000" b="0" i="0" u="none" strike="noStrike" cap="none" normalizeH="0" baseline="0" dirty="0" smtClean="0">
                <a:ln>
                  <a:noFill/>
                </a:ln>
                <a:solidFill>
                  <a:srgbClr val="6897BB"/>
                </a:solidFill>
                <a:effectLst/>
                <a:latin typeface="Courier New" pitchFamily="49" charset="0"/>
                <a:cs typeface="Courier New" pitchFamily="49" charset="0"/>
              </a:rPr>
              <a:t>1</a:t>
            </a:r>
            <a:r>
              <a:rPr kumimoji="0" lang="fr-FR" altLang="fr-FR" sz="1000" b="0" i="0" u="none" strike="noStrike" cap="none" normalizeH="0" baseline="0" dirty="0" smtClean="0">
                <a:ln>
                  <a:noFill/>
                </a:ln>
                <a:solidFill>
                  <a:srgbClr val="A9B7C6"/>
                </a:solidFill>
                <a:effectLst/>
                <a:latin typeface="Courier New" pitchFamily="49" charset="0"/>
                <a:cs typeface="Courier New" pitchFamily="49" charset="0"/>
              </a:rPr>
              <a:t>))</a:t>
            </a:r>
            <a:r>
              <a:rPr kumimoji="0" lang="fr-FR" altLang="fr-FR" sz="1000" b="0" i="0" u="none" strike="noStrike" cap="none" normalizeH="0" baseline="0" dirty="0" smtClean="0">
                <a:ln>
                  <a:noFill/>
                </a:ln>
                <a:solidFill>
                  <a:srgbClr val="CC7832"/>
                </a:solidFill>
                <a:effectLst/>
                <a:latin typeface="Courier New" pitchFamily="49" charset="0"/>
                <a:cs typeface="Courier New" pitchFamily="49" charset="0"/>
              </a:rPr>
              <a:t>;</a:t>
            </a:r>
            <a:br>
              <a:rPr kumimoji="0" lang="fr-FR" altLang="fr-FR" sz="1000" b="0" i="0" u="none" strike="noStrike" cap="none" normalizeH="0" baseline="0" dirty="0" smtClean="0">
                <a:ln>
                  <a:noFill/>
                </a:ln>
                <a:solidFill>
                  <a:srgbClr val="CC7832"/>
                </a:solidFill>
                <a:effectLst/>
                <a:latin typeface="Courier New" pitchFamily="49" charset="0"/>
                <a:cs typeface="Courier New" pitchFamily="49" charset="0"/>
              </a:rPr>
            </a:br>
            <a:r>
              <a:rPr kumimoji="0" lang="fr-FR" altLang="fr-FR" sz="1000" b="0" i="1" u="none" strike="noStrike" cap="none" normalizeH="0" baseline="0" dirty="0" err="1" smtClean="0">
                <a:ln>
                  <a:noFill/>
                </a:ln>
                <a:solidFill>
                  <a:srgbClr val="A9B7C6"/>
                </a:solidFill>
                <a:effectLst/>
                <a:latin typeface="Courier New" pitchFamily="49" charset="0"/>
                <a:cs typeface="Courier New" pitchFamily="49" charset="0"/>
              </a:rPr>
              <a:t>assertThat</a:t>
            </a:r>
            <a:r>
              <a:rPr kumimoji="0" lang="fr-FR" altLang="fr-FR" sz="1000" b="0" i="0" u="none" strike="noStrike" cap="none" normalizeH="0" baseline="0" dirty="0" smtClean="0">
                <a:ln>
                  <a:noFill/>
                </a:ln>
                <a:solidFill>
                  <a:srgbClr val="A9B7C6"/>
                </a:solidFill>
                <a:effectLst/>
                <a:latin typeface="Courier New" pitchFamily="49" charset="0"/>
                <a:cs typeface="Courier New" pitchFamily="49" charset="0"/>
              </a:rPr>
              <a:t>(</a:t>
            </a:r>
            <a:r>
              <a:rPr kumimoji="0" lang="fr-FR" altLang="fr-FR" sz="1000" b="0" i="0" u="none" strike="noStrike" cap="none" normalizeH="0" baseline="0" dirty="0" err="1" smtClean="0">
                <a:ln>
                  <a:noFill/>
                </a:ln>
                <a:solidFill>
                  <a:srgbClr val="A9B7C6"/>
                </a:solidFill>
                <a:effectLst/>
                <a:latin typeface="Courier New" pitchFamily="49" charset="0"/>
                <a:cs typeface="Courier New" pitchFamily="49" charset="0"/>
              </a:rPr>
              <a:t>map.size</a:t>
            </a:r>
            <a:r>
              <a:rPr kumimoji="0" lang="fr-FR" altLang="fr-FR" sz="1000" b="0" i="0" u="none" strike="noStrike" cap="none" normalizeH="0" baseline="0" dirty="0" smtClean="0">
                <a:ln>
                  <a:noFill/>
                </a:ln>
                <a:solidFill>
                  <a:srgbClr val="A9B7C6"/>
                </a:solidFill>
                <a:effectLst/>
                <a:latin typeface="Courier New" pitchFamily="49" charset="0"/>
                <a:cs typeface="Courier New" pitchFamily="49" charset="0"/>
              </a:rPr>
              <a:t>()</a:t>
            </a:r>
            <a:r>
              <a:rPr kumimoji="0" lang="fr-FR" altLang="fr-FR" sz="1000" b="0" i="0" u="none" strike="noStrike" cap="none" normalizeH="0" baseline="0" dirty="0" smtClean="0">
                <a:ln>
                  <a:noFill/>
                </a:ln>
                <a:solidFill>
                  <a:srgbClr val="CC7832"/>
                </a:solidFill>
                <a:effectLst/>
                <a:latin typeface="Courier New" pitchFamily="49" charset="0"/>
                <a:cs typeface="Courier New" pitchFamily="49" charset="0"/>
              </a:rPr>
              <a:t>, </a:t>
            </a:r>
            <a:r>
              <a:rPr kumimoji="0" lang="fr-FR" altLang="fr-FR" sz="1000" b="0" i="1" u="none" strike="noStrike" cap="none" normalizeH="0" baseline="0" dirty="0" err="1" smtClean="0">
                <a:ln>
                  <a:noFill/>
                </a:ln>
                <a:solidFill>
                  <a:srgbClr val="A9B7C6"/>
                </a:solidFill>
                <a:effectLst/>
                <a:latin typeface="Courier New" pitchFamily="49" charset="0"/>
                <a:cs typeface="Courier New" pitchFamily="49" charset="0"/>
              </a:rPr>
              <a:t>is</a:t>
            </a:r>
            <a:r>
              <a:rPr kumimoji="0" lang="fr-FR" altLang="fr-FR" sz="1000" b="0" i="0" u="none" strike="noStrike" cap="none" normalizeH="0" baseline="0" dirty="0" smtClean="0">
                <a:ln>
                  <a:noFill/>
                </a:ln>
                <a:solidFill>
                  <a:srgbClr val="A9B7C6"/>
                </a:solidFill>
                <a:effectLst/>
                <a:latin typeface="Courier New" pitchFamily="49" charset="0"/>
                <a:cs typeface="Courier New" pitchFamily="49" charset="0"/>
              </a:rPr>
              <a:t>(</a:t>
            </a:r>
            <a:r>
              <a:rPr kumimoji="0" lang="fr-FR" altLang="fr-FR" sz="1000" b="0" i="0" u="none" strike="noStrike" cap="none" normalizeH="0" baseline="0" dirty="0" smtClean="0">
                <a:ln>
                  <a:noFill/>
                </a:ln>
                <a:solidFill>
                  <a:srgbClr val="6897BB"/>
                </a:solidFill>
                <a:effectLst/>
                <a:latin typeface="Courier New" pitchFamily="49" charset="0"/>
                <a:cs typeface="Courier New" pitchFamily="49" charset="0"/>
              </a:rPr>
              <a:t>1</a:t>
            </a:r>
            <a:r>
              <a:rPr kumimoji="0" lang="fr-FR" altLang="fr-FR" sz="1000" b="0" i="0" u="none" strike="noStrike" cap="none" normalizeH="0" baseline="0" dirty="0" smtClean="0">
                <a:ln>
                  <a:noFill/>
                </a:ln>
                <a:solidFill>
                  <a:srgbClr val="A9B7C6"/>
                </a:solidFill>
                <a:effectLst/>
                <a:latin typeface="Courier New" pitchFamily="49" charset="0"/>
                <a:cs typeface="Courier New" pitchFamily="49" charset="0"/>
              </a:rPr>
              <a:t>))</a:t>
            </a:r>
            <a:r>
              <a:rPr kumimoji="0" lang="fr-FR" altLang="fr-FR" sz="1000" b="0" i="0" u="none" strike="noStrike" cap="none" normalizeH="0" baseline="0" dirty="0" smtClean="0">
                <a:ln>
                  <a:noFill/>
                </a:ln>
                <a:solidFill>
                  <a:srgbClr val="CC7832"/>
                </a:solidFill>
                <a:effectLst/>
                <a:latin typeface="Courier New" pitchFamily="49" charset="0"/>
                <a:cs typeface="Courier New" pitchFamily="49" charset="0"/>
              </a:rPr>
              <a:t>;</a:t>
            </a:r>
            <a:br>
              <a:rPr kumimoji="0" lang="fr-FR" altLang="fr-FR" sz="1000" b="0" i="0" u="none" strike="noStrike" cap="none" normalizeH="0" baseline="0" dirty="0" smtClean="0">
                <a:ln>
                  <a:noFill/>
                </a:ln>
                <a:solidFill>
                  <a:srgbClr val="CC7832"/>
                </a:solidFill>
                <a:effectLst/>
                <a:latin typeface="Courier New" pitchFamily="49" charset="0"/>
                <a:cs typeface="Courier New" pitchFamily="49" charset="0"/>
              </a:rPr>
            </a:br>
            <a:r>
              <a:rPr kumimoji="0" lang="fr-FR" altLang="fr-FR" sz="1000" b="0" i="1" u="none" strike="noStrike" cap="none" normalizeH="0" baseline="0" dirty="0" err="1" smtClean="0">
                <a:ln>
                  <a:noFill/>
                </a:ln>
                <a:solidFill>
                  <a:srgbClr val="A9B7C6"/>
                </a:solidFill>
                <a:effectLst/>
                <a:latin typeface="Courier New" pitchFamily="49" charset="0"/>
                <a:cs typeface="Courier New" pitchFamily="49" charset="0"/>
              </a:rPr>
              <a:t>assertThat</a:t>
            </a:r>
            <a:r>
              <a:rPr kumimoji="0" lang="fr-FR" altLang="fr-FR" sz="1000" b="0" i="0" u="none" strike="noStrike" cap="none" normalizeH="0" baseline="0" dirty="0" smtClean="0">
                <a:ln>
                  <a:noFill/>
                </a:ln>
                <a:solidFill>
                  <a:srgbClr val="A9B7C6"/>
                </a:solidFill>
                <a:effectLst/>
                <a:latin typeface="Courier New" pitchFamily="49" charset="0"/>
                <a:cs typeface="Courier New" pitchFamily="49" charset="0"/>
              </a:rPr>
              <a:t>(</a:t>
            </a:r>
            <a:r>
              <a:rPr kumimoji="0" lang="fr-FR" altLang="fr-FR" sz="1000" b="0" i="0" u="none" strike="noStrike" cap="none" normalizeH="0" baseline="0" dirty="0" err="1" smtClean="0">
                <a:ln>
                  <a:noFill/>
                </a:ln>
                <a:solidFill>
                  <a:srgbClr val="A9B7C6"/>
                </a:solidFill>
                <a:effectLst/>
                <a:latin typeface="Courier New" pitchFamily="49" charset="0"/>
                <a:cs typeface="Courier New" pitchFamily="49" charset="0"/>
              </a:rPr>
              <a:t>map</a:t>
            </a:r>
            <a:r>
              <a:rPr kumimoji="0" lang="fr-FR" altLang="fr-FR" sz="1000" b="0" i="0" u="none" strike="noStrike" cap="none" normalizeH="0" baseline="0" dirty="0" smtClean="0">
                <a:ln>
                  <a:noFill/>
                </a:ln>
                <a:solidFill>
                  <a:srgbClr val="CC7832"/>
                </a:solidFill>
                <a:effectLst/>
                <a:latin typeface="Courier New" pitchFamily="49" charset="0"/>
                <a:cs typeface="Courier New" pitchFamily="49" charset="0"/>
              </a:rPr>
              <a:t>, </a:t>
            </a:r>
            <a:r>
              <a:rPr kumimoji="0" lang="fr-FR" altLang="fr-FR" sz="1000" b="0" i="1" u="none" strike="noStrike" cap="none" normalizeH="0" baseline="0" dirty="0" err="1" smtClean="0">
                <a:ln>
                  <a:noFill/>
                </a:ln>
                <a:solidFill>
                  <a:srgbClr val="A9B7C6"/>
                </a:solidFill>
                <a:effectLst/>
                <a:latin typeface="Courier New" pitchFamily="49" charset="0"/>
                <a:cs typeface="Courier New" pitchFamily="49" charset="0"/>
              </a:rPr>
              <a:t>hasKey</a:t>
            </a:r>
            <a:r>
              <a:rPr kumimoji="0" lang="fr-FR" altLang="fr-FR" sz="1000" b="0" i="0" u="none" strike="noStrike" cap="none" normalizeH="0" baseline="0" dirty="0" smtClean="0">
                <a:ln>
                  <a:noFill/>
                </a:ln>
                <a:solidFill>
                  <a:srgbClr val="A9B7C6"/>
                </a:solidFill>
                <a:effectLst/>
                <a:latin typeface="Courier New" pitchFamily="49" charset="0"/>
                <a:cs typeface="Courier New" pitchFamily="49" charset="0"/>
              </a:rPr>
              <a:t>(</a:t>
            </a:r>
            <a:r>
              <a:rPr kumimoji="0" lang="fr-FR" altLang="fr-FR" sz="1000" b="0" i="0" u="none" strike="noStrike" cap="none" normalizeH="0" baseline="0" dirty="0" smtClean="0">
                <a:ln>
                  <a:noFill/>
                </a:ln>
                <a:solidFill>
                  <a:srgbClr val="6A8759"/>
                </a:solidFill>
                <a:effectLst/>
                <a:latin typeface="Courier New" pitchFamily="49" charset="0"/>
                <a:cs typeface="Courier New" pitchFamily="49" charset="0"/>
              </a:rPr>
              <a:t>"key0"</a:t>
            </a:r>
            <a:r>
              <a:rPr kumimoji="0" lang="fr-FR" altLang="fr-FR" sz="1000" b="0" i="0" u="none" strike="noStrike" cap="none" normalizeH="0" baseline="0" dirty="0" smtClean="0">
                <a:ln>
                  <a:noFill/>
                </a:ln>
                <a:solidFill>
                  <a:srgbClr val="A9B7C6"/>
                </a:solidFill>
                <a:effectLst/>
                <a:latin typeface="Courier New" pitchFamily="49" charset="0"/>
                <a:cs typeface="Courier New" pitchFamily="49" charset="0"/>
              </a:rPr>
              <a:t>))</a:t>
            </a:r>
            <a:r>
              <a:rPr kumimoji="0" lang="fr-FR" altLang="fr-FR" sz="1000" b="0" i="0" u="none" strike="noStrike" cap="none" normalizeH="0" baseline="0" dirty="0" smtClean="0">
                <a:ln>
                  <a:noFill/>
                </a:ln>
                <a:solidFill>
                  <a:srgbClr val="CC7832"/>
                </a:solidFill>
                <a:effectLst/>
                <a:latin typeface="Courier New" pitchFamily="49" charset="0"/>
                <a:cs typeface="Courier New" pitchFamily="49" charset="0"/>
              </a:rPr>
              <a:t>;</a:t>
            </a:r>
            <a:br>
              <a:rPr kumimoji="0" lang="fr-FR" altLang="fr-FR" sz="1000" b="0" i="0" u="none" strike="noStrike" cap="none" normalizeH="0" baseline="0" dirty="0" smtClean="0">
                <a:ln>
                  <a:noFill/>
                </a:ln>
                <a:solidFill>
                  <a:srgbClr val="CC7832"/>
                </a:solidFill>
                <a:effectLst/>
                <a:latin typeface="Courier New" pitchFamily="49" charset="0"/>
                <a:cs typeface="Courier New" pitchFamily="49" charset="0"/>
              </a:rPr>
            </a:br>
            <a:r>
              <a:rPr kumimoji="0" lang="fr-FR" altLang="fr-FR" sz="1000" b="0" i="1" u="none" strike="noStrike" cap="none" normalizeH="0" baseline="0" dirty="0" err="1" smtClean="0">
                <a:ln>
                  <a:noFill/>
                </a:ln>
                <a:solidFill>
                  <a:srgbClr val="A9B7C6"/>
                </a:solidFill>
                <a:effectLst/>
                <a:latin typeface="Courier New" pitchFamily="49" charset="0"/>
                <a:cs typeface="Courier New" pitchFamily="49" charset="0"/>
              </a:rPr>
              <a:t>assertThat</a:t>
            </a:r>
            <a:r>
              <a:rPr kumimoji="0" lang="fr-FR" altLang="fr-FR" sz="1000" b="0" i="0" u="none" strike="noStrike" cap="none" normalizeH="0" baseline="0" dirty="0" smtClean="0">
                <a:ln>
                  <a:noFill/>
                </a:ln>
                <a:solidFill>
                  <a:srgbClr val="A9B7C6"/>
                </a:solidFill>
                <a:effectLst/>
                <a:latin typeface="Courier New" pitchFamily="49" charset="0"/>
                <a:cs typeface="Courier New" pitchFamily="49" charset="0"/>
              </a:rPr>
              <a:t>(</a:t>
            </a:r>
            <a:r>
              <a:rPr kumimoji="0" lang="fr-FR" altLang="fr-FR" sz="1000" b="0" i="0" u="none" strike="noStrike" cap="none" normalizeH="0" baseline="0" dirty="0" err="1" smtClean="0">
                <a:ln>
                  <a:noFill/>
                </a:ln>
                <a:solidFill>
                  <a:srgbClr val="A9B7C6"/>
                </a:solidFill>
                <a:effectLst/>
                <a:latin typeface="Courier New" pitchFamily="49" charset="0"/>
                <a:cs typeface="Courier New" pitchFamily="49" charset="0"/>
              </a:rPr>
              <a:t>map</a:t>
            </a:r>
            <a:r>
              <a:rPr kumimoji="0" lang="fr-FR" altLang="fr-FR" sz="1000" b="0" i="0" u="none" strike="noStrike" cap="none" normalizeH="0" baseline="0" dirty="0" smtClean="0">
                <a:ln>
                  <a:noFill/>
                </a:ln>
                <a:solidFill>
                  <a:srgbClr val="CC7832"/>
                </a:solidFill>
                <a:effectLst/>
                <a:latin typeface="Courier New" pitchFamily="49" charset="0"/>
                <a:cs typeface="Courier New" pitchFamily="49" charset="0"/>
              </a:rPr>
              <a:t>, </a:t>
            </a:r>
            <a:r>
              <a:rPr kumimoji="0" lang="fr-FR" altLang="fr-FR" sz="1000" b="0" i="1" u="none" strike="noStrike" cap="none" normalizeH="0" baseline="0" dirty="0" err="1" smtClean="0">
                <a:ln>
                  <a:noFill/>
                </a:ln>
                <a:solidFill>
                  <a:srgbClr val="A9B7C6"/>
                </a:solidFill>
                <a:effectLst/>
                <a:latin typeface="Courier New" pitchFamily="49" charset="0"/>
                <a:cs typeface="Courier New" pitchFamily="49" charset="0"/>
              </a:rPr>
              <a:t>hasValue</a:t>
            </a:r>
            <a:r>
              <a:rPr kumimoji="0" lang="fr-FR" altLang="fr-FR" sz="1000" b="0" i="0" u="none" strike="noStrike" cap="none" normalizeH="0" baseline="0" dirty="0" smtClean="0">
                <a:ln>
                  <a:noFill/>
                </a:ln>
                <a:solidFill>
                  <a:srgbClr val="A9B7C6"/>
                </a:solidFill>
                <a:effectLst/>
                <a:latin typeface="Courier New" pitchFamily="49" charset="0"/>
                <a:cs typeface="Courier New" pitchFamily="49" charset="0"/>
              </a:rPr>
              <a:t>(</a:t>
            </a:r>
            <a:r>
              <a:rPr kumimoji="0" lang="fr-FR" altLang="fr-FR" sz="1000" b="0" i="0" u="none" strike="noStrike" cap="none" normalizeH="0" baseline="0" dirty="0" smtClean="0">
                <a:ln>
                  <a:noFill/>
                </a:ln>
                <a:solidFill>
                  <a:srgbClr val="6A8759"/>
                </a:solidFill>
                <a:effectLst/>
                <a:latin typeface="Courier New" pitchFamily="49" charset="0"/>
                <a:cs typeface="Courier New" pitchFamily="49" charset="0"/>
              </a:rPr>
              <a:t>"value0"</a:t>
            </a:r>
            <a:r>
              <a:rPr kumimoji="0" lang="fr-FR" altLang="fr-FR" sz="1000" b="0" i="0" u="none" strike="noStrike" cap="none" normalizeH="0" baseline="0" dirty="0" smtClean="0">
                <a:ln>
                  <a:noFill/>
                </a:ln>
                <a:solidFill>
                  <a:srgbClr val="A9B7C6"/>
                </a:solidFill>
                <a:effectLst/>
                <a:latin typeface="Courier New" pitchFamily="49" charset="0"/>
                <a:cs typeface="Courier New" pitchFamily="49" charset="0"/>
              </a:rPr>
              <a:t>))</a:t>
            </a:r>
            <a:r>
              <a:rPr kumimoji="0" lang="fr-FR" altLang="fr-FR" sz="1000" b="0" i="0" u="none" strike="noStrike" cap="none" normalizeH="0" baseline="0" dirty="0" smtClean="0">
                <a:ln>
                  <a:noFill/>
                </a:ln>
                <a:solidFill>
                  <a:srgbClr val="CC7832"/>
                </a:solidFill>
                <a:effectLst/>
                <a:latin typeface="Courier New" pitchFamily="49" charset="0"/>
                <a:cs typeface="Courier New" pitchFamily="49" charset="0"/>
              </a:rPr>
              <a:t>;</a:t>
            </a:r>
            <a:endParaRPr kumimoji="0" lang="fr-FR" altLang="fr-FR"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8" name="Rectangle 3"/>
          <p:cNvSpPr>
            <a:spLocks noChangeArrowheads="1"/>
          </p:cNvSpPr>
          <p:nvPr/>
        </p:nvSpPr>
        <p:spPr bwMode="auto">
          <a:xfrm>
            <a:off x="755577" y="3517726"/>
            <a:ext cx="3707904" cy="400110"/>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fr-FR" altLang="fr-FR" sz="1000" b="0" i="1" u="none" strike="noStrike" cap="none" normalizeH="0" baseline="0" smtClean="0">
                <a:ln>
                  <a:noFill/>
                </a:ln>
                <a:solidFill>
                  <a:srgbClr val="A9B7C6"/>
                </a:solidFill>
                <a:effectLst/>
                <a:latin typeface="Courier New" pitchFamily="49" charset="0"/>
                <a:cs typeface="Courier New" pitchFamily="49" charset="0"/>
              </a:rPr>
              <a:t>assertThat</a:t>
            </a:r>
            <a:r>
              <a:rPr kumimoji="0" lang="fr-FR" altLang="fr-FR" sz="1000" b="0" i="0" u="none" strike="noStrike" cap="none" normalizeH="0" baseline="0" smtClean="0">
                <a:ln>
                  <a:noFill/>
                </a:ln>
                <a:solidFill>
                  <a:srgbClr val="A9B7C6"/>
                </a:solidFill>
                <a:effectLst/>
                <a:latin typeface="Courier New" pitchFamily="49" charset="0"/>
                <a:cs typeface="Courier New" pitchFamily="49" charset="0"/>
              </a:rPr>
              <a:t>(map.values()</a:t>
            </a:r>
            <a:r>
              <a:rPr kumimoji="0" lang="fr-FR" altLang="fr-FR" sz="1000" b="0" i="0" u="none" strike="noStrike" cap="none" normalizeH="0" baseline="0" smtClean="0">
                <a:ln>
                  <a:noFill/>
                </a:ln>
                <a:solidFill>
                  <a:srgbClr val="CC7832"/>
                </a:solidFill>
                <a:effectLst/>
                <a:latin typeface="Courier New" pitchFamily="49" charset="0"/>
                <a:cs typeface="Courier New" pitchFamily="49" charset="0"/>
              </a:rPr>
              <a:t>, </a:t>
            </a:r>
            <a:r>
              <a:rPr kumimoji="0" lang="fr-FR" altLang="fr-FR" sz="1000" b="0" i="1" u="none" strike="noStrike" cap="none" normalizeH="0" baseline="0" smtClean="0">
                <a:ln>
                  <a:noFill/>
                </a:ln>
                <a:solidFill>
                  <a:srgbClr val="A9B7C6"/>
                </a:solidFill>
                <a:effectLst/>
                <a:latin typeface="Courier New" pitchFamily="49" charset="0"/>
                <a:cs typeface="Courier New" pitchFamily="49" charset="0"/>
              </a:rPr>
              <a:t>hasItem</a:t>
            </a:r>
            <a:r>
              <a:rPr kumimoji="0" lang="fr-FR" altLang="fr-FR" sz="1000" b="0" i="0" u="none" strike="noStrike" cap="none" normalizeH="0" baseline="0" smtClean="0">
                <a:ln>
                  <a:noFill/>
                </a:ln>
                <a:solidFill>
                  <a:srgbClr val="A9B7C6"/>
                </a:solidFill>
                <a:effectLst/>
                <a:latin typeface="Courier New" pitchFamily="49" charset="0"/>
                <a:cs typeface="Courier New" pitchFamily="49" charset="0"/>
              </a:rPr>
              <a:t>(</a:t>
            </a:r>
            <a:r>
              <a:rPr kumimoji="0" lang="fr-FR" altLang="fr-FR" sz="1000" b="0" i="0" u="none" strike="noStrike" cap="none" normalizeH="0" baseline="0" smtClean="0">
                <a:ln>
                  <a:noFill/>
                </a:ln>
                <a:solidFill>
                  <a:srgbClr val="6A8759"/>
                </a:solidFill>
                <a:effectLst/>
                <a:latin typeface="Courier New" pitchFamily="49" charset="0"/>
                <a:cs typeface="Courier New" pitchFamily="49" charset="0"/>
              </a:rPr>
              <a:t>"value2"</a:t>
            </a:r>
            <a:r>
              <a:rPr kumimoji="0" lang="fr-FR" altLang="fr-FR" sz="1000" b="0" i="0" u="none" strike="noStrike" cap="none" normalizeH="0" baseline="0" smtClean="0">
                <a:ln>
                  <a:noFill/>
                </a:ln>
                <a:solidFill>
                  <a:srgbClr val="A9B7C6"/>
                </a:solidFill>
                <a:effectLst/>
                <a:latin typeface="Courier New" pitchFamily="49" charset="0"/>
                <a:cs typeface="Courier New" pitchFamily="49" charset="0"/>
              </a:rPr>
              <a:t>))</a:t>
            </a:r>
            <a:r>
              <a:rPr kumimoji="0" lang="fr-FR" altLang="fr-FR" sz="1000" b="0" i="0" u="none" strike="noStrike" cap="none" normalizeH="0" baseline="0" smtClean="0">
                <a:ln>
                  <a:noFill/>
                </a:ln>
                <a:solidFill>
                  <a:srgbClr val="CC7832"/>
                </a:solidFill>
                <a:effectLst/>
                <a:latin typeface="Courier New" pitchFamily="49" charset="0"/>
                <a:cs typeface="Courier New" pitchFamily="49" charset="0"/>
              </a:rPr>
              <a:t>;</a:t>
            </a:r>
            <a:br>
              <a:rPr kumimoji="0" lang="fr-FR" altLang="fr-FR" sz="1000" b="0" i="0" u="none" strike="noStrike" cap="none" normalizeH="0" baseline="0" smtClean="0">
                <a:ln>
                  <a:noFill/>
                </a:ln>
                <a:solidFill>
                  <a:srgbClr val="CC7832"/>
                </a:solidFill>
                <a:effectLst/>
                <a:latin typeface="Courier New" pitchFamily="49" charset="0"/>
                <a:cs typeface="Courier New" pitchFamily="49" charset="0"/>
              </a:rPr>
            </a:br>
            <a:r>
              <a:rPr kumimoji="0" lang="fr-FR" altLang="fr-FR" sz="1000" b="0" i="1" u="none" strike="noStrike" cap="none" normalizeH="0" baseline="0" smtClean="0">
                <a:ln>
                  <a:noFill/>
                </a:ln>
                <a:solidFill>
                  <a:srgbClr val="A9B7C6"/>
                </a:solidFill>
                <a:effectLst/>
                <a:latin typeface="Courier New" pitchFamily="49" charset="0"/>
                <a:cs typeface="Courier New" pitchFamily="49" charset="0"/>
              </a:rPr>
              <a:t>assertThat</a:t>
            </a:r>
            <a:r>
              <a:rPr kumimoji="0" lang="fr-FR" altLang="fr-FR" sz="1000" b="0" i="0" u="none" strike="noStrike" cap="none" normalizeH="0" baseline="0" smtClean="0">
                <a:ln>
                  <a:noFill/>
                </a:ln>
                <a:solidFill>
                  <a:srgbClr val="A9B7C6"/>
                </a:solidFill>
                <a:effectLst/>
                <a:latin typeface="Courier New" pitchFamily="49" charset="0"/>
                <a:cs typeface="Courier New" pitchFamily="49" charset="0"/>
              </a:rPr>
              <a:t>(</a:t>
            </a:r>
            <a:r>
              <a:rPr kumimoji="0" lang="fr-FR" altLang="fr-FR" sz="1000" b="0" i="0" u="none" strike="noStrike" cap="none" normalizeH="0" baseline="0" smtClean="0">
                <a:ln>
                  <a:noFill/>
                </a:ln>
                <a:solidFill>
                  <a:srgbClr val="6A8759"/>
                </a:solidFill>
                <a:effectLst/>
                <a:latin typeface="Courier New" pitchFamily="49" charset="0"/>
                <a:cs typeface="Courier New" pitchFamily="49" charset="0"/>
              </a:rPr>
              <a:t>"key2"</a:t>
            </a:r>
            <a:r>
              <a:rPr kumimoji="0" lang="fr-FR" altLang="fr-FR" sz="1000" b="0" i="0" u="none" strike="noStrike" cap="none" normalizeH="0" baseline="0" smtClean="0">
                <a:ln>
                  <a:noFill/>
                </a:ln>
                <a:solidFill>
                  <a:srgbClr val="CC7832"/>
                </a:solidFill>
                <a:effectLst/>
                <a:latin typeface="Courier New" pitchFamily="49" charset="0"/>
                <a:cs typeface="Courier New" pitchFamily="49" charset="0"/>
              </a:rPr>
              <a:t>, </a:t>
            </a:r>
            <a:r>
              <a:rPr kumimoji="0" lang="fr-FR" altLang="fr-FR" sz="1000" b="0" i="1" u="none" strike="noStrike" cap="none" normalizeH="0" baseline="0" smtClean="0">
                <a:ln>
                  <a:noFill/>
                </a:ln>
                <a:solidFill>
                  <a:srgbClr val="A9B7C6"/>
                </a:solidFill>
                <a:effectLst/>
                <a:latin typeface="Courier New" pitchFamily="49" charset="0"/>
                <a:cs typeface="Courier New" pitchFamily="49" charset="0"/>
              </a:rPr>
              <a:t>isIn</a:t>
            </a:r>
            <a:r>
              <a:rPr kumimoji="0" lang="fr-FR" altLang="fr-FR" sz="1000" b="0" i="0" u="none" strike="noStrike" cap="none" normalizeH="0" baseline="0" smtClean="0">
                <a:ln>
                  <a:noFill/>
                </a:ln>
                <a:solidFill>
                  <a:srgbClr val="A9B7C6"/>
                </a:solidFill>
                <a:effectLst/>
                <a:latin typeface="Courier New" pitchFamily="49" charset="0"/>
                <a:cs typeface="Courier New" pitchFamily="49" charset="0"/>
              </a:rPr>
              <a:t>(map.keySet()))</a:t>
            </a:r>
            <a:r>
              <a:rPr kumimoji="0" lang="fr-FR" altLang="fr-FR" sz="1000" b="0" i="0" u="none" strike="noStrike" cap="none" normalizeH="0" baseline="0" smtClean="0">
                <a:ln>
                  <a:noFill/>
                </a:ln>
                <a:solidFill>
                  <a:srgbClr val="CC7832"/>
                </a:solidFill>
                <a:effectLst/>
                <a:latin typeface="Courier New" pitchFamily="49" charset="0"/>
                <a:cs typeface="Courier New" pitchFamily="49" charset="0"/>
              </a:rPr>
              <a:t>;</a:t>
            </a:r>
            <a:endParaRPr kumimoji="0" lang="fr-FR" altLang="fr-FR" sz="1800" b="0" i="0" u="none" strike="noStrike" cap="none" normalizeH="0" baseline="0" smtClean="0">
              <a:ln>
                <a:noFill/>
              </a:ln>
              <a:solidFill>
                <a:schemeClr val="tx1"/>
              </a:solidFill>
              <a:effectLst/>
              <a:latin typeface="Arial" pitchFamily="34" charset="0"/>
              <a:cs typeface="Arial" pitchFamily="34" charset="0"/>
            </a:endParaRPr>
          </a:p>
        </p:txBody>
      </p:sp>
    </p:spTree>
    <p:extLst>
      <p:ext uri="{BB962C8B-B14F-4D97-AF65-F5344CB8AC3E}">
        <p14:creationId xmlns:p14="http://schemas.microsoft.com/office/powerpoint/2010/main" val="673022029"/>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p:cNvSpPr>
            <a:spLocks noGrp="1"/>
          </p:cNvSpPr>
          <p:nvPr>
            <p:ph type="ctrTitle"/>
          </p:nvPr>
        </p:nvSpPr>
        <p:spPr>
          <a:xfrm>
            <a:off x="2699796" y="1621076"/>
            <a:ext cx="5544615" cy="518629"/>
          </a:xfrm>
        </p:spPr>
        <p:txBody>
          <a:bodyPr/>
          <a:lstStyle/>
          <a:p>
            <a:r>
              <a:rPr lang="fr-FR" dirty="0" err="1" smtClean="0"/>
              <a:t>tooling</a:t>
            </a:r>
            <a:endParaRPr lang="fr-FR" dirty="0"/>
          </a:p>
        </p:txBody>
      </p:sp>
      <p:sp>
        <p:nvSpPr>
          <p:cNvPr id="4" name="Espace réservé du pied de page 3"/>
          <p:cNvSpPr>
            <a:spLocks noGrp="1"/>
          </p:cNvSpPr>
          <p:nvPr>
            <p:ph type="ftr" sz="quarter" idx="11"/>
          </p:nvPr>
        </p:nvSpPr>
        <p:spPr/>
        <p:txBody>
          <a:bodyPr/>
          <a:lstStyle/>
          <a:p>
            <a:pPr>
              <a:defRPr/>
            </a:pPr>
            <a:r>
              <a:rPr lang="fr-FR" dirty="0" smtClean="0"/>
              <a:t>Notions d'architecture</a:t>
            </a:r>
            <a:endParaRPr lang="fr-FR" dirty="0"/>
          </a:p>
        </p:txBody>
      </p:sp>
      <p:sp>
        <p:nvSpPr>
          <p:cNvPr id="5" name="Espace réservé du numéro de diapositive 4"/>
          <p:cNvSpPr>
            <a:spLocks noGrp="1"/>
          </p:cNvSpPr>
          <p:nvPr>
            <p:ph type="sldNum" sz="quarter" idx="12"/>
          </p:nvPr>
        </p:nvSpPr>
        <p:spPr/>
        <p:txBody>
          <a:bodyPr/>
          <a:lstStyle/>
          <a:p>
            <a:pPr>
              <a:defRPr/>
            </a:pPr>
            <a:fld id="{276219AF-F5ED-455B-A512-B03AB3602319}" type="slidenum">
              <a:rPr lang="fr-FR" smtClean="0"/>
              <a:pPr>
                <a:defRPr/>
              </a:pPr>
              <a:t>99</a:t>
            </a:fld>
            <a:endParaRPr lang="fr-FR" dirty="0"/>
          </a:p>
        </p:txBody>
      </p:sp>
      <p:sp>
        <p:nvSpPr>
          <p:cNvPr id="7" name="Titre 5"/>
          <p:cNvSpPr txBox="1">
            <a:spLocks/>
          </p:cNvSpPr>
          <p:nvPr/>
        </p:nvSpPr>
        <p:spPr>
          <a:xfrm>
            <a:off x="2699794" y="2139705"/>
            <a:ext cx="5544615" cy="360040"/>
          </a:xfrm>
          <a:prstGeom prst="rect">
            <a:avLst/>
          </a:prstGeom>
        </p:spPr>
        <p:txBody>
          <a:bodyPr vert="horz" lIns="0" tIns="0" rIns="0" bIns="0" rtlCol="0" anchor="t" anchorCtr="0">
            <a:noAutofit/>
          </a:bodyPr>
          <a:lstStyle>
            <a:lvl1pPr algn="l" defTabSz="914400" rtl="0" eaLnBrk="1" latinLnBrk="0" hangingPunct="1">
              <a:lnSpc>
                <a:spcPct val="85000"/>
              </a:lnSpc>
              <a:spcBef>
                <a:spcPct val="0"/>
              </a:spcBef>
              <a:buNone/>
              <a:defRPr sz="3600" b="1" kern="1200" cap="all" baseline="0">
                <a:solidFill>
                  <a:srgbClr val="646567"/>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FR" sz="1800" b="0" i="1" dirty="0" err="1" smtClean="0"/>
              <a:t>Maven</a:t>
            </a:r>
            <a:r>
              <a:rPr lang="fr-FR" sz="1800" b="0" i="1" dirty="0" smtClean="0"/>
              <a:t>, </a:t>
            </a:r>
            <a:r>
              <a:rPr lang="fr-FR" sz="1800" b="0" i="1" dirty="0" err="1" smtClean="0"/>
              <a:t>reporting</a:t>
            </a:r>
            <a:r>
              <a:rPr lang="fr-FR" sz="1800" b="0" i="1" dirty="0" smtClean="0"/>
              <a:t>, </a:t>
            </a:r>
            <a:r>
              <a:rPr lang="fr-FR" sz="1800" b="0" i="1" dirty="0" err="1" smtClean="0"/>
              <a:t>intellij</a:t>
            </a:r>
            <a:endParaRPr lang="fr-FR" sz="1800" b="0" i="1" dirty="0"/>
          </a:p>
        </p:txBody>
      </p:sp>
    </p:spTree>
    <p:extLst>
      <p:ext uri="{BB962C8B-B14F-4D97-AF65-F5344CB8AC3E}">
        <p14:creationId xmlns:p14="http://schemas.microsoft.com/office/powerpoint/2010/main" val="2806943760"/>
      </p:ext>
    </p:extLst>
  </p:cSld>
  <p:clrMapOvr>
    <a:masterClrMapping/>
  </p:clrMapOvr>
  <p:timing>
    <p:tnLst>
      <p:par>
        <p:cTn id="1" dur="indefinite" restart="never" nodeType="tmRoot"/>
      </p:par>
    </p:tnLst>
  </p:timing>
</p:sld>
</file>

<file path=ppt/theme/theme1.xml><?xml version="1.0" encoding="utf-8"?>
<a:theme xmlns:a="http://schemas.openxmlformats.org/drawingml/2006/main" name="160105-ITG-charte-169-FR">
  <a:themeElements>
    <a:clrScheme name="151222_ITG">
      <a:dk1>
        <a:srgbClr val="646567"/>
      </a:dk1>
      <a:lt1>
        <a:srgbClr val="FFFFFF"/>
      </a:lt1>
      <a:dk2>
        <a:srgbClr val="00925B"/>
      </a:dk2>
      <a:lt2>
        <a:srgbClr val="00B1B7"/>
      </a:lt2>
      <a:accent1>
        <a:srgbClr val="4FAF6C"/>
      </a:accent1>
      <a:accent2>
        <a:srgbClr val="1B9195"/>
      </a:accent2>
      <a:accent3>
        <a:srgbClr val="97BF0D"/>
      </a:accent3>
      <a:accent4>
        <a:srgbClr val="82368C"/>
      </a:accent4>
      <a:accent5>
        <a:srgbClr val="EE7203"/>
      </a:accent5>
      <a:accent6>
        <a:srgbClr val="1D71B8"/>
      </a:accent6>
      <a:hlink>
        <a:srgbClr val="E8527C"/>
      </a:hlink>
      <a:folHlink>
        <a:srgbClr val="D4D700"/>
      </a:folHlink>
    </a:clrScheme>
    <a:fontScheme name="BNPP">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3175">
          <a:noFill/>
        </a:ln>
      </a:spPr>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defPPr algn="ctr">
          <a:defRPr sz="1400"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noAutofit/>
      </a:bodyPr>
      <a:lstStyle>
        <a:defPPr>
          <a:defRPr sz="1400" dirty="0" smtClean="0">
            <a:solidFill>
              <a:schemeClr val="accent4"/>
            </a:solidFill>
          </a:defRPr>
        </a:defPPr>
      </a:lstStyle>
    </a:txDef>
  </a:objectDefaults>
  <a:extraClrSchemeLst/>
</a:theme>
</file>

<file path=ppt/theme/theme2.xml><?xml version="1.0" encoding="utf-8"?>
<a:theme xmlns:a="http://schemas.openxmlformats.org/drawingml/2006/main" name="3_160105-ITG-charte-169-FR">
  <a:themeElements>
    <a:clrScheme name="151222_ITG">
      <a:dk1>
        <a:srgbClr val="646567"/>
      </a:dk1>
      <a:lt1>
        <a:srgbClr val="FFFFFF"/>
      </a:lt1>
      <a:dk2>
        <a:srgbClr val="00925B"/>
      </a:dk2>
      <a:lt2>
        <a:srgbClr val="00B1B7"/>
      </a:lt2>
      <a:accent1>
        <a:srgbClr val="4FAF6C"/>
      </a:accent1>
      <a:accent2>
        <a:srgbClr val="1B9195"/>
      </a:accent2>
      <a:accent3>
        <a:srgbClr val="97BF0D"/>
      </a:accent3>
      <a:accent4>
        <a:srgbClr val="82368C"/>
      </a:accent4>
      <a:accent5>
        <a:srgbClr val="EE7203"/>
      </a:accent5>
      <a:accent6>
        <a:srgbClr val="1D71B8"/>
      </a:accent6>
      <a:hlink>
        <a:srgbClr val="E8527C"/>
      </a:hlink>
      <a:folHlink>
        <a:srgbClr val="D4D700"/>
      </a:folHlink>
    </a:clrScheme>
    <a:fontScheme name="BNPP">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3175">
          <a:noFill/>
        </a:ln>
      </a:spPr>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defPPr algn="ctr">
          <a:defRPr sz="1400"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noAutofit/>
      </a:bodyPr>
      <a:lstStyle>
        <a:defPPr>
          <a:defRPr sz="1400" dirty="0" smtClean="0">
            <a:solidFill>
              <a:schemeClr val="accent4"/>
            </a:solidFill>
          </a:defRPr>
        </a:defPPr>
      </a:lstStyle>
    </a:txDef>
  </a:objectDefaults>
  <a:extraClrSchemeLst/>
</a:theme>
</file>

<file path=ppt/theme/theme3.xml><?xml version="1.0" encoding="utf-8"?>
<a:theme xmlns:a="http://schemas.openxmlformats.org/drawingml/2006/main" name="2_160105-ITG-charte-169-FR">
  <a:themeElements>
    <a:clrScheme name="151222_ITG">
      <a:dk1>
        <a:srgbClr val="646567"/>
      </a:dk1>
      <a:lt1>
        <a:srgbClr val="FFFFFF"/>
      </a:lt1>
      <a:dk2>
        <a:srgbClr val="00925B"/>
      </a:dk2>
      <a:lt2>
        <a:srgbClr val="00B1B7"/>
      </a:lt2>
      <a:accent1>
        <a:srgbClr val="4FAF6C"/>
      </a:accent1>
      <a:accent2>
        <a:srgbClr val="1B9195"/>
      </a:accent2>
      <a:accent3>
        <a:srgbClr val="97BF0D"/>
      </a:accent3>
      <a:accent4>
        <a:srgbClr val="82368C"/>
      </a:accent4>
      <a:accent5>
        <a:srgbClr val="EE7203"/>
      </a:accent5>
      <a:accent6>
        <a:srgbClr val="1D71B8"/>
      </a:accent6>
      <a:hlink>
        <a:srgbClr val="E8527C"/>
      </a:hlink>
      <a:folHlink>
        <a:srgbClr val="D4D700"/>
      </a:folHlink>
    </a:clrScheme>
    <a:fontScheme name="BNPP">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3175">
          <a:noFill/>
        </a:ln>
      </a:spPr>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defPPr algn="ctr">
          <a:defRPr sz="1400"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noAutofit/>
      </a:bodyPr>
      <a:lstStyle>
        <a:defPPr>
          <a:defRPr sz="1400" dirty="0" smtClean="0">
            <a:solidFill>
              <a:schemeClr val="accent4"/>
            </a:solidFill>
          </a:defRPr>
        </a:defPPr>
      </a:lstStyle>
    </a:txDef>
  </a:objectDefaults>
  <a:extraClrSchemeLst/>
</a:theme>
</file>

<file path=ppt/theme/theme4.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Thème Office">
  <a:themeElements>
    <a:clrScheme name="Bureau">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Override1.xml><?xml version="1.0" encoding="utf-8"?>
<a:themeOverride xmlns:a="http://schemas.openxmlformats.org/drawingml/2006/main">
  <a:clrScheme name="151222_ITG">
    <a:dk1>
      <a:srgbClr val="646567"/>
    </a:dk1>
    <a:lt1>
      <a:srgbClr val="FFFFFF"/>
    </a:lt1>
    <a:dk2>
      <a:srgbClr val="00925B"/>
    </a:dk2>
    <a:lt2>
      <a:srgbClr val="00B1B7"/>
    </a:lt2>
    <a:accent1>
      <a:srgbClr val="4FAF6C"/>
    </a:accent1>
    <a:accent2>
      <a:srgbClr val="1B9195"/>
    </a:accent2>
    <a:accent3>
      <a:srgbClr val="97BF0D"/>
    </a:accent3>
    <a:accent4>
      <a:srgbClr val="82368C"/>
    </a:accent4>
    <a:accent5>
      <a:srgbClr val="EE7203"/>
    </a:accent5>
    <a:accent6>
      <a:srgbClr val="1D71B8"/>
    </a:accent6>
    <a:hlink>
      <a:srgbClr val="E8527C"/>
    </a:hlink>
    <a:folHlink>
      <a:srgbClr val="D4D700"/>
    </a:folHlink>
  </a:clrScheme>
</a:themeOverride>
</file>

<file path=ppt/theme/themeOverride2.xml><?xml version="1.0" encoding="utf-8"?>
<a:themeOverride xmlns:a="http://schemas.openxmlformats.org/drawingml/2006/main">
  <a:clrScheme name="151222_ITG">
    <a:dk1>
      <a:srgbClr val="646567"/>
    </a:dk1>
    <a:lt1>
      <a:srgbClr val="FFFFFF"/>
    </a:lt1>
    <a:dk2>
      <a:srgbClr val="00925B"/>
    </a:dk2>
    <a:lt2>
      <a:srgbClr val="00B1B7"/>
    </a:lt2>
    <a:accent1>
      <a:srgbClr val="4FAF6C"/>
    </a:accent1>
    <a:accent2>
      <a:srgbClr val="1B9195"/>
    </a:accent2>
    <a:accent3>
      <a:srgbClr val="97BF0D"/>
    </a:accent3>
    <a:accent4>
      <a:srgbClr val="82368C"/>
    </a:accent4>
    <a:accent5>
      <a:srgbClr val="EE7203"/>
    </a:accent5>
    <a:accent6>
      <a:srgbClr val="1D71B8"/>
    </a:accent6>
    <a:hlink>
      <a:srgbClr val="E8527C"/>
    </a:hlink>
    <a:folHlink>
      <a:srgbClr val="D4D700"/>
    </a:folHlink>
  </a:clrScheme>
</a:themeOverride>
</file>

<file path=ppt/theme/themeOverride3.xml><?xml version="1.0" encoding="utf-8"?>
<a:themeOverride xmlns:a="http://schemas.openxmlformats.org/drawingml/2006/main">
  <a:clrScheme name="151222_ITG">
    <a:dk1>
      <a:srgbClr val="646567"/>
    </a:dk1>
    <a:lt1>
      <a:srgbClr val="FFFFFF"/>
    </a:lt1>
    <a:dk2>
      <a:srgbClr val="00925B"/>
    </a:dk2>
    <a:lt2>
      <a:srgbClr val="00B1B7"/>
    </a:lt2>
    <a:accent1>
      <a:srgbClr val="4FAF6C"/>
    </a:accent1>
    <a:accent2>
      <a:srgbClr val="1B9195"/>
    </a:accent2>
    <a:accent3>
      <a:srgbClr val="97BF0D"/>
    </a:accent3>
    <a:accent4>
      <a:srgbClr val="82368C"/>
    </a:accent4>
    <a:accent5>
      <a:srgbClr val="EE7203"/>
    </a:accent5>
    <a:accent6>
      <a:srgbClr val="1D71B8"/>
    </a:accent6>
    <a:hlink>
      <a:srgbClr val="E8527C"/>
    </a:hlink>
    <a:folHlink>
      <a:srgbClr val="D4D700"/>
    </a:folHlink>
  </a:clrScheme>
</a:themeOverride>
</file>

<file path=ppt/theme/themeOverride4.xml><?xml version="1.0" encoding="utf-8"?>
<a:themeOverride xmlns:a="http://schemas.openxmlformats.org/drawingml/2006/main">
  <a:clrScheme name="151222_ITG">
    <a:dk1>
      <a:srgbClr val="646567"/>
    </a:dk1>
    <a:lt1>
      <a:srgbClr val="FFFFFF"/>
    </a:lt1>
    <a:dk2>
      <a:srgbClr val="00925B"/>
    </a:dk2>
    <a:lt2>
      <a:srgbClr val="00B1B7"/>
    </a:lt2>
    <a:accent1>
      <a:srgbClr val="4FAF6C"/>
    </a:accent1>
    <a:accent2>
      <a:srgbClr val="1B9195"/>
    </a:accent2>
    <a:accent3>
      <a:srgbClr val="97BF0D"/>
    </a:accent3>
    <a:accent4>
      <a:srgbClr val="82368C"/>
    </a:accent4>
    <a:accent5>
      <a:srgbClr val="EE7203"/>
    </a:accent5>
    <a:accent6>
      <a:srgbClr val="1D71B8"/>
    </a:accent6>
    <a:hlink>
      <a:srgbClr val="E8527C"/>
    </a:hlink>
    <a:folHlink>
      <a:srgbClr val="D4D700"/>
    </a:folHlink>
  </a:clrScheme>
</a:themeOverride>
</file>

<file path=ppt/theme/themeOverride5.xml><?xml version="1.0" encoding="utf-8"?>
<a:themeOverride xmlns:a="http://schemas.openxmlformats.org/drawingml/2006/main">
  <a:clrScheme name="151222_ITG">
    <a:dk1>
      <a:srgbClr val="646567"/>
    </a:dk1>
    <a:lt1>
      <a:srgbClr val="FFFFFF"/>
    </a:lt1>
    <a:dk2>
      <a:srgbClr val="00925B"/>
    </a:dk2>
    <a:lt2>
      <a:srgbClr val="00B1B7"/>
    </a:lt2>
    <a:accent1>
      <a:srgbClr val="4FAF6C"/>
    </a:accent1>
    <a:accent2>
      <a:srgbClr val="1B9195"/>
    </a:accent2>
    <a:accent3>
      <a:srgbClr val="97BF0D"/>
    </a:accent3>
    <a:accent4>
      <a:srgbClr val="82368C"/>
    </a:accent4>
    <a:accent5>
      <a:srgbClr val="EE7203"/>
    </a:accent5>
    <a:accent6>
      <a:srgbClr val="1D71B8"/>
    </a:accent6>
    <a:hlink>
      <a:srgbClr val="E8527C"/>
    </a:hlink>
    <a:folHlink>
      <a:srgbClr val="D4D700"/>
    </a:folHlink>
  </a:clrScheme>
</a:themeOverride>
</file>

<file path=ppt/theme/themeOverride6.xml><?xml version="1.0" encoding="utf-8"?>
<a:themeOverride xmlns:a="http://schemas.openxmlformats.org/drawingml/2006/main">
  <a:clrScheme name="151222_ITG">
    <a:dk1>
      <a:srgbClr val="646567"/>
    </a:dk1>
    <a:lt1>
      <a:srgbClr val="FFFFFF"/>
    </a:lt1>
    <a:dk2>
      <a:srgbClr val="00925B"/>
    </a:dk2>
    <a:lt2>
      <a:srgbClr val="00B1B7"/>
    </a:lt2>
    <a:accent1>
      <a:srgbClr val="4FAF6C"/>
    </a:accent1>
    <a:accent2>
      <a:srgbClr val="1B9195"/>
    </a:accent2>
    <a:accent3>
      <a:srgbClr val="97BF0D"/>
    </a:accent3>
    <a:accent4>
      <a:srgbClr val="82368C"/>
    </a:accent4>
    <a:accent5>
      <a:srgbClr val="EE7203"/>
    </a:accent5>
    <a:accent6>
      <a:srgbClr val="1D71B8"/>
    </a:accent6>
    <a:hlink>
      <a:srgbClr val="E8527C"/>
    </a:hlink>
    <a:folHlink>
      <a:srgbClr val="D4D700"/>
    </a:folHlink>
  </a:clrScheme>
</a:themeOverride>
</file>

<file path=ppt/theme/themeOverride7.xml><?xml version="1.0" encoding="utf-8"?>
<a:themeOverride xmlns:a="http://schemas.openxmlformats.org/drawingml/2006/main">
  <a:clrScheme name="151222_ITG">
    <a:dk1>
      <a:srgbClr val="646567"/>
    </a:dk1>
    <a:lt1>
      <a:srgbClr val="FFFFFF"/>
    </a:lt1>
    <a:dk2>
      <a:srgbClr val="00925B"/>
    </a:dk2>
    <a:lt2>
      <a:srgbClr val="00B1B7"/>
    </a:lt2>
    <a:accent1>
      <a:srgbClr val="4FAF6C"/>
    </a:accent1>
    <a:accent2>
      <a:srgbClr val="1B9195"/>
    </a:accent2>
    <a:accent3>
      <a:srgbClr val="97BF0D"/>
    </a:accent3>
    <a:accent4>
      <a:srgbClr val="82368C"/>
    </a:accent4>
    <a:accent5>
      <a:srgbClr val="EE7203"/>
    </a:accent5>
    <a:accent6>
      <a:srgbClr val="1D71B8"/>
    </a:accent6>
    <a:hlink>
      <a:srgbClr val="E8527C"/>
    </a:hlink>
    <a:folHlink>
      <a:srgbClr val="D4D700"/>
    </a:folHlink>
  </a:clrScheme>
</a:themeOverride>
</file>

<file path=ppt/theme/themeOverride8.xml><?xml version="1.0" encoding="utf-8"?>
<a:themeOverride xmlns:a="http://schemas.openxmlformats.org/drawingml/2006/main">
  <a:clrScheme name="151222_ITG">
    <a:dk1>
      <a:srgbClr val="646567"/>
    </a:dk1>
    <a:lt1>
      <a:srgbClr val="FFFFFF"/>
    </a:lt1>
    <a:dk2>
      <a:srgbClr val="00925B"/>
    </a:dk2>
    <a:lt2>
      <a:srgbClr val="00B1B7"/>
    </a:lt2>
    <a:accent1>
      <a:srgbClr val="4FAF6C"/>
    </a:accent1>
    <a:accent2>
      <a:srgbClr val="1B9195"/>
    </a:accent2>
    <a:accent3>
      <a:srgbClr val="97BF0D"/>
    </a:accent3>
    <a:accent4>
      <a:srgbClr val="82368C"/>
    </a:accent4>
    <a:accent5>
      <a:srgbClr val="EE7203"/>
    </a:accent5>
    <a:accent6>
      <a:srgbClr val="1D71B8"/>
    </a:accent6>
    <a:hlink>
      <a:srgbClr val="E8527C"/>
    </a:hlink>
    <a:folHlink>
      <a:srgbClr val="D4D700"/>
    </a:folHlink>
  </a:clrScheme>
</a:themeOverride>
</file>

<file path=docProps/app.xml><?xml version="1.0" encoding="utf-8"?>
<Properties xmlns="http://schemas.openxmlformats.org/officeDocument/2006/extended-properties" xmlns:vt="http://schemas.openxmlformats.org/officeDocument/2006/docPropsVTypes">
  <Template/>
  <TotalTime>12512</TotalTime>
  <Words>5653</Words>
  <Application>Microsoft Office PowerPoint</Application>
  <PresentationFormat>Affichage à l'écran (16:9)</PresentationFormat>
  <Paragraphs>1217</Paragraphs>
  <Slides>103</Slides>
  <Notes>63</Notes>
  <HiddenSlides>0</HiddenSlides>
  <MMClips>0</MMClips>
  <ScaleCrop>false</ScaleCrop>
  <HeadingPairs>
    <vt:vector size="4" baseType="variant">
      <vt:variant>
        <vt:lpstr>Thème</vt:lpstr>
      </vt:variant>
      <vt:variant>
        <vt:i4>3</vt:i4>
      </vt:variant>
      <vt:variant>
        <vt:lpstr>Titres des diapositives</vt:lpstr>
      </vt:variant>
      <vt:variant>
        <vt:i4>103</vt:i4>
      </vt:variant>
    </vt:vector>
  </HeadingPairs>
  <TitlesOfParts>
    <vt:vector size="106" baseType="lpstr">
      <vt:lpstr>160105-ITG-charte-169-FR</vt:lpstr>
      <vt:lpstr>3_160105-ITG-charte-169-FR</vt:lpstr>
      <vt:lpstr>2_160105-ITG-charte-169-FR</vt:lpstr>
      <vt:lpstr>Formations dojo  test driven development (TDD)</vt:lpstr>
      <vt:lpstr>Les Formations au dojo  道場</vt:lpstr>
      <vt:lpstr>Sommaire &amp; Organiastion</vt:lpstr>
      <vt:lpstr>introduction</vt:lpstr>
      <vt:lpstr>Introduction</vt:lpstr>
      <vt:lpstr>Introduction</vt:lpstr>
      <vt:lpstr>Introduction</vt:lpstr>
      <vt:lpstr>Introduction</vt:lpstr>
      <vt:lpstr>Introduction</vt:lpstr>
      <vt:lpstr>Introduction</vt:lpstr>
      <vt:lpstr>Introduction</vt:lpstr>
      <vt:lpstr>Introduction</vt:lpstr>
      <vt:lpstr>Introduction</vt:lpstr>
      <vt:lpstr>Introduction</vt:lpstr>
      <vt:lpstr>Test-Driven development</vt:lpstr>
      <vt:lpstr>Test-Driven Development</vt:lpstr>
      <vt:lpstr>Les 3 lois du TDD</vt:lpstr>
      <vt:lpstr>Red – Green - Refactor</vt:lpstr>
      <vt:lpstr>Red – Green - Refactor</vt:lpstr>
      <vt:lpstr>Red – Green - Refactor</vt:lpstr>
      <vt:lpstr>Etape 1: RED</vt:lpstr>
      <vt:lpstr>Etape 2: GREEN</vt:lpstr>
      <vt:lpstr>Etape 3: REFACTOR</vt:lpstr>
      <vt:lpstr>Refactoring</vt:lpstr>
      <vt:lpstr>Etape 4: NEXT !</vt:lpstr>
      <vt:lpstr>Test-Driven Development</vt:lpstr>
      <vt:lpstr>Les avantages apportés par le TDD</vt:lpstr>
      <vt:lpstr>Les avantages apportés par le TDD</vt:lpstr>
      <vt:lpstr>Les avantages apportés par le TDD</vt:lpstr>
      <vt:lpstr>Les avantages apportés par le TDD</vt:lpstr>
      <vt:lpstr>Test Driven Development</vt:lpstr>
      <vt:lpstr>Quoi tester ?</vt:lpstr>
      <vt:lpstr>Quoi tester ?</vt:lpstr>
      <vt:lpstr>Quoi tester ?</vt:lpstr>
      <vt:lpstr>Ce qu’il ne faut pas tester</vt:lpstr>
      <vt:lpstr>Les limitations du TDD</vt:lpstr>
      <vt:lpstr>Les limitations du TDD</vt:lpstr>
      <vt:lpstr>Bonnes pratiques</vt:lpstr>
      <vt:lpstr>Bonnes pratiques</vt:lpstr>
      <vt:lpstr>En résumé</vt:lpstr>
      <vt:lpstr>Présentation PowerPoint</vt:lpstr>
      <vt:lpstr>Présentation PowerPoint</vt:lpstr>
      <vt:lpstr>Quizz Testing</vt:lpstr>
      <vt:lpstr>Quizz Testing</vt:lpstr>
      <vt:lpstr>Quizz Testing</vt:lpstr>
      <vt:lpstr>Quizz Testing</vt:lpstr>
      <vt:lpstr>Quizz Testing</vt:lpstr>
      <vt:lpstr>Quizz Testing</vt:lpstr>
      <vt:lpstr>Quizz Testing</vt:lpstr>
      <vt:lpstr>Quizz Testing</vt:lpstr>
      <vt:lpstr>L’application en java</vt:lpstr>
      <vt:lpstr>TDD en Java avec JUnit</vt:lpstr>
      <vt:lpstr>TDD en Java avec JUnit</vt:lpstr>
      <vt:lpstr>Anatomie &amp; vocabulaire</vt:lpstr>
      <vt:lpstr>Anatomie &amp; vocabulaire</vt:lpstr>
      <vt:lpstr>TDD en Java avec JUnit</vt:lpstr>
      <vt:lpstr>TDD en Java avec JUnit</vt:lpstr>
      <vt:lpstr>Canevas d’un test</vt:lpstr>
      <vt:lpstr>Canevas d’un test</vt:lpstr>
      <vt:lpstr>Les assertions JUnit</vt:lpstr>
      <vt:lpstr>Canevas d’un test</vt:lpstr>
      <vt:lpstr>TDD en Java avec JUnit</vt:lpstr>
      <vt:lpstr>Les exceptions et JUnit</vt:lpstr>
      <vt:lpstr>Les exceptions et JUnit</vt:lpstr>
      <vt:lpstr>Les exceptions et JUnit</vt:lpstr>
      <vt:lpstr>TDD en Java avec JUnit</vt:lpstr>
      <vt:lpstr>Travaux dirigés</vt:lpstr>
      <vt:lpstr>Travaux dirigés</vt:lpstr>
      <vt:lpstr>Travaux dirigés</vt:lpstr>
      <vt:lpstr>Travaux dirigés</vt:lpstr>
      <vt:lpstr>L’importance du nommage</vt:lpstr>
      <vt:lpstr>L’importance du nommage</vt:lpstr>
      <vt:lpstr>L’importance du nommage</vt:lpstr>
      <vt:lpstr>L’importance du nommage</vt:lpstr>
      <vt:lpstr>L’importance du nommage</vt:lpstr>
      <vt:lpstr>Travaux dirigés</vt:lpstr>
      <vt:lpstr>Travaux dirigés</vt:lpstr>
      <vt:lpstr>Travaux dirigés</vt:lpstr>
      <vt:lpstr>Travaux dirigés</vt:lpstr>
      <vt:lpstr>Travaux dirigés</vt:lpstr>
      <vt:lpstr>Travaux dirigés</vt:lpstr>
      <vt:lpstr>annexes</vt:lpstr>
      <vt:lpstr>Un peu plus de junit</vt:lpstr>
      <vt:lpstr>Les exceptions en Junit 5</vt:lpstr>
      <vt:lpstr>Les nouveauté de Junit 5</vt:lpstr>
      <vt:lpstr>JUnit &amp; Co</vt:lpstr>
      <vt:lpstr>Pour se mocker un peu</vt:lpstr>
      <vt:lpstr>Mockito</vt:lpstr>
      <vt:lpstr>Mockito</vt:lpstr>
      <vt:lpstr>Mockito</vt:lpstr>
      <vt:lpstr>Mockito</vt:lpstr>
      <vt:lpstr>Mockito</vt:lpstr>
      <vt:lpstr>Mockito</vt:lpstr>
      <vt:lpstr>Assert plus facile</vt:lpstr>
      <vt:lpstr>Hamcrest</vt:lpstr>
      <vt:lpstr>Hamcrest</vt:lpstr>
      <vt:lpstr>Hamcrest</vt:lpstr>
      <vt:lpstr>Hamcrest</vt:lpstr>
      <vt:lpstr>tooling</vt:lpstr>
      <vt:lpstr>Tooling</vt:lpstr>
      <vt:lpstr>Ressources TDD</vt:lpstr>
      <vt:lpstr>Ressources</vt:lpstr>
      <vt:lpstr>RAF</vt:lpstr>
    </vt:vector>
  </TitlesOfParts>
  <Company>Microsoft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ChristineB</dc:creator>
  <cp:lastModifiedBy>995388</cp:lastModifiedBy>
  <cp:revision>660</cp:revision>
  <cp:lastPrinted>2015-12-23T10:24:34Z</cp:lastPrinted>
  <dcterms:created xsi:type="dcterms:W3CDTF">2015-02-23T17:08:44Z</dcterms:created>
  <dcterms:modified xsi:type="dcterms:W3CDTF">2018-04-19T11:10:14Z</dcterms:modified>
</cp:coreProperties>
</file>